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706" r:id="rId2"/>
    <p:sldMasterId id="2147483712" r:id="rId3"/>
    <p:sldMasterId id="2147483724" r:id="rId4"/>
  </p:sldMasterIdLst>
  <p:notesMasterIdLst>
    <p:notesMasterId r:id="rId15"/>
  </p:notesMasterIdLst>
  <p:handoutMasterIdLst>
    <p:handoutMasterId r:id="rId16"/>
  </p:handoutMasterIdLst>
  <p:sldIdLst>
    <p:sldId id="446" r:id="rId5"/>
    <p:sldId id="447" r:id="rId6"/>
    <p:sldId id="449" r:id="rId7"/>
    <p:sldId id="434" r:id="rId8"/>
    <p:sldId id="433" r:id="rId9"/>
    <p:sldId id="453" r:id="rId10"/>
    <p:sldId id="454" r:id="rId11"/>
    <p:sldId id="455" r:id="rId12"/>
    <p:sldId id="441" r:id="rId13"/>
    <p:sldId id="4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58"/>
    <p:restoredTop sz="94704"/>
  </p:normalViewPr>
  <p:slideViewPr>
    <p:cSldViewPr snapToGrid="0">
      <p:cViewPr varScale="1">
        <p:scale>
          <a:sx n="80" d="100"/>
          <a:sy n="80" d="100"/>
        </p:scale>
        <p:origin x="224" y="1288"/>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12/4/24</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12/4/24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74408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400460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1F034-FFFA-C03C-815D-29B4D47F9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A8A43-B851-5866-CE2C-85D5C67A1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2CF94-46D9-CAA4-5236-95D19C6381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5E3B6F-AF11-BC58-6FCF-856524AB5761}"/>
              </a:ext>
            </a:extLst>
          </p:cNvPr>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231123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1981-452D-8A9E-653E-79AB7D1B2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3DB53-141A-99C2-EFF8-B672FDDA4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F27B4-2D46-C600-0330-F465A2A194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D8DE1-5888-FF61-502D-559EF75ED1BF}"/>
              </a:ext>
            </a:extLst>
          </p:cNvPr>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308455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EE781-90D4-BCD5-C69A-1CBBAC7D7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2029A-1AA2-BD8A-2DD0-6BC9870FB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2767F-E2A1-33DA-A994-BE005A835C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0A577A-7FBC-341C-1B21-83A2913172C4}"/>
              </a:ext>
            </a:extLst>
          </p:cNvPr>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73469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12/4/24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12/4/24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12/4/24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12/4/24</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457199" y="4515033"/>
            <a:ext cx="6646127" cy="1818859"/>
          </a:xfrm>
        </p:spPr>
        <p:txBody>
          <a:bodyPr anchor="t" anchorCtr="0">
            <a:normAutofit/>
          </a:bodyPr>
          <a:lstStyle/>
          <a:p>
            <a:br>
              <a:rPr lang="en-US" dirty="0"/>
            </a:br>
            <a:r>
              <a:rPr lang="en-US" dirty="0"/>
              <a:t>San Francisco Veteran justice court 2024</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6D0C3-5565-DF1D-125F-0240750BD0D2}"/>
              </a:ext>
            </a:extLst>
          </p:cNvPr>
          <p:cNvSpPr>
            <a:spLocks noGrp="1"/>
          </p:cNvSpPr>
          <p:nvPr>
            <p:ph type="body" sz="quarter" idx="14"/>
          </p:nvPr>
        </p:nvSpPr>
        <p:spPr>
          <a:xfrm>
            <a:off x="5382126" y="1528491"/>
            <a:ext cx="5927558" cy="4375004"/>
          </a:xfrm>
        </p:spPr>
        <p:txBody>
          <a:bodyPr/>
          <a:lstStyle/>
          <a:p>
            <a:r>
              <a:rPr lang="en-US" dirty="0"/>
              <a:t>VJC continues to be supported through the BJA grant for funding</a:t>
            </a:r>
          </a:p>
          <a:p>
            <a:endParaRPr lang="en-US" dirty="0"/>
          </a:p>
          <a:p>
            <a:pPr marL="285750" indent="-285750">
              <a:buFontTx/>
              <a:buChar char="-"/>
            </a:pPr>
            <a:r>
              <a:rPr lang="en-US" dirty="0"/>
              <a:t>An additional grant was </a:t>
            </a:r>
            <a:r>
              <a:rPr lang="en-US"/>
              <a:t>obtained through BJA </a:t>
            </a:r>
            <a:r>
              <a:rPr lang="en-US" dirty="0"/>
              <a:t>to have individuals WRAP trained to provide additional support to clients. The grant also will provide computers to complete assessments as needed </a:t>
            </a:r>
          </a:p>
          <a:p>
            <a:endParaRPr lang="en-US" dirty="0"/>
          </a:p>
          <a:p>
            <a:pPr marL="285750" indent="-285750">
              <a:buFontTx/>
              <a:buChar char="-"/>
            </a:pPr>
            <a:r>
              <a:rPr lang="en-US" dirty="0"/>
              <a:t>Additional funding sources as being sough to further support our veterans </a:t>
            </a:r>
          </a:p>
        </p:txBody>
      </p:sp>
      <p:sp>
        <p:nvSpPr>
          <p:cNvPr id="4" name="Title 3">
            <a:extLst>
              <a:ext uri="{FF2B5EF4-FFF2-40B4-BE49-F238E27FC236}">
                <a16:creationId xmlns:a16="http://schemas.microsoft.com/office/drawing/2014/main" id="{E74284D9-B6CB-02D6-9A03-EEB05790DAE9}"/>
              </a:ext>
            </a:extLst>
          </p:cNvPr>
          <p:cNvSpPr>
            <a:spLocks noGrp="1"/>
          </p:cNvSpPr>
          <p:nvPr>
            <p:ph type="title"/>
          </p:nvPr>
        </p:nvSpPr>
        <p:spPr/>
        <p:txBody>
          <a:bodyPr>
            <a:normAutofit fontScale="90000"/>
          </a:bodyPr>
          <a:lstStyle/>
          <a:p>
            <a:r>
              <a:rPr lang="en-US" dirty="0"/>
              <a:t>Grants/Training</a:t>
            </a:r>
          </a:p>
        </p:txBody>
      </p:sp>
    </p:spTree>
    <p:extLst>
      <p:ext uri="{BB962C8B-B14F-4D97-AF65-F5344CB8AC3E}">
        <p14:creationId xmlns:p14="http://schemas.microsoft.com/office/powerpoint/2010/main" val="182522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35A981B-6487-4B00-9EAF-D0D748FA6014}"/>
              </a:ext>
            </a:extLst>
          </p:cNvPr>
          <p:cNvSpPr>
            <a:spLocks noGrp="1"/>
          </p:cNvSpPr>
          <p:nvPr>
            <p:ph type="title"/>
          </p:nvPr>
        </p:nvSpPr>
        <p:spPr>
          <a:xfrm>
            <a:off x="457199" y="914400"/>
            <a:ext cx="11174819" cy="903767"/>
          </a:xfrm>
        </p:spPr>
        <p:txBody>
          <a:bodyPr/>
          <a:lstStyle/>
          <a:p>
            <a:r>
              <a:rPr lang="en-US" dirty="0"/>
              <a:t>History </a:t>
            </a:r>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1048215" y="2240280"/>
            <a:ext cx="7025937" cy="3000793"/>
          </a:xfrm>
        </p:spPr>
        <p:txBody>
          <a:bodyPr/>
          <a:lstStyle/>
          <a:p>
            <a:pPr marL="285750" indent="-285750">
              <a:buFontTx/>
              <a:buChar char="-"/>
            </a:pPr>
            <a:r>
              <a:rPr lang="en-US" dirty="0"/>
              <a:t>Veterans Justice Court has bene operation in San Francisco as of April 2013</a:t>
            </a:r>
          </a:p>
          <a:p>
            <a:endParaRPr lang="en-US" dirty="0"/>
          </a:p>
          <a:p>
            <a:pPr marL="285750" indent="-285750">
              <a:buFontTx/>
              <a:buChar char="-"/>
            </a:pPr>
            <a:r>
              <a:rPr lang="en-US" dirty="0"/>
              <a:t>It offers veteran-focus intervention through the partnership of the San Francisco Superior Court, the District Attorney’s Office, the Public Defender’s Office, Adult Probation, the Veteran’s Affair, and Pre-Trial</a:t>
            </a:r>
          </a:p>
          <a:p>
            <a:r>
              <a:rPr lang="en-US" dirty="0"/>
              <a:t> </a:t>
            </a:r>
          </a:p>
        </p:txBody>
      </p:sp>
    </p:spTree>
    <p:extLst>
      <p:ext uri="{BB962C8B-B14F-4D97-AF65-F5344CB8AC3E}">
        <p14:creationId xmlns:p14="http://schemas.microsoft.com/office/powerpoint/2010/main" val="389851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219A53-983C-4CAC-81BB-5FADEB962F35}"/>
              </a:ext>
            </a:extLst>
          </p:cNvPr>
          <p:cNvSpPr>
            <a:spLocks noGrp="1"/>
          </p:cNvSpPr>
          <p:nvPr>
            <p:ph type="title"/>
          </p:nvPr>
        </p:nvSpPr>
        <p:spPr>
          <a:xfrm>
            <a:off x="457199" y="2569464"/>
            <a:ext cx="3619501" cy="1179576"/>
          </a:xfrm>
        </p:spPr>
        <p:txBody>
          <a:bodyPr>
            <a:normAutofit/>
          </a:bodyPr>
          <a:lstStyle/>
          <a:p>
            <a:r>
              <a:rPr lang="en-US" dirty="0"/>
              <a:t>Current Partners</a:t>
            </a:r>
          </a:p>
        </p:txBody>
      </p:sp>
      <p:sp>
        <p:nvSpPr>
          <p:cNvPr id="22" name="TextBox 21">
            <a:extLst>
              <a:ext uri="{FF2B5EF4-FFF2-40B4-BE49-F238E27FC236}">
                <a16:creationId xmlns:a16="http://schemas.microsoft.com/office/drawing/2014/main" id="{82C39554-3C37-6706-3785-75612E08EC59}"/>
              </a:ext>
            </a:extLst>
          </p:cNvPr>
          <p:cNvSpPr txBox="1"/>
          <p:nvPr/>
        </p:nvSpPr>
        <p:spPr>
          <a:xfrm>
            <a:off x="4076700" y="1260088"/>
            <a:ext cx="7598627" cy="3970318"/>
          </a:xfrm>
          <a:prstGeom prst="rect">
            <a:avLst/>
          </a:prstGeom>
          <a:noFill/>
        </p:spPr>
        <p:txBody>
          <a:bodyPr wrap="square" rtlCol="0">
            <a:spAutoFit/>
          </a:bodyPr>
          <a:lstStyle/>
          <a:p>
            <a:pPr marL="285750" indent="-285750">
              <a:buFontTx/>
              <a:buChar char="-"/>
            </a:pPr>
            <a:r>
              <a:rPr lang="en-US" dirty="0"/>
              <a:t>Presiding Judge :  Judge Michael </a:t>
            </a:r>
            <a:r>
              <a:rPr lang="en-US" dirty="0" err="1"/>
              <a:t>Begert</a:t>
            </a:r>
            <a:r>
              <a:rPr lang="en-US" dirty="0"/>
              <a:t> </a:t>
            </a:r>
          </a:p>
          <a:p>
            <a:endParaRPr lang="en-US" dirty="0"/>
          </a:p>
          <a:p>
            <a:pPr marL="285750" indent="-285750">
              <a:buFontTx/>
              <a:buChar char="-"/>
            </a:pPr>
            <a:r>
              <a:rPr lang="en-US" dirty="0"/>
              <a:t>DA: Asha Jameson </a:t>
            </a:r>
          </a:p>
          <a:p>
            <a:endParaRPr lang="en-US" dirty="0"/>
          </a:p>
          <a:p>
            <a:pPr marL="285750" indent="-285750">
              <a:buFontTx/>
              <a:buChar char="-"/>
            </a:pPr>
            <a:r>
              <a:rPr lang="en-US" dirty="0"/>
              <a:t>PD: Crystal Carpino </a:t>
            </a:r>
          </a:p>
          <a:p>
            <a:endParaRPr lang="en-US" dirty="0"/>
          </a:p>
          <a:p>
            <a:pPr marL="285750" indent="-285750">
              <a:buFontTx/>
              <a:buChar char="-"/>
            </a:pPr>
            <a:r>
              <a:rPr lang="en-US" dirty="0"/>
              <a:t>VJO Case Manager: Jenna Ferrara </a:t>
            </a:r>
          </a:p>
          <a:p>
            <a:endParaRPr lang="en-US" dirty="0"/>
          </a:p>
          <a:p>
            <a:pPr marL="285750" indent="-285750">
              <a:buFontTx/>
              <a:buChar char="-"/>
            </a:pPr>
            <a:r>
              <a:rPr lang="en-US" dirty="0"/>
              <a:t>Pre-Trial Case Managers: </a:t>
            </a:r>
            <a:r>
              <a:rPr lang="en-US" dirty="0" err="1"/>
              <a:t>J’Von</a:t>
            </a:r>
            <a:r>
              <a:rPr lang="en-US" dirty="0"/>
              <a:t> Lewis &amp; Dee Schooley</a:t>
            </a:r>
          </a:p>
          <a:p>
            <a:endParaRPr lang="en-US" dirty="0"/>
          </a:p>
          <a:p>
            <a:pPr marL="285750" indent="-285750">
              <a:buFontTx/>
              <a:buChar char="-"/>
            </a:pPr>
            <a:r>
              <a:rPr lang="en-US" dirty="0"/>
              <a:t>Program Coordinator: Yareli Ruiz </a:t>
            </a:r>
          </a:p>
          <a:p>
            <a:endParaRPr lang="en-US" dirty="0"/>
          </a:p>
          <a:p>
            <a:pPr marL="285750" indent="-285750">
              <a:buFontTx/>
              <a:buChar char="-"/>
            </a:pPr>
            <a:r>
              <a:rPr lang="en-US" dirty="0"/>
              <a:t>Veterans Fair Commission: Nicholas </a:t>
            </a:r>
            <a:r>
              <a:rPr lang="en-US" dirty="0" err="1"/>
              <a:t>Rusanoff</a:t>
            </a:r>
            <a:r>
              <a:rPr lang="en-US" dirty="0"/>
              <a:t> </a:t>
            </a:r>
          </a:p>
          <a:p>
            <a:pPr marL="285750" indent="-285750">
              <a:buFontTx/>
              <a:buChar char="-"/>
            </a:pPr>
            <a:endParaRPr lang="en-US" dirty="0"/>
          </a:p>
        </p:txBody>
      </p:sp>
    </p:spTree>
    <p:extLst>
      <p:ext uri="{BB962C8B-B14F-4D97-AF65-F5344CB8AC3E}">
        <p14:creationId xmlns:p14="http://schemas.microsoft.com/office/powerpoint/2010/main" val="238214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1115122"/>
            <a:ext cx="3635299" cy="1134302"/>
          </a:xfrm>
        </p:spPr>
        <p:txBody>
          <a:bodyPr>
            <a:normAutofit fontScale="90000"/>
          </a:bodyPr>
          <a:lstStyle/>
          <a:p>
            <a:r>
              <a:rPr lang="en-US" dirty="0"/>
              <a:t>Case management </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457199" y="2485831"/>
            <a:ext cx="3557239" cy="4115691"/>
          </a:xfrm>
        </p:spPr>
        <p:txBody>
          <a:bodyPr/>
          <a:lstStyle/>
          <a:p>
            <a:pPr marL="285750" indent="-285750">
              <a:buFontTx/>
              <a:buChar char="-"/>
            </a:pPr>
            <a:r>
              <a:rPr lang="en-US" dirty="0"/>
              <a:t>VJC offers case management to veterans that are VA and non-VA connected</a:t>
            </a:r>
          </a:p>
          <a:p>
            <a:pPr marL="285750" indent="-285750">
              <a:buFontTx/>
              <a:buChar char="-"/>
            </a:pPr>
            <a:r>
              <a:rPr lang="en-US" dirty="0"/>
              <a:t>A new partnership was created this year with Pre-Trial to provide case management to non-VA connected vets</a:t>
            </a:r>
          </a:p>
          <a:p>
            <a:pPr marL="285750" indent="-285750">
              <a:buFontTx/>
              <a:buChar char="-"/>
            </a:pPr>
            <a:r>
              <a:rPr lang="en-US" dirty="0"/>
              <a:t>Aside from case management, Pre-trial offers CBT therapy to veterans </a:t>
            </a:r>
          </a:p>
        </p:txBody>
      </p:sp>
      <p:pic>
        <p:nvPicPr>
          <p:cNvPr id="10" name="Picture Placeholder 5" descr="Close up of white flower on black background">
            <a:extLst>
              <a:ext uri="{FF2B5EF4-FFF2-40B4-BE49-F238E27FC236}">
                <a16:creationId xmlns:a16="http://schemas.microsoft.com/office/drawing/2014/main" id="{025F302E-F817-4901-88E0-088AAEB6D59E}"/>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t="17178" b="17178"/>
          <a:stretch/>
        </p:blipFill>
        <p:spPr>
          <a:xfrm>
            <a:off x="4708525" y="960438"/>
            <a:ext cx="6575425" cy="5075237"/>
          </a:xfrm>
        </p:spPr>
      </p:pic>
    </p:spTree>
    <p:extLst>
      <p:ext uri="{BB962C8B-B14F-4D97-AF65-F5344CB8AC3E}">
        <p14:creationId xmlns:p14="http://schemas.microsoft.com/office/powerpoint/2010/main" val="188126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200" y="568712"/>
            <a:ext cx="5638801" cy="1572126"/>
          </a:xfrm>
        </p:spPr>
        <p:txBody>
          <a:bodyPr/>
          <a:lstStyle/>
          <a:p>
            <a:r>
              <a:rPr lang="en-US" dirty="0"/>
              <a:t>Additional Partnerships</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457200" y="2489200"/>
            <a:ext cx="5202936" cy="3547872"/>
          </a:xfrm>
        </p:spPr>
        <p:txBody>
          <a:bodyPr/>
          <a:lstStyle/>
          <a:p>
            <a:r>
              <a:rPr lang="en-US" dirty="0"/>
              <a:t>VJC has began to work with America Works who provide employment assistance through various means </a:t>
            </a:r>
          </a:p>
          <a:p>
            <a:r>
              <a:rPr lang="en-US" dirty="0"/>
              <a:t>     - Job readiness (computer skills, mock    </a:t>
            </a:r>
          </a:p>
          <a:p>
            <a:r>
              <a:rPr lang="en-US" dirty="0"/>
              <a:t>                                interviews, resume building)</a:t>
            </a:r>
          </a:p>
          <a:p>
            <a:r>
              <a:rPr lang="en-US" dirty="0"/>
              <a:t>     - obtaining documentation (State IDs, social  </a:t>
            </a:r>
          </a:p>
          <a:p>
            <a:r>
              <a:rPr lang="en-US" dirty="0"/>
              <a:t>                               security cards, DD214)</a:t>
            </a:r>
          </a:p>
          <a:p>
            <a:r>
              <a:rPr lang="en-US" dirty="0"/>
              <a:t>     - Financial Support (licenses, clothing,     </a:t>
            </a:r>
          </a:p>
          <a:p>
            <a:r>
              <a:rPr lang="en-US" dirty="0"/>
              <a:t>                                 transportation)</a:t>
            </a:r>
          </a:p>
        </p:txBody>
      </p:sp>
      <p:pic>
        <p:nvPicPr>
          <p:cNvPr id="7" name="Picture Placeholder 6" descr="Picture of a spiral staircase">
            <a:extLst>
              <a:ext uri="{FF2B5EF4-FFF2-40B4-BE49-F238E27FC236}">
                <a16:creationId xmlns:a16="http://schemas.microsoft.com/office/drawing/2014/main" id="{85B5D68D-0A19-45D6-AE1A-3B9217CF47B3}"/>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a:ext>
            </a:extLst>
          </a:blip>
          <a:srcRect/>
          <a:stretch/>
        </p:blipFill>
        <p:spPr>
          <a:xfrm>
            <a:off x="6997700" y="914400"/>
            <a:ext cx="4334256" cy="5093208"/>
          </a:xfrm>
        </p:spPr>
      </p:pic>
    </p:spTree>
    <p:extLst>
      <p:ext uri="{BB962C8B-B14F-4D97-AF65-F5344CB8AC3E}">
        <p14:creationId xmlns:p14="http://schemas.microsoft.com/office/powerpoint/2010/main" val="294338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a:extLst>
            <a:ext uri="{FF2B5EF4-FFF2-40B4-BE49-F238E27FC236}">
              <a16:creationId xmlns:a16="http://schemas.microsoft.com/office/drawing/2014/main" id="{7218D570-2A6C-E767-B2ED-04C6D32CA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B031F-2BF5-8C56-5179-4166D3BBB33B}"/>
              </a:ext>
            </a:extLst>
          </p:cNvPr>
          <p:cNvSpPr>
            <a:spLocks noGrp="1"/>
          </p:cNvSpPr>
          <p:nvPr>
            <p:ph type="title"/>
          </p:nvPr>
        </p:nvSpPr>
        <p:spPr>
          <a:xfrm>
            <a:off x="457200" y="613317"/>
            <a:ext cx="5638801" cy="1572126"/>
          </a:xfrm>
        </p:spPr>
        <p:txBody>
          <a:bodyPr/>
          <a:lstStyle/>
          <a:p>
            <a:r>
              <a:rPr lang="en-US" dirty="0"/>
              <a:t>Additional Partnerships</a:t>
            </a:r>
          </a:p>
        </p:txBody>
      </p:sp>
      <p:sp>
        <p:nvSpPr>
          <p:cNvPr id="3" name="Text Placeholder 2">
            <a:extLst>
              <a:ext uri="{FF2B5EF4-FFF2-40B4-BE49-F238E27FC236}">
                <a16:creationId xmlns:a16="http://schemas.microsoft.com/office/drawing/2014/main" id="{DAE26A1F-D76F-31C2-510E-F5CFDE66D8B7}"/>
              </a:ext>
            </a:extLst>
          </p:cNvPr>
          <p:cNvSpPr>
            <a:spLocks noGrp="1"/>
          </p:cNvSpPr>
          <p:nvPr>
            <p:ph type="body" sz="quarter" idx="14"/>
          </p:nvPr>
        </p:nvSpPr>
        <p:spPr>
          <a:xfrm>
            <a:off x="457200" y="2489200"/>
            <a:ext cx="5202936" cy="3547872"/>
          </a:xfrm>
        </p:spPr>
        <p:txBody>
          <a:bodyPr/>
          <a:lstStyle/>
          <a:p>
            <a:r>
              <a:rPr lang="en-US" dirty="0"/>
              <a:t>A reconnection has been made with Goodwill to provide case management and employment services as needed. They provide the following:</a:t>
            </a:r>
          </a:p>
          <a:p>
            <a:r>
              <a:rPr lang="en-US" dirty="0"/>
              <a:t>  - Career Preparation Assistance (1:1 coaching &amp;  </a:t>
            </a:r>
          </a:p>
          <a:p>
            <a:r>
              <a:rPr lang="en-US" dirty="0"/>
              <a:t>                                                 job connections)</a:t>
            </a:r>
          </a:p>
          <a:p>
            <a:r>
              <a:rPr lang="en-US" dirty="0"/>
              <a:t>  - Training Opportunities (Vocational apprenticeships and technology skill building)</a:t>
            </a:r>
          </a:p>
          <a:p>
            <a:r>
              <a:rPr lang="en-US" dirty="0"/>
              <a:t>  - Supportive Services (Personal computer, </a:t>
            </a:r>
            <a:r>
              <a:rPr lang="en-US" dirty="0" err="1"/>
              <a:t>wifi</a:t>
            </a:r>
            <a:r>
              <a:rPr lang="en-US" dirty="0"/>
              <a:t> access, work clothes, and transportation)</a:t>
            </a:r>
          </a:p>
          <a:p>
            <a:endParaRPr lang="en-US" dirty="0"/>
          </a:p>
        </p:txBody>
      </p:sp>
      <p:pic>
        <p:nvPicPr>
          <p:cNvPr id="7" name="Picture Placeholder 6" descr="Picture of a spiral staircase">
            <a:extLst>
              <a:ext uri="{FF2B5EF4-FFF2-40B4-BE49-F238E27FC236}">
                <a16:creationId xmlns:a16="http://schemas.microsoft.com/office/drawing/2014/main" id="{02BD6564-7182-3A65-8609-18B986244D23}"/>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a:ext>
            </a:extLst>
          </a:blip>
          <a:srcRect/>
          <a:stretch/>
        </p:blipFill>
        <p:spPr>
          <a:xfrm>
            <a:off x="6997700" y="914400"/>
            <a:ext cx="4334256" cy="5093208"/>
          </a:xfrm>
        </p:spPr>
      </p:pic>
    </p:spTree>
    <p:extLst>
      <p:ext uri="{BB962C8B-B14F-4D97-AF65-F5344CB8AC3E}">
        <p14:creationId xmlns:p14="http://schemas.microsoft.com/office/powerpoint/2010/main" val="200895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a:extLst>
            <a:ext uri="{FF2B5EF4-FFF2-40B4-BE49-F238E27FC236}">
              <a16:creationId xmlns:a16="http://schemas.microsoft.com/office/drawing/2014/main" id="{2EAFA65B-4BCC-104D-DF20-4E048C162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3F46-3426-8CD0-23D0-12BAF2A5ECB8}"/>
              </a:ext>
            </a:extLst>
          </p:cNvPr>
          <p:cNvSpPr>
            <a:spLocks noGrp="1"/>
          </p:cNvSpPr>
          <p:nvPr>
            <p:ph type="title"/>
          </p:nvPr>
        </p:nvSpPr>
        <p:spPr>
          <a:xfrm>
            <a:off x="457200" y="613317"/>
            <a:ext cx="5638801" cy="1572126"/>
          </a:xfrm>
        </p:spPr>
        <p:txBody>
          <a:bodyPr/>
          <a:lstStyle/>
          <a:p>
            <a:r>
              <a:rPr lang="en-US" dirty="0"/>
              <a:t>Additional Partnerships</a:t>
            </a:r>
          </a:p>
        </p:txBody>
      </p:sp>
      <p:sp>
        <p:nvSpPr>
          <p:cNvPr id="3" name="Text Placeholder 2">
            <a:extLst>
              <a:ext uri="{FF2B5EF4-FFF2-40B4-BE49-F238E27FC236}">
                <a16:creationId xmlns:a16="http://schemas.microsoft.com/office/drawing/2014/main" id="{3E966C65-0E05-D636-6AAA-DE55EEEF080A}"/>
              </a:ext>
            </a:extLst>
          </p:cNvPr>
          <p:cNvSpPr>
            <a:spLocks noGrp="1"/>
          </p:cNvSpPr>
          <p:nvPr>
            <p:ph type="body" sz="quarter" idx="14"/>
          </p:nvPr>
        </p:nvSpPr>
        <p:spPr>
          <a:xfrm>
            <a:off x="457200" y="2489200"/>
            <a:ext cx="5202936" cy="3547872"/>
          </a:xfrm>
        </p:spPr>
        <p:txBody>
          <a:bodyPr/>
          <a:lstStyle/>
          <a:p>
            <a:r>
              <a:rPr lang="en-US" dirty="0"/>
              <a:t>A peer support program has been established with Veterans Healing Veterans. This allows group meets weekly and provides a safe space for veterans to discuss their trauma with other fellow veterans. They partake in various outdoor activities to explore positive copying skills and build trust within their community. This group is hosted by Ron Self. </a:t>
            </a:r>
          </a:p>
        </p:txBody>
      </p:sp>
      <p:pic>
        <p:nvPicPr>
          <p:cNvPr id="7" name="Picture Placeholder 6" descr="Picture of a spiral staircase">
            <a:extLst>
              <a:ext uri="{FF2B5EF4-FFF2-40B4-BE49-F238E27FC236}">
                <a16:creationId xmlns:a16="http://schemas.microsoft.com/office/drawing/2014/main" id="{0410B9C8-BECB-A052-21C2-828A698C4EE4}"/>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a:ext>
            </a:extLst>
          </a:blip>
          <a:srcRect/>
          <a:stretch/>
        </p:blipFill>
        <p:spPr>
          <a:xfrm>
            <a:off x="6997700" y="914400"/>
            <a:ext cx="4334256" cy="5093208"/>
          </a:xfrm>
        </p:spPr>
      </p:pic>
    </p:spTree>
    <p:extLst>
      <p:ext uri="{BB962C8B-B14F-4D97-AF65-F5344CB8AC3E}">
        <p14:creationId xmlns:p14="http://schemas.microsoft.com/office/powerpoint/2010/main" val="296897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a:extLst>
            <a:ext uri="{FF2B5EF4-FFF2-40B4-BE49-F238E27FC236}">
              <a16:creationId xmlns:a16="http://schemas.microsoft.com/office/drawing/2014/main" id="{2E53708F-4E8D-259A-1CC9-BDE60E5CA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516BA3-3885-82CF-9978-03A5FD61C205}"/>
              </a:ext>
            </a:extLst>
          </p:cNvPr>
          <p:cNvSpPr>
            <a:spLocks noGrp="1"/>
          </p:cNvSpPr>
          <p:nvPr>
            <p:ph type="title"/>
          </p:nvPr>
        </p:nvSpPr>
        <p:spPr>
          <a:xfrm>
            <a:off x="457200" y="613317"/>
            <a:ext cx="5638801" cy="1572126"/>
          </a:xfrm>
        </p:spPr>
        <p:txBody>
          <a:bodyPr/>
          <a:lstStyle/>
          <a:p>
            <a:r>
              <a:rPr lang="en-US" dirty="0"/>
              <a:t>Additional Partnerships</a:t>
            </a:r>
          </a:p>
        </p:txBody>
      </p:sp>
      <p:sp>
        <p:nvSpPr>
          <p:cNvPr id="3" name="Text Placeholder 2">
            <a:extLst>
              <a:ext uri="{FF2B5EF4-FFF2-40B4-BE49-F238E27FC236}">
                <a16:creationId xmlns:a16="http://schemas.microsoft.com/office/drawing/2014/main" id="{444F4632-3449-30D5-2308-E1C8FE8E435D}"/>
              </a:ext>
            </a:extLst>
          </p:cNvPr>
          <p:cNvSpPr>
            <a:spLocks noGrp="1"/>
          </p:cNvSpPr>
          <p:nvPr>
            <p:ph type="body" sz="quarter" idx="14"/>
          </p:nvPr>
        </p:nvSpPr>
        <p:spPr>
          <a:xfrm>
            <a:off x="457200" y="2489200"/>
            <a:ext cx="5202936" cy="3547872"/>
          </a:xfrm>
        </p:spPr>
        <p:txBody>
          <a:bodyPr/>
          <a:lstStyle/>
          <a:p>
            <a:r>
              <a:rPr lang="en-US" dirty="0"/>
              <a:t>A connection has recently been made with Open Doors to Future Possibilities. They provide an array of services, such as counseling, tutoring, literal and financial literacy, obtaining access to the VA, job skills (resume writing and interviewing), computer lab access, housing connectivity and meals. </a:t>
            </a:r>
          </a:p>
        </p:txBody>
      </p:sp>
      <p:pic>
        <p:nvPicPr>
          <p:cNvPr id="7" name="Picture Placeholder 6" descr="Picture of a spiral staircase">
            <a:extLst>
              <a:ext uri="{FF2B5EF4-FFF2-40B4-BE49-F238E27FC236}">
                <a16:creationId xmlns:a16="http://schemas.microsoft.com/office/drawing/2014/main" id="{258D0916-B743-9A55-4AAE-B0071D3AE2A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a:ext>
            </a:extLst>
          </a:blip>
          <a:srcRect/>
          <a:stretch/>
        </p:blipFill>
        <p:spPr>
          <a:xfrm>
            <a:off x="6997700" y="914400"/>
            <a:ext cx="4334256" cy="5093208"/>
          </a:xfrm>
        </p:spPr>
      </p:pic>
    </p:spTree>
    <p:extLst>
      <p:ext uri="{BB962C8B-B14F-4D97-AF65-F5344CB8AC3E}">
        <p14:creationId xmlns:p14="http://schemas.microsoft.com/office/powerpoint/2010/main" val="312224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D823E-45F8-4F3B-90EB-782ED1EAEBAA}"/>
              </a:ext>
            </a:extLst>
          </p:cNvPr>
          <p:cNvSpPr>
            <a:spLocks noGrp="1"/>
          </p:cNvSpPr>
          <p:nvPr>
            <p:ph type="title"/>
          </p:nvPr>
        </p:nvSpPr>
        <p:spPr>
          <a:xfrm>
            <a:off x="457199" y="2569463"/>
            <a:ext cx="2943727" cy="2178999"/>
          </a:xfrm>
        </p:spPr>
        <p:txBody>
          <a:bodyPr anchor="b" anchorCtr="0">
            <a:normAutofit/>
          </a:bodyPr>
          <a:lstStyle/>
          <a:p>
            <a:r>
              <a:rPr lang="en-US" dirty="0"/>
              <a:t>General Statistics</a:t>
            </a:r>
            <a:br>
              <a:rPr lang="en-US" dirty="0"/>
            </a:br>
            <a:r>
              <a:rPr lang="en-US" dirty="0"/>
              <a:t>2024</a:t>
            </a:r>
          </a:p>
        </p:txBody>
      </p:sp>
      <p:sp>
        <p:nvSpPr>
          <p:cNvPr id="19" name="TextBox 18">
            <a:extLst>
              <a:ext uri="{FF2B5EF4-FFF2-40B4-BE49-F238E27FC236}">
                <a16:creationId xmlns:a16="http://schemas.microsoft.com/office/drawing/2014/main" id="{F4F0A0F0-93D5-091A-F8C0-7F21AE291FA5}"/>
              </a:ext>
            </a:extLst>
          </p:cNvPr>
          <p:cNvSpPr txBox="1"/>
          <p:nvPr/>
        </p:nvSpPr>
        <p:spPr>
          <a:xfrm>
            <a:off x="3400926" y="842806"/>
            <a:ext cx="8149390" cy="5632311"/>
          </a:xfrm>
          <a:prstGeom prst="rect">
            <a:avLst/>
          </a:prstGeom>
          <a:noFill/>
        </p:spPr>
        <p:txBody>
          <a:bodyPr wrap="square" rtlCol="0">
            <a:spAutoFit/>
          </a:bodyPr>
          <a:lstStyle/>
          <a:p>
            <a:r>
              <a:rPr lang="en-US" dirty="0"/>
              <a:t>Screened individuals </a:t>
            </a:r>
          </a:p>
          <a:p>
            <a:pPr marL="285750" indent="-285750">
              <a:buFontTx/>
              <a:buChar char="-"/>
            </a:pPr>
            <a:r>
              <a:rPr lang="en-US" dirty="0"/>
              <a:t>10 veterans were screened from January to March</a:t>
            </a:r>
          </a:p>
          <a:p>
            <a:pPr marL="285750" indent="-285750">
              <a:buFontTx/>
              <a:buChar char="-"/>
            </a:pPr>
            <a:r>
              <a:rPr lang="en-US" dirty="0"/>
              <a:t>11 veterans were screened April to June 2024 </a:t>
            </a:r>
          </a:p>
          <a:p>
            <a:pPr marL="285750" indent="-285750">
              <a:buFontTx/>
              <a:buChar char="-"/>
            </a:pPr>
            <a:r>
              <a:rPr lang="en-US" dirty="0"/>
              <a:t>12 veterans were screened July to September</a:t>
            </a:r>
          </a:p>
          <a:p>
            <a:pPr marL="285750" indent="-285750">
              <a:buFontTx/>
              <a:buChar char="-"/>
            </a:pPr>
            <a:endParaRPr lang="en-US" dirty="0"/>
          </a:p>
          <a:p>
            <a:pPr marL="285750" indent="-285750">
              <a:buFontTx/>
              <a:buChar char="-"/>
            </a:pPr>
            <a:r>
              <a:rPr lang="en-US" dirty="0"/>
              <a:t>Admitted </a:t>
            </a:r>
          </a:p>
          <a:p>
            <a:pPr marL="285750" indent="-285750">
              <a:buFontTx/>
              <a:buChar char="-"/>
            </a:pPr>
            <a:r>
              <a:rPr lang="en-US" dirty="0"/>
              <a:t>6  admitted to VJC January to March</a:t>
            </a:r>
          </a:p>
          <a:p>
            <a:pPr marL="285750" indent="-285750">
              <a:buFontTx/>
              <a:buChar char="-"/>
            </a:pPr>
            <a:r>
              <a:rPr lang="en-US" dirty="0"/>
              <a:t>8 admitted to VJC April to June 2024 </a:t>
            </a:r>
          </a:p>
          <a:p>
            <a:pPr marL="285750" indent="-285750">
              <a:buFontTx/>
              <a:buChar char="-"/>
            </a:pPr>
            <a:r>
              <a:rPr lang="en-US" dirty="0"/>
              <a:t>6 admitted to VJC July to September</a:t>
            </a:r>
          </a:p>
          <a:p>
            <a:endParaRPr lang="en-US" dirty="0"/>
          </a:p>
          <a:p>
            <a:r>
              <a:rPr lang="en-US" dirty="0"/>
              <a:t>Successful Completion </a:t>
            </a:r>
          </a:p>
          <a:p>
            <a:pPr marL="285750" indent="-285750">
              <a:buFontTx/>
              <a:buChar char="-"/>
            </a:pPr>
            <a:r>
              <a:rPr lang="en-US" dirty="0"/>
              <a:t>6 graduates in VJC January to March</a:t>
            </a:r>
          </a:p>
          <a:p>
            <a:pPr marL="285750" indent="-285750">
              <a:buFontTx/>
              <a:buChar char="-"/>
            </a:pPr>
            <a:r>
              <a:rPr lang="en-US" dirty="0"/>
              <a:t>4 graduates in VJC April to June 2024 </a:t>
            </a:r>
          </a:p>
          <a:p>
            <a:pPr marL="285750" indent="-285750">
              <a:buFontTx/>
              <a:buChar char="-"/>
            </a:pPr>
            <a:r>
              <a:rPr lang="en-US" dirty="0"/>
              <a:t>5 graduates in VJC July to September</a:t>
            </a:r>
          </a:p>
          <a:p>
            <a:pPr marL="285750" indent="-285750">
              <a:buFontTx/>
              <a:buChar char="-"/>
            </a:pPr>
            <a:endParaRPr lang="en-US" dirty="0"/>
          </a:p>
          <a:p>
            <a:pPr marL="285750" indent="-285750">
              <a:buFontTx/>
              <a:buChar char="-"/>
            </a:pPr>
            <a:endParaRPr lang="en-US" dirty="0"/>
          </a:p>
          <a:p>
            <a:r>
              <a:rPr lang="en-US" dirty="0"/>
              <a:t>Graduation timeline</a:t>
            </a:r>
          </a:p>
          <a:p>
            <a:r>
              <a:rPr lang="en-US" dirty="0"/>
              <a:t>Most graduates graduate with a minimum of a year of treatment or more time up to two years. It is all individualized </a:t>
            </a:r>
          </a:p>
          <a:p>
            <a:r>
              <a:rPr lang="en-US" dirty="0"/>
              <a:t> </a:t>
            </a:r>
          </a:p>
        </p:txBody>
      </p:sp>
    </p:spTree>
    <p:extLst>
      <p:ext uri="{BB962C8B-B14F-4D97-AF65-F5344CB8AC3E}">
        <p14:creationId xmlns:p14="http://schemas.microsoft.com/office/powerpoint/2010/main" val="2378376199"/>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tf66906339_win32</Template>
  <TotalTime>0</TotalTime>
  <Words>544</Words>
  <Application>Microsoft Macintosh PowerPoint</Application>
  <PresentationFormat>Widescreen</PresentationFormat>
  <Paragraphs>74</Paragraphs>
  <Slides>10</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Calibri</vt:lpstr>
      <vt:lpstr>Segoe UI</vt:lpstr>
      <vt:lpstr>Segoe UI Light</vt:lpstr>
      <vt:lpstr>Balancing Act</vt:lpstr>
      <vt:lpstr>Wellspring</vt:lpstr>
      <vt:lpstr>Star of the show</vt:lpstr>
      <vt:lpstr>Amusements</vt:lpstr>
      <vt:lpstr> San Francisco Veteran justice court 2024</vt:lpstr>
      <vt:lpstr>History </vt:lpstr>
      <vt:lpstr>Current Partners</vt:lpstr>
      <vt:lpstr>Case management </vt:lpstr>
      <vt:lpstr>Additional Partnerships</vt:lpstr>
      <vt:lpstr>Additional Partnerships</vt:lpstr>
      <vt:lpstr>Additional Partnerships</vt:lpstr>
      <vt:lpstr>Additional Partnerships</vt:lpstr>
      <vt:lpstr>General Statistics 2024</vt:lpstr>
      <vt:lpstr>Grants/Training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2021-12-08T21:54:28Z</dcterms:created>
  <dcterms:modified xsi:type="dcterms:W3CDTF">2024-12-05T00:49:03Z</dcterms:modified>
</cp:coreProperties>
</file>