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32" r:id="rId5"/>
  </p:sldMasterIdLst>
  <p:notesMasterIdLst>
    <p:notesMasterId r:id="rId56"/>
  </p:notesMasterIdLst>
  <p:sldIdLst>
    <p:sldId id="261" r:id="rId6"/>
    <p:sldId id="260" r:id="rId7"/>
    <p:sldId id="259" r:id="rId8"/>
    <p:sldId id="843" r:id="rId9"/>
    <p:sldId id="842" r:id="rId10"/>
    <p:sldId id="841" r:id="rId11"/>
    <p:sldId id="821" r:id="rId12"/>
    <p:sldId id="1032" r:id="rId13"/>
    <p:sldId id="257" r:id="rId14"/>
    <p:sldId id="1033" r:id="rId15"/>
    <p:sldId id="1034" r:id="rId16"/>
    <p:sldId id="1035" r:id="rId17"/>
    <p:sldId id="1036"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56" r:id="rId37"/>
    <p:sldId id="847" r:id="rId38"/>
    <p:sldId id="320" r:id="rId39"/>
    <p:sldId id="326" r:id="rId40"/>
    <p:sldId id="292" r:id="rId41"/>
    <p:sldId id="415" r:id="rId42"/>
    <p:sldId id="1031" r:id="rId43"/>
    <p:sldId id="420" r:id="rId44"/>
    <p:sldId id="421" r:id="rId45"/>
    <p:sldId id="422" r:id="rId46"/>
    <p:sldId id="423" r:id="rId47"/>
    <p:sldId id="424" r:id="rId48"/>
    <p:sldId id="425" r:id="rId49"/>
    <p:sldId id="258" r:id="rId50"/>
    <p:sldId id="822" r:id="rId51"/>
    <p:sldId id="840" r:id="rId52"/>
    <p:sldId id="845" r:id="rId53"/>
    <p:sldId id="844" r:id="rId54"/>
    <p:sldId id="82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E0FC59-B3AF-CD83-DA25-4C5C7568C6FA}" name="Wolff, Matt (DPH)" initials="WM(" userId="S::matt.wolff@sfdph.org::1e4d1407-3357-4970-8dc7-a1f46b927bb7" providerId="AD"/>
  <p188:author id="{99109E6F-660F-3F2A-D5FB-AD9386FEB3CE}" name="Morrison, Alex (ADM)" initials="AM" userId="S::Alex.morrison@sfgov.org::5e1e9cdd-ef89-4fdf-ba65-81d29d8fcdec" providerId="AD"/>
  <p188:author id="{5A46F0B6-98CA-3C9F-B611-E5777F33AA17}" name="Morrison, Alex (ADM)" initials="M(" userId="S::alex.morrison@sfgov.org::5e1e9cdd-ef89-4fdf-ba65-81d29d8fcdec" providerId="AD"/>
  <p188:author id="{E8A365FD-6D20-F1EA-BEB3-4CC89698818D}" name="Michele Melendez" initials="MM" userId="S::michele.melendez@opr.ca.gov::41ff343c-b353-4850-b4f6-d18dd9170f7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32D1C"/>
    <a:srgbClr val="F8CBAD"/>
    <a:srgbClr val="005E84"/>
    <a:srgbClr val="97D2FF"/>
    <a:srgbClr val="FFE699"/>
    <a:srgbClr val="AEF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6B89D-CC8F-4D51-8450-29AD2AE19C0D}" v="194" dt="2024-12-09T19:30:05.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F625E-B093-4F71-BA3E-CC9467B48330}"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00743966-FCA8-4953-B0A6-E10B4BC68275}">
      <dgm:prSet phldrT="[Text]" phldr="0"/>
      <dgm:spPr/>
      <dgm:t>
        <a:bodyPr/>
        <a:lstStyle/>
        <a:p>
          <a:pPr rtl="0"/>
          <a:r>
            <a:rPr lang="en-US">
              <a:latin typeface="Calibri Light" panose="020F0302020204030204"/>
            </a:rPr>
            <a:t>Outreach</a:t>
          </a:r>
          <a:endParaRPr lang="en-US"/>
        </a:p>
      </dgm:t>
    </dgm:pt>
    <dgm:pt modelId="{07D215F3-BEF9-4F3F-B74D-43BCCE369CB3}" type="parTrans" cxnId="{B195A08D-CE96-4191-9ECB-D28185C9648D}">
      <dgm:prSet/>
      <dgm:spPr/>
      <dgm:t>
        <a:bodyPr/>
        <a:lstStyle/>
        <a:p>
          <a:endParaRPr lang="en-US"/>
        </a:p>
      </dgm:t>
    </dgm:pt>
    <dgm:pt modelId="{8947B8EC-FBFF-4B7B-BEB8-B982FD809C59}" type="sibTrans" cxnId="{B195A08D-CE96-4191-9ECB-D28185C9648D}">
      <dgm:prSet/>
      <dgm:spPr/>
      <dgm:t>
        <a:bodyPr/>
        <a:lstStyle/>
        <a:p>
          <a:endParaRPr lang="en-US"/>
        </a:p>
      </dgm:t>
    </dgm:pt>
    <dgm:pt modelId="{6BBF9B45-539B-4B04-A84A-036AE6652019}">
      <dgm:prSet phldrT="[Text]" phldr="0"/>
      <dgm:spPr/>
      <dgm:t>
        <a:bodyPr/>
        <a:lstStyle/>
        <a:p>
          <a:pPr rtl="0"/>
          <a:r>
            <a:rPr lang="en-US">
              <a:latin typeface="Calibri Light" panose="020F0302020204030204"/>
            </a:rPr>
            <a:t>Homelessness Prevention</a:t>
          </a:r>
          <a:endParaRPr lang="en-US"/>
        </a:p>
      </dgm:t>
    </dgm:pt>
    <dgm:pt modelId="{20947395-52AC-4BA4-AFF1-CD0947DADE48}" type="parTrans" cxnId="{5038E954-29CF-4840-AF7E-1E8AC3ACE4AD}">
      <dgm:prSet/>
      <dgm:spPr/>
      <dgm:t>
        <a:bodyPr/>
        <a:lstStyle/>
        <a:p>
          <a:endParaRPr lang="en-US"/>
        </a:p>
      </dgm:t>
    </dgm:pt>
    <dgm:pt modelId="{BFF34559-9E25-4A13-826F-7341EEDB77D1}" type="sibTrans" cxnId="{5038E954-29CF-4840-AF7E-1E8AC3ACE4AD}">
      <dgm:prSet/>
      <dgm:spPr/>
      <dgm:t>
        <a:bodyPr/>
        <a:lstStyle/>
        <a:p>
          <a:endParaRPr lang="en-US"/>
        </a:p>
      </dgm:t>
    </dgm:pt>
    <dgm:pt modelId="{4794B892-FCAD-45EC-8247-F911D537742B}">
      <dgm:prSet phldrT="[Text]" phldr="0"/>
      <dgm:spPr/>
      <dgm:t>
        <a:bodyPr/>
        <a:lstStyle/>
        <a:p>
          <a:r>
            <a:rPr lang="en-US"/>
            <a:t>Coordinated Entry</a:t>
          </a:r>
        </a:p>
      </dgm:t>
    </dgm:pt>
    <dgm:pt modelId="{BC43D7F7-2C98-4447-A7B6-8E667F359645}" type="parTrans" cxnId="{0C9F7396-2117-4397-A545-15DADE08AA59}">
      <dgm:prSet/>
      <dgm:spPr/>
      <dgm:t>
        <a:bodyPr/>
        <a:lstStyle/>
        <a:p>
          <a:endParaRPr lang="en-US"/>
        </a:p>
      </dgm:t>
    </dgm:pt>
    <dgm:pt modelId="{07D282CA-0B07-4DE0-8E9B-743D402BF902}" type="sibTrans" cxnId="{0C9F7396-2117-4397-A545-15DADE08AA59}">
      <dgm:prSet/>
      <dgm:spPr/>
      <dgm:t>
        <a:bodyPr/>
        <a:lstStyle/>
        <a:p>
          <a:endParaRPr lang="en-US"/>
        </a:p>
      </dgm:t>
    </dgm:pt>
    <dgm:pt modelId="{13B09853-CD08-4C80-A33F-E5DFA5659848}">
      <dgm:prSet phldrT="[Text]" phldr="0"/>
      <dgm:spPr/>
      <dgm:t>
        <a:bodyPr/>
        <a:lstStyle/>
        <a:p>
          <a:pPr rtl="0"/>
          <a:r>
            <a:rPr lang="en-US">
              <a:latin typeface="Calibri Light" panose="020F0302020204030204"/>
            </a:rPr>
            <a:t>Shelter &amp; Crisis Intervention</a:t>
          </a:r>
        </a:p>
      </dgm:t>
    </dgm:pt>
    <dgm:pt modelId="{CF305BF0-59B6-4493-8823-0F69F02EA30F}" type="parTrans" cxnId="{2C8848FD-BC44-4889-8777-63DECB8774A5}">
      <dgm:prSet/>
      <dgm:spPr/>
      <dgm:t>
        <a:bodyPr/>
        <a:lstStyle/>
        <a:p>
          <a:endParaRPr lang="en-US"/>
        </a:p>
      </dgm:t>
    </dgm:pt>
    <dgm:pt modelId="{3CA92D4A-F131-4AF2-BA16-085DBBE097DA}" type="sibTrans" cxnId="{2C8848FD-BC44-4889-8777-63DECB8774A5}">
      <dgm:prSet/>
      <dgm:spPr/>
      <dgm:t>
        <a:bodyPr/>
        <a:lstStyle/>
        <a:p>
          <a:endParaRPr lang="en-US"/>
        </a:p>
      </dgm:t>
    </dgm:pt>
    <dgm:pt modelId="{18957765-6D53-4780-BF5A-B6F1C61097C2}">
      <dgm:prSet phldr="0"/>
      <dgm:spPr/>
      <dgm:t>
        <a:bodyPr/>
        <a:lstStyle/>
        <a:p>
          <a:pPr rtl="0"/>
          <a:r>
            <a:rPr lang="en-US">
              <a:latin typeface="Calibri Light" panose="020F0302020204030204"/>
            </a:rPr>
            <a:t>Housing Problem Solving</a:t>
          </a:r>
        </a:p>
      </dgm:t>
    </dgm:pt>
    <dgm:pt modelId="{1C716205-132D-4C21-81B5-CA38252DEC1A}" type="parTrans" cxnId="{700815F4-C269-4DCC-A066-959D4012CFA0}">
      <dgm:prSet/>
      <dgm:spPr/>
      <dgm:t>
        <a:bodyPr/>
        <a:lstStyle/>
        <a:p>
          <a:endParaRPr lang="en-US"/>
        </a:p>
      </dgm:t>
    </dgm:pt>
    <dgm:pt modelId="{E725DEE6-BB04-4117-B0F7-0B2434FD187E}" type="sibTrans" cxnId="{700815F4-C269-4DCC-A066-959D4012CFA0}">
      <dgm:prSet/>
      <dgm:spPr/>
      <dgm:t>
        <a:bodyPr/>
        <a:lstStyle/>
        <a:p>
          <a:endParaRPr lang="en-US"/>
        </a:p>
      </dgm:t>
    </dgm:pt>
    <dgm:pt modelId="{097FA510-3925-4BB7-81A3-DB5B5003C5EF}">
      <dgm:prSet phldr="0"/>
      <dgm:spPr/>
      <dgm:t>
        <a:bodyPr/>
        <a:lstStyle/>
        <a:p>
          <a:r>
            <a:rPr lang="en-US">
              <a:latin typeface="Calibri Light" panose="020F0302020204030204"/>
            </a:rPr>
            <a:t>Housing</a:t>
          </a:r>
        </a:p>
      </dgm:t>
    </dgm:pt>
    <dgm:pt modelId="{AF0BE338-E41A-4BC1-AE45-DB199255421D}" type="parTrans" cxnId="{9E9FEE13-65A5-43F3-8382-3E84BE3C37AA}">
      <dgm:prSet/>
      <dgm:spPr/>
      <dgm:t>
        <a:bodyPr/>
        <a:lstStyle/>
        <a:p>
          <a:endParaRPr lang="en-US"/>
        </a:p>
      </dgm:t>
    </dgm:pt>
    <dgm:pt modelId="{6DD5B1F0-78FB-4B3D-9C74-8CC28BFB014A}" type="sibTrans" cxnId="{9E9FEE13-65A5-43F3-8382-3E84BE3C37AA}">
      <dgm:prSet/>
      <dgm:spPr/>
      <dgm:t>
        <a:bodyPr/>
        <a:lstStyle/>
        <a:p>
          <a:endParaRPr lang="en-US"/>
        </a:p>
      </dgm:t>
    </dgm:pt>
    <dgm:pt modelId="{A32314DB-4659-4FD7-A10F-933CD637F6C8}" type="pres">
      <dgm:prSet presAssocID="{103F625E-B093-4F71-BA3E-CC9467B48330}" presName="diagram" presStyleCnt="0">
        <dgm:presLayoutVars>
          <dgm:dir/>
          <dgm:resizeHandles val="exact"/>
        </dgm:presLayoutVars>
      </dgm:prSet>
      <dgm:spPr/>
    </dgm:pt>
    <dgm:pt modelId="{FCF58AFA-2020-4D7A-B05A-19C310EA99C1}" type="pres">
      <dgm:prSet presAssocID="{00743966-FCA8-4953-B0A6-E10B4BC68275}" presName="node" presStyleLbl="node1" presStyleIdx="0" presStyleCnt="6">
        <dgm:presLayoutVars>
          <dgm:bulletEnabled val="1"/>
        </dgm:presLayoutVars>
      </dgm:prSet>
      <dgm:spPr/>
    </dgm:pt>
    <dgm:pt modelId="{3A2501BE-7BA8-40AA-9300-1D40619BA277}" type="pres">
      <dgm:prSet presAssocID="{8947B8EC-FBFF-4B7B-BEB8-B982FD809C59}" presName="sibTrans" presStyleCnt="0"/>
      <dgm:spPr/>
    </dgm:pt>
    <dgm:pt modelId="{DB7D1C22-55F0-4756-8657-A832E896DF23}" type="pres">
      <dgm:prSet presAssocID="{6BBF9B45-539B-4B04-A84A-036AE6652019}" presName="node" presStyleLbl="node1" presStyleIdx="1" presStyleCnt="6">
        <dgm:presLayoutVars>
          <dgm:bulletEnabled val="1"/>
        </dgm:presLayoutVars>
      </dgm:prSet>
      <dgm:spPr/>
    </dgm:pt>
    <dgm:pt modelId="{CC7E4689-F297-4AAB-89B6-B00075324B3C}" type="pres">
      <dgm:prSet presAssocID="{BFF34559-9E25-4A13-826F-7341EEDB77D1}" presName="sibTrans" presStyleCnt="0"/>
      <dgm:spPr/>
    </dgm:pt>
    <dgm:pt modelId="{7C2FE9AD-5FDB-4D42-9D64-D71E1370E492}" type="pres">
      <dgm:prSet presAssocID="{4794B892-FCAD-45EC-8247-F911D537742B}" presName="node" presStyleLbl="node1" presStyleIdx="2" presStyleCnt="6">
        <dgm:presLayoutVars>
          <dgm:bulletEnabled val="1"/>
        </dgm:presLayoutVars>
      </dgm:prSet>
      <dgm:spPr/>
    </dgm:pt>
    <dgm:pt modelId="{CE02D6ED-E907-4C7D-BEEF-A58078E439DE}" type="pres">
      <dgm:prSet presAssocID="{07D282CA-0B07-4DE0-8E9B-743D402BF902}" presName="sibTrans" presStyleCnt="0"/>
      <dgm:spPr/>
    </dgm:pt>
    <dgm:pt modelId="{21A73881-B730-4743-ABCA-29AFE0878D56}" type="pres">
      <dgm:prSet presAssocID="{13B09853-CD08-4C80-A33F-E5DFA5659848}" presName="node" presStyleLbl="node1" presStyleIdx="3" presStyleCnt="6">
        <dgm:presLayoutVars>
          <dgm:bulletEnabled val="1"/>
        </dgm:presLayoutVars>
      </dgm:prSet>
      <dgm:spPr/>
    </dgm:pt>
    <dgm:pt modelId="{EA6DBF18-4C93-49EA-9655-D49DA287FD1C}" type="pres">
      <dgm:prSet presAssocID="{3CA92D4A-F131-4AF2-BA16-085DBBE097DA}" presName="sibTrans" presStyleCnt="0"/>
      <dgm:spPr/>
    </dgm:pt>
    <dgm:pt modelId="{D950638C-1363-49FC-84FA-A63E121AD0F9}" type="pres">
      <dgm:prSet presAssocID="{18957765-6D53-4780-BF5A-B6F1C61097C2}" presName="node" presStyleLbl="node1" presStyleIdx="4" presStyleCnt="6">
        <dgm:presLayoutVars>
          <dgm:bulletEnabled val="1"/>
        </dgm:presLayoutVars>
      </dgm:prSet>
      <dgm:spPr/>
    </dgm:pt>
    <dgm:pt modelId="{E0FA14CF-DBB1-46C5-A79A-515B04884814}" type="pres">
      <dgm:prSet presAssocID="{E725DEE6-BB04-4117-B0F7-0B2434FD187E}" presName="sibTrans" presStyleCnt="0"/>
      <dgm:spPr/>
    </dgm:pt>
    <dgm:pt modelId="{4B9B9AA8-B41A-4AD6-BB7D-3300DA2819C4}" type="pres">
      <dgm:prSet presAssocID="{097FA510-3925-4BB7-81A3-DB5B5003C5EF}" presName="node" presStyleLbl="node1" presStyleIdx="5" presStyleCnt="6">
        <dgm:presLayoutVars>
          <dgm:bulletEnabled val="1"/>
        </dgm:presLayoutVars>
      </dgm:prSet>
      <dgm:spPr/>
    </dgm:pt>
  </dgm:ptLst>
  <dgm:cxnLst>
    <dgm:cxn modelId="{9E9FEE13-65A5-43F3-8382-3E84BE3C37AA}" srcId="{103F625E-B093-4F71-BA3E-CC9467B48330}" destId="{097FA510-3925-4BB7-81A3-DB5B5003C5EF}" srcOrd="5" destOrd="0" parTransId="{AF0BE338-E41A-4BC1-AE45-DB199255421D}" sibTransId="{6DD5B1F0-78FB-4B3D-9C74-8CC28BFB014A}"/>
    <dgm:cxn modelId="{50D0BC60-9DD8-4220-944D-9AFD86AE7580}" type="presOf" srcId="{103F625E-B093-4F71-BA3E-CC9467B48330}" destId="{A32314DB-4659-4FD7-A10F-933CD637F6C8}" srcOrd="0" destOrd="0" presId="urn:microsoft.com/office/officeart/2005/8/layout/default"/>
    <dgm:cxn modelId="{A4C03573-19FC-453C-B56C-B247EF17AAF5}" type="presOf" srcId="{6BBF9B45-539B-4B04-A84A-036AE6652019}" destId="{DB7D1C22-55F0-4756-8657-A832E896DF23}" srcOrd="0" destOrd="0" presId="urn:microsoft.com/office/officeart/2005/8/layout/default"/>
    <dgm:cxn modelId="{5038E954-29CF-4840-AF7E-1E8AC3ACE4AD}" srcId="{103F625E-B093-4F71-BA3E-CC9467B48330}" destId="{6BBF9B45-539B-4B04-A84A-036AE6652019}" srcOrd="1" destOrd="0" parTransId="{20947395-52AC-4BA4-AFF1-CD0947DADE48}" sibTransId="{BFF34559-9E25-4A13-826F-7341EEDB77D1}"/>
    <dgm:cxn modelId="{53BFAE57-E88A-494E-BFE0-17843CAD98FC}" type="presOf" srcId="{097FA510-3925-4BB7-81A3-DB5B5003C5EF}" destId="{4B9B9AA8-B41A-4AD6-BB7D-3300DA2819C4}" srcOrd="0" destOrd="0" presId="urn:microsoft.com/office/officeart/2005/8/layout/default"/>
    <dgm:cxn modelId="{85D71F58-BAEB-4B88-8BD5-7579F9F3CC4A}" type="presOf" srcId="{13B09853-CD08-4C80-A33F-E5DFA5659848}" destId="{21A73881-B730-4743-ABCA-29AFE0878D56}" srcOrd="0" destOrd="0" presId="urn:microsoft.com/office/officeart/2005/8/layout/default"/>
    <dgm:cxn modelId="{B195A08D-CE96-4191-9ECB-D28185C9648D}" srcId="{103F625E-B093-4F71-BA3E-CC9467B48330}" destId="{00743966-FCA8-4953-B0A6-E10B4BC68275}" srcOrd="0" destOrd="0" parTransId="{07D215F3-BEF9-4F3F-B74D-43BCCE369CB3}" sibTransId="{8947B8EC-FBFF-4B7B-BEB8-B982FD809C59}"/>
    <dgm:cxn modelId="{0C9F7396-2117-4397-A545-15DADE08AA59}" srcId="{103F625E-B093-4F71-BA3E-CC9467B48330}" destId="{4794B892-FCAD-45EC-8247-F911D537742B}" srcOrd="2" destOrd="0" parTransId="{BC43D7F7-2C98-4447-A7B6-8E667F359645}" sibTransId="{07D282CA-0B07-4DE0-8E9B-743D402BF902}"/>
    <dgm:cxn modelId="{7B7839C1-F866-47FD-84A2-EFF7FC34AC69}" type="presOf" srcId="{18957765-6D53-4780-BF5A-B6F1C61097C2}" destId="{D950638C-1363-49FC-84FA-A63E121AD0F9}" srcOrd="0" destOrd="0" presId="urn:microsoft.com/office/officeart/2005/8/layout/default"/>
    <dgm:cxn modelId="{FC6011CA-F955-497B-A409-339FE658F693}" type="presOf" srcId="{00743966-FCA8-4953-B0A6-E10B4BC68275}" destId="{FCF58AFA-2020-4D7A-B05A-19C310EA99C1}" srcOrd="0" destOrd="0" presId="urn:microsoft.com/office/officeart/2005/8/layout/default"/>
    <dgm:cxn modelId="{AF707FF3-9741-4EA5-B17F-2D89B007BC48}" type="presOf" srcId="{4794B892-FCAD-45EC-8247-F911D537742B}" destId="{7C2FE9AD-5FDB-4D42-9D64-D71E1370E492}" srcOrd="0" destOrd="0" presId="urn:microsoft.com/office/officeart/2005/8/layout/default"/>
    <dgm:cxn modelId="{700815F4-C269-4DCC-A066-959D4012CFA0}" srcId="{103F625E-B093-4F71-BA3E-CC9467B48330}" destId="{18957765-6D53-4780-BF5A-B6F1C61097C2}" srcOrd="4" destOrd="0" parTransId="{1C716205-132D-4C21-81B5-CA38252DEC1A}" sibTransId="{E725DEE6-BB04-4117-B0F7-0B2434FD187E}"/>
    <dgm:cxn modelId="{2C8848FD-BC44-4889-8777-63DECB8774A5}" srcId="{103F625E-B093-4F71-BA3E-CC9467B48330}" destId="{13B09853-CD08-4C80-A33F-E5DFA5659848}" srcOrd="3" destOrd="0" parTransId="{CF305BF0-59B6-4493-8823-0F69F02EA30F}" sibTransId="{3CA92D4A-F131-4AF2-BA16-085DBBE097DA}"/>
    <dgm:cxn modelId="{9164A9CA-EBCC-4037-B898-AA49995E5564}" type="presParOf" srcId="{A32314DB-4659-4FD7-A10F-933CD637F6C8}" destId="{FCF58AFA-2020-4D7A-B05A-19C310EA99C1}" srcOrd="0" destOrd="0" presId="urn:microsoft.com/office/officeart/2005/8/layout/default"/>
    <dgm:cxn modelId="{B488AC1F-0E66-4821-A153-7F4E41E4ED9C}" type="presParOf" srcId="{A32314DB-4659-4FD7-A10F-933CD637F6C8}" destId="{3A2501BE-7BA8-40AA-9300-1D40619BA277}" srcOrd="1" destOrd="0" presId="urn:microsoft.com/office/officeart/2005/8/layout/default"/>
    <dgm:cxn modelId="{39C9B644-4BC1-4C73-AF43-3D4FF4F23FA3}" type="presParOf" srcId="{A32314DB-4659-4FD7-A10F-933CD637F6C8}" destId="{DB7D1C22-55F0-4756-8657-A832E896DF23}" srcOrd="2" destOrd="0" presId="urn:microsoft.com/office/officeart/2005/8/layout/default"/>
    <dgm:cxn modelId="{2A1D7975-CA92-416A-B6DE-4A3A80540C70}" type="presParOf" srcId="{A32314DB-4659-4FD7-A10F-933CD637F6C8}" destId="{CC7E4689-F297-4AAB-89B6-B00075324B3C}" srcOrd="3" destOrd="0" presId="urn:microsoft.com/office/officeart/2005/8/layout/default"/>
    <dgm:cxn modelId="{E7A914D7-0432-421E-9031-674325E9C8A6}" type="presParOf" srcId="{A32314DB-4659-4FD7-A10F-933CD637F6C8}" destId="{7C2FE9AD-5FDB-4D42-9D64-D71E1370E492}" srcOrd="4" destOrd="0" presId="urn:microsoft.com/office/officeart/2005/8/layout/default"/>
    <dgm:cxn modelId="{A6F67918-37CF-4684-ACBE-1F782781631D}" type="presParOf" srcId="{A32314DB-4659-4FD7-A10F-933CD637F6C8}" destId="{CE02D6ED-E907-4C7D-BEEF-A58078E439DE}" srcOrd="5" destOrd="0" presId="urn:microsoft.com/office/officeart/2005/8/layout/default"/>
    <dgm:cxn modelId="{E10331F5-6645-41FB-BD82-52ED284FAC60}" type="presParOf" srcId="{A32314DB-4659-4FD7-A10F-933CD637F6C8}" destId="{21A73881-B730-4743-ABCA-29AFE0878D56}" srcOrd="6" destOrd="0" presId="urn:microsoft.com/office/officeart/2005/8/layout/default"/>
    <dgm:cxn modelId="{00781118-42F7-474D-A5E0-82AB7CB5720F}" type="presParOf" srcId="{A32314DB-4659-4FD7-A10F-933CD637F6C8}" destId="{EA6DBF18-4C93-49EA-9655-D49DA287FD1C}" srcOrd="7" destOrd="0" presId="urn:microsoft.com/office/officeart/2005/8/layout/default"/>
    <dgm:cxn modelId="{CD64B29F-B86A-4285-A29F-FA997C5D9C2D}" type="presParOf" srcId="{A32314DB-4659-4FD7-A10F-933CD637F6C8}" destId="{D950638C-1363-49FC-84FA-A63E121AD0F9}" srcOrd="8" destOrd="0" presId="urn:microsoft.com/office/officeart/2005/8/layout/default"/>
    <dgm:cxn modelId="{11BE294D-29F9-40AB-AF98-DE69B0838778}" type="presParOf" srcId="{A32314DB-4659-4FD7-A10F-933CD637F6C8}" destId="{E0FA14CF-DBB1-46C5-A79A-515B04884814}" srcOrd="9" destOrd="0" presId="urn:microsoft.com/office/officeart/2005/8/layout/default"/>
    <dgm:cxn modelId="{04211BC7-0551-4EA2-8F83-5446D43404BD}" type="presParOf" srcId="{A32314DB-4659-4FD7-A10F-933CD637F6C8}" destId="{4B9B9AA8-B41A-4AD6-BB7D-3300DA2819C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D28928-7EA1-484D-BAA0-0F75D6BB2131}"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1B70DF83-9482-43D0-854F-EF534EE05A80}">
      <dgm:prSet custT="1"/>
      <dgm:spPr/>
      <dgm:t>
        <a:bodyPr/>
        <a:lstStyle/>
        <a:p>
          <a:pPr>
            <a:lnSpc>
              <a:spcPct val="100000"/>
            </a:lnSpc>
          </a:pPr>
          <a:r>
            <a:rPr lang="en-US" sz="2000"/>
            <a:t>Wellness checks</a:t>
          </a:r>
        </a:p>
      </dgm:t>
    </dgm:pt>
    <dgm:pt modelId="{CE6E540D-11BA-404B-B846-4DEB60C49A63}" type="parTrans" cxnId="{B9A54EFD-D70B-4B9E-A72C-EF3AA8F2A9E1}">
      <dgm:prSet/>
      <dgm:spPr/>
      <dgm:t>
        <a:bodyPr/>
        <a:lstStyle/>
        <a:p>
          <a:endParaRPr lang="en-US"/>
        </a:p>
      </dgm:t>
    </dgm:pt>
    <dgm:pt modelId="{D9DBB9DB-21D2-4850-9538-3387C7ACF08A}" type="sibTrans" cxnId="{B9A54EFD-D70B-4B9E-A72C-EF3AA8F2A9E1}">
      <dgm:prSet/>
      <dgm:spPr/>
      <dgm:t>
        <a:bodyPr/>
        <a:lstStyle/>
        <a:p>
          <a:endParaRPr lang="en-US"/>
        </a:p>
      </dgm:t>
    </dgm:pt>
    <dgm:pt modelId="{1B62F6E5-863C-4C53-BB81-0CED6F31DB49}">
      <dgm:prSet custT="1"/>
      <dgm:spPr/>
      <dgm:t>
        <a:bodyPr/>
        <a:lstStyle/>
        <a:p>
          <a:pPr>
            <a:lnSpc>
              <a:spcPct val="100000"/>
            </a:lnSpc>
          </a:pPr>
          <a:r>
            <a:rPr lang="en-US" sz="2000"/>
            <a:t>Provide information</a:t>
          </a:r>
        </a:p>
      </dgm:t>
    </dgm:pt>
    <dgm:pt modelId="{35AE85A6-59F5-497A-90DB-0045B57CA727}" type="parTrans" cxnId="{F2F90B12-DF5B-4115-8E0A-2775E99CAD0F}">
      <dgm:prSet/>
      <dgm:spPr/>
      <dgm:t>
        <a:bodyPr/>
        <a:lstStyle/>
        <a:p>
          <a:endParaRPr lang="en-US"/>
        </a:p>
      </dgm:t>
    </dgm:pt>
    <dgm:pt modelId="{EE6BC705-02B7-4845-B483-03A81D7E3183}" type="sibTrans" cxnId="{F2F90B12-DF5B-4115-8E0A-2775E99CAD0F}">
      <dgm:prSet/>
      <dgm:spPr/>
      <dgm:t>
        <a:bodyPr/>
        <a:lstStyle/>
        <a:p>
          <a:endParaRPr lang="en-US"/>
        </a:p>
      </dgm:t>
    </dgm:pt>
    <dgm:pt modelId="{92D3DF02-7E4E-4F6B-9D36-87EEF7FE4867}">
      <dgm:prSet custT="1"/>
      <dgm:spPr/>
      <dgm:t>
        <a:bodyPr/>
        <a:lstStyle/>
        <a:p>
          <a:pPr>
            <a:lnSpc>
              <a:spcPct val="100000"/>
            </a:lnSpc>
          </a:pPr>
          <a:r>
            <a:rPr lang="en-US" sz="2000"/>
            <a:t>Distribute Emergency Supplies</a:t>
          </a:r>
        </a:p>
      </dgm:t>
    </dgm:pt>
    <dgm:pt modelId="{A26C1EA2-D43D-44A5-B353-7920D80CB78C}" type="parTrans" cxnId="{8234D86C-757D-4232-AB32-563A78DA0570}">
      <dgm:prSet/>
      <dgm:spPr/>
      <dgm:t>
        <a:bodyPr/>
        <a:lstStyle/>
        <a:p>
          <a:endParaRPr lang="en-US"/>
        </a:p>
      </dgm:t>
    </dgm:pt>
    <dgm:pt modelId="{11BF2B06-C06E-49AA-9FF6-A92869ACC796}" type="sibTrans" cxnId="{8234D86C-757D-4232-AB32-563A78DA0570}">
      <dgm:prSet/>
      <dgm:spPr/>
      <dgm:t>
        <a:bodyPr/>
        <a:lstStyle/>
        <a:p>
          <a:endParaRPr lang="en-US"/>
        </a:p>
      </dgm:t>
    </dgm:pt>
    <dgm:pt modelId="{16D1DFB6-2B92-4551-8615-501184010359}" type="pres">
      <dgm:prSet presAssocID="{5AD28928-7EA1-484D-BAA0-0F75D6BB2131}" presName="vert0" presStyleCnt="0">
        <dgm:presLayoutVars>
          <dgm:dir/>
          <dgm:animOne val="branch"/>
          <dgm:animLvl val="lvl"/>
        </dgm:presLayoutVars>
      </dgm:prSet>
      <dgm:spPr/>
    </dgm:pt>
    <dgm:pt modelId="{74C1F913-5381-4784-99CF-9FC0290C0650}" type="pres">
      <dgm:prSet presAssocID="{1B70DF83-9482-43D0-854F-EF534EE05A80}" presName="thickLine" presStyleLbl="alignNode1" presStyleIdx="0" presStyleCnt="3"/>
      <dgm:spPr/>
    </dgm:pt>
    <dgm:pt modelId="{EA47AC61-2B7A-4C83-9DF4-D5E58278D7BD}" type="pres">
      <dgm:prSet presAssocID="{1B70DF83-9482-43D0-854F-EF534EE05A80}" presName="horz1" presStyleCnt="0"/>
      <dgm:spPr/>
    </dgm:pt>
    <dgm:pt modelId="{6B2C6E44-57BE-4D16-A65D-7FB8C1DF8627}" type="pres">
      <dgm:prSet presAssocID="{1B70DF83-9482-43D0-854F-EF534EE05A80}" presName="tx1" presStyleLbl="revTx" presStyleIdx="0" presStyleCnt="3"/>
      <dgm:spPr/>
    </dgm:pt>
    <dgm:pt modelId="{D9C2EF0B-A984-4CC5-9DA5-48EA98C06815}" type="pres">
      <dgm:prSet presAssocID="{1B70DF83-9482-43D0-854F-EF534EE05A80}" presName="vert1" presStyleCnt="0"/>
      <dgm:spPr/>
    </dgm:pt>
    <dgm:pt modelId="{DAD9988B-5D79-4C41-BC02-9225F3B9F593}" type="pres">
      <dgm:prSet presAssocID="{1B62F6E5-863C-4C53-BB81-0CED6F31DB49}" presName="thickLine" presStyleLbl="alignNode1" presStyleIdx="1" presStyleCnt="3"/>
      <dgm:spPr/>
    </dgm:pt>
    <dgm:pt modelId="{21E5BE8C-D9DC-408F-B577-F396D337FE44}" type="pres">
      <dgm:prSet presAssocID="{1B62F6E5-863C-4C53-BB81-0CED6F31DB49}" presName="horz1" presStyleCnt="0"/>
      <dgm:spPr/>
    </dgm:pt>
    <dgm:pt modelId="{79749C30-CB6A-45AD-8CD7-D4069C6E3DF9}" type="pres">
      <dgm:prSet presAssocID="{1B62F6E5-863C-4C53-BB81-0CED6F31DB49}" presName="tx1" presStyleLbl="revTx" presStyleIdx="1" presStyleCnt="3"/>
      <dgm:spPr/>
    </dgm:pt>
    <dgm:pt modelId="{61F8624E-2F3F-4DC2-8E7D-587D9DA986C6}" type="pres">
      <dgm:prSet presAssocID="{1B62F6E5-863C-4C53-BB81-0CED6F31DB49}" presName="vert1" presStyleCnt="0"/>
      <dgm:spPr/>
    </dgm:pt>
    <dgm:pt modelId="{E7502C05-B21F-4E7D-9390-86F75506949E}" type="pres">
      <dgm:prSet presAssocID="{92D3DF02-7E4E-4F6B-9D36-87EEF7FE4867}" presName="thickLine" presStyleLbl="alignNode1" presStyleIdx="2" presStyleCnt="3"/>
      <dgm:spPr/>
    </dgm:pt>
    <dgm:pt modelId="{A582502A-B79A-4CF1-AD47-B9B6AA942CDA}" type="pres">
      <dgm:prSet presAssocID="{92D3DF02-7E4E-4F6B-9D36-87EEF7FE4867}" presName="horz1" presStyleCnt="0"/>
      <dgm:spPr/>
    </dgm:pt>
    <dgm:pt modelId="{A9C55428-9E7C-4F56-A5AC-61F95AA96873}" type="pres">
      <dgm:prSet presAssocID="{92D3DF02-7E4E-4F6B-9D36-87EEF7FE4867}" presName="tx1" presStyleLbl="revTx" presStyleIdx="2" presStyleCnt="3"/>
      <dgm:spPr/>
    </dgm:pt>
    <dgm:pt modelId="{826AE655-F1A7-4C3F-850B-C207EE0F6CF2}" type="pres">
      <dgm:prSet presAssocID="{92D3DF02-7E4E-4F6B-9D36-87EEF7FE4867}" presName="vert1" presStyleCnt="0"/>
      <dgm:spPr/>
    </dgm:pt>
  </dgm:ptLst>
  <dgm:cxnLst>
    <dgm:cxn modelId="{E9D8BD0D-E6E3-4F06-92C9-4A8DF122ACC0}" type="presOf" srcId="{1B62F6E5-863C-4C53-BB81-0CED6F31DB49}" destId="{79749C30-CB6A-45AD-8CD7-D4069C6E3DF9}" srcOrd="0" destOrd="0" presId="urn:microsoft.com/office/officeart/2008/layout/LinedList"/>
    <dgm:cxn modelId="{F2F90B12-DF5B-4115-8E0A-2775E99CAD0F}" srcId="{5AD28928-7EA1-484D-BAA0-0F75D6BB2131}" destId="{1B62F6E5-863C-4C53-BB81-0CED6F31DB49}" srcOrd="1" destOrd="0" parTransId="{35AE85A6-59F5-497A-90DB-0045B57CA727}" sibTransId="{EE6BC705-02B7-4845-B483-03A81D7E3183}"/>
    <dgm:cxn modelId="{8234D86C-757D-4232-AB32-563A78DA0570}" srcId="{5AD28928-7EA1-484D-BAA0-0F75D6BB2131}" destId="{92D3DF02-7E4E-4F6B-9D36-87EEF7FE4867}" srcOrd="2" destOrd="0" parTransId="{A26C1EA2-D43D-44A5-B353-7920D80CB78C}" sibTransId="{11BF2B06-C06E-49AA-9FF6-A92869ACC796}"/>
    <dgm:cxn modelId="{B6EBE1C7-83EA-424F-91C7-A559489EF836}" type="presOf" srcId="{92D3DF02-7E4E-4F6B-9D36-87EEF7FE4867}" destId="{A9C55428-9E7C-4F56-A5AC-61F95AA96873}" srcOrd="0" destOrd="0" presId="urn:microsoft.com/office/officeart/2008/layout/LinedList"/>
    <dgm:cxn modelId="{5B157BD6-AC03-4E3A-B909-030E9696A805}" type="presOf" srcId="{5AD28928-7EA1-484D-BAA0-0F75D6BB2131}" destId="{16D1DFB6-2B92-4551-8615-501184010359}" srcOrd="0" destOrd="0" presId="urn:microsoft.com/office/officeart/2008/layout/LinedList"/>
    <dgm:cxn modelId="{388E19DE-C212-4619-8074-B2B232D64221}" type="presOf" srcId="{1B70DF83-9482-43D0-854F-EF534EE05A80}" destId="{6B2C6E44-57BE-4D16-A65D-7FB8C1DF8627}" srcOrd="0" destOrd="0" presId="urn:microsoft.com/office/officeart/2008/layout/LinedList"/>
    <dgm:cxn modelId="{B9A54EFD-D70B-4B9E-A72C-EF3AA8F2A9E1}" srcId="{5AD28928-7EA1-484D-BAA0-0F75D6BB2131}" destId="{1B70DF83-9482-43D0-854F-EF534EE05A80}" srcOrd="0" destOrd="0" parTransId="{CE6E540D-11BA-404B-B846-4DEB60C49A63}" sibTransId="{D9DBB9DB-21D2-4850-9538-3387C7ACF08A}"/>
    <dgm:cxn modelId="{9650AF8D-4B0C-4E0A-85FD-8E90E6E69AF6}" type="presParOf" srcId="{16D1DFB6-2B92-4551-8615-501184010359}" destId="{74C1F913-5381-4784-99CF-9FC0290C0650}" srcOrd="0" destOrd="0" presId="urn:microsoft.com/office/officeart/2008/layout/LinedList"/>
    <dgm:cxn modelId="{2990C588-7341-47FD-82DE-0EE5A978E298}" type="presParOf" srcId="{16D1DFB6-2B92-4551-8615-501184010359}" destId="{EA47AC61-2B7A-4C83-9DF4-D5E58278D7BD}" srcOrd="1" destOrd="0" presId="urn:microsoft.com/office/officeart/2008/layout/LinedList"/>
    <dgm:cxn modelId="{E3F0B63A-C23B-4FAA-90DA-A55ECD95AB57}" type="presParOf" srcId="{EA47AC61-2B7A-4C83-9DF4-D5E58278D7BD}" destId="{6B2C6E44-57BE-4D16-A65D-7FB8C1DF8627}" srcOrd="0" destOrd="0" presId="urn:microsoft.com/office/officeart/2008/layout/LinedList"/>
    <dgm:cxn modelId="{967C30C1-0D15-4709-A74A-6ACF9C586D91}" type="presParOf" srcId="{EA47AC61-2B7A-4C83-9DF4-D5E58278D7BD}" destId="{D9C2EF0B-A984-4CC5-9DA5-48EA98C06815}" srcOrd="1" destOrd="0" presId="urn:microsoft.com/office/officeart/2008/layout/LinedList"/>
    <dgm:cxn modelId="{3292FDD9-951F-41FB-BD81-6E8E3080ACF3}" type="presParOf" srcId="{16D1DFB6-2B92-4551-8615-501184010359}" destId="{DAD9988B-5D79-4C41-BC02-9225F3B9F593}" srcOrd="2" destOrd="0" presId="urn:microsoft.com/office/officeart/2008/layout/LinedList"/>
    <dgm:cxn modelId="{1A8CD8C2-323B-4AE8-A8A6-94A6AF5B7354}" type="presParOf" srcId="{16D1DFB6-2B92-4551-8615-501184010359}" destId="{21E5BE8C-D9DC-408F-B577-F396D337FE44}" srcOrd="3" destOrd="0" presId="urn:microsoft.com/office/officeart/2008/layout/LinedList"/>
    <dgm:cxn modelId="{CD2232CD-F526-4476-965F-02CF641E68EC}" type="presParOf" srcId="{21E5BE8C-D9DC-408F-B577-F396D337FE44}" destId="{79749C30-CB6A-45AD-8CD7-D4069C6E3DF9}" srcOrd="0" destOrd="0" presId="urn:microsoft.com/office/officeart/2008/layout/LinedList"/>
    <dgm:cxn modelId="{E999BFBB-9B6A-4F56-B7DD-38A14A611EA5}" type="presParOf" srcId="{21E5BE8C-D9DC-408F-B577-F396D337FE44}" destId="{61F8624E-2F3F-4DC2-8E7D-587D9DA986C6}" srcOrd="1" destOrd="0" presId="urn:microsoft.com/office/officeart/2008/layout/LinedList"/>
    <dgm:cxn modelId="{348C1E61-B5BA-4083-A142-B57870D2CE01}" type="presParOf" srcId="{16D1DFB6-2B92-4551-8615-501184010359}" destId="{E7502C05-B21F-4E7D-9390-86F75506949E}" srcOrd="4" destOrd="0" presId="urn:microsoft.com/office/officeart/2008/layout/LinedList"/>
    <dgm:cxn modelId="{A24E5560-B8B9-417D-A6F8-E5704D2D7A3A}" type="presParOf" srcId="{16D1DFB6-2B92-4551-8615-501184010359}" destId="{A582502A-B79A-4CF1-AD47-B9B6AA942CDA}" srcOrd="5" destOrd="0" presId="urn:microsoft.com/office/officeart/2008/layout/LinedList"/>
    <dgm:cxn modelId="{D1A491AD-D464-4D80-9CE6-C10310A2B74E}" type="presParOf" srcId="{A582502A-B79A-4CF1-AD47-B9B6AA942CDA}" destId="{A9C55428-9E7C-4F56-A5AC-61F95AA96873}" srcOrd="0" destOrd="0" presId="urn:microsoft.com/office/officeart/2008/layout/LinedList"/>
    <dgm:cxn modelId="{AAFDACAD-D021-4D88-855D-1F1EAC24B3C1}" type="presParOf" srcId="{A582502A-B79A-4CF1-AD47-B9B6AA942CDA}" destId="{826AE655-F1A7-4C3F-850B-C207EE0F6CF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D57CFB-3934-4DA9-9F74-5796D8C28AC1}"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1112825D-46FE-4D72-AFAE-F2BD38EF6FEF}">
      <dgm:prSet custT="1"/>
      <dgm:spPr/>
      <dgm:t>
        <a:bodyPr/>
        <a:lstStyle/>
        <a:p>
          <a:pPr>
            <a:lnSpc>
              <a:spcPct val="100000"/>
            </a:lnSpc>
          </a:pPr>
          <a:r>
            <a:rPr lang="en-US" sz="2000">
              <a:solidFill>
                <a:schemeClr val="tx1"/>
              </a:solidFill>
            </a:rPr>
            <a:t>Wellness Checks</a:t>
          </a:r>
        </a:p>
      </dgm:t>
    </dgm:pt>
    <dgm:pt modelId="{18C58246-2831-4595-B80D-B83FBA789648}" type="parTrans" cxnId="{502CFE67-3996-40DE-927C-A913E2F1F4E6}">
      <dgm:prSet/>
      <dgm:spPr/>
      <dgm:t>
        <a:bodyPr/>
        <a:lstStyle/>
        <a:p>
          <a:endParaRPr lang="en-US"/>
        </a:p>
      </dgm:t>
    </dgm:pt>
    <dgm:pt modelId="{968196D9-76D2-44F6-B372-53F3DE9E0242}" type="sibTrans" cxnId="{502CFE67-3996-40DE-927C-A913E2F1F4E6}">
      <dgm:prSet/>
      <dgm:spPr/>
      <dgm:t>
        <a:bodyPr/>
        <a:lstStyle/>
        <a:p>
          <a:endParaRPr lang="en-US"/>
        </a:p>
      </dgm:t>
    </dgm:pt>
    <dgm:pt modelId="{7966C01E-2C61-4BE8-B304-DB0411ED7386}">
      <dgm:prSet custT="1"/>
      <dgm:spPr/>
      <dgm:t>
        <a:bodyPr/>
        <a:lstStyle/>
        <a:p>
          <a:pPr>
            <a:lnSpc>
              <a:spcPct val="100000"/>
            </a:lnSpc>
          </a:pPr>
          <a:endParaRPr lang="en-US" sz="2400"/>
        </a:p>
      </dgm:t>
    </dgm:pt>
    <dgm:pt modelId="{B0E32F41-F337-4170-9A0B-D7961A983B19}" type="parTrans" cxnId="{BD7A99D7-4B76-4E0D-97D0-0E246BD67F7B}">
      <dgm:prSet/>
      <dgm:spPr/>
      <dgm:t>
        <a:bodyPr/>
        <a:lstStyle/>
        <a:p>
          <a:endParaRPr lang="en-US"/>
        </a:p>
      </dgm:t>
    </dgm:pt>
    <dgm:pt modelId="{4F272D22-54A9-4A3B-96A8-C815175C44D5}" type="sibTrans" cxnId="{BD7A99D7-4B76-4E0D-97D0-0E246BD67F7B}">
      <dgm:prSet/>
      <dgm:spPr/>
      <dgm:t>
        <a:bodyPr/>
        <a:lstStyle/>
        <a:p>
          <a:endParaRPr lang="en-US"/>
        </a:p>
      </dgm:t>
    </dgm:pt>
    <dgm:pt modelId="{A60A5CDD-EB6F-4581-BD92-87F8720468E5}">
      <dgm:prSet custT="1"/>
      <dgm:spPr/>
      <dgm:t>
        <a:bodyPr/>
        <a:lstStyle/>
        <a:p>
          <a:pPr>
            <a:lnSpc>
              <a:spcPct val="100000"/>
            </a:lnSpc>
          </a:pPr>
          <a:r>
            <a:rPr lang="en-US" sz="2000">
              <a:solidFill>
                <a:schemeClr val="tx1"/>
              </a:solidFill>
            </a:rPr>
            <a:t>Activate Resources and Extend Hours for Walk Up Respite</a:t>
          </a:r>
        </a:p>
      </dgm:t>
    </dgm:pt>
    <dgm:pt modelId="{B548DEBA-C96C-480E-A42E-1A16370197CC}" type="parTrans" cxnId="{B7E218EC-3002-41A3-8D23-31DC0F2C44A9}">
      <dgm:prSet/>
      <dgm:spPr/>
      <dgm:t>
        <a:bodyPr/>
        <a:lstStyle/>
        <a:p>
          <a:endParaRPr lang="en-US"/>
        </a:p>
      </dgm:t>
    </dgm:pt>
    <dgm:pt modelId="{794DBCA8-990C-4AFD-9219-3B0CF0611418}" type="sibTrans" cxnId="{B7E218EC-3002-41A3-8D23-31DC0F2C44A9}">
      <dgm:prSet/>
      <dgm:spPr/>
      <dgm:t>
        <a:bodyPr/>
        <a:lstStyle/>
        <a:p>
          <a:endParaRPr lang="en-US"/>
        </a:p>
      </dgm:t>
    </dgm:pt>
    <dgm:pt modelId="{B39DF99F-0814-4F19-B7BF-8805C1F767FA}">
      <dgm:prSet custT="1"/>
      <dgm:spPr/>
      <dgm:t>
        <a:bodyPr/>
        <a:lstStyle/>
        <a:p>
          <a:pPr>
            <a:lnSpc>
              <a:spcPct val="100000"/>
            </a:lnSpc>
          </a:pPr>
          <a:r>
            <a:rPr lang="en-US" sz="2000">
              <a:solidFill>
                <a:schemeClr val="tx1"/>
              </a:solidFill>
            </a:rPr>
            <a:t>Activate Emergency Pop Up Shelter, when needed</a:t>
          </a:r>
        </a:p>
      </dgm:t>
    </dgm:pt>
    <dgm:pt modelId="{3ED54770-F04A-4640-8706-42DDFA3A8732}" type="parTrans" cxnId="{1A522DDB-561E-4052-A61A-3E504F08E9BD}">
      <dgm:prSet/>
      <dgm:spPr/>
      <dgm:t>
        <a:bodyPr/>
        <a:lstStyle/>
        <a:p>
          <a:endParaRPr lang="en-US"/>
        </a:p>
      </dgm:t>
    </dgm:pt>
    <dgm:pt modelId="{2E544140-6764-4610-B5A5-591B0ED86A08}" type="sibTrans" cxnId="{1A522DDB-561E-4052-A61A-3E504F08E9BD}">
      <dgm:prSet/>
      <dgm:spPr/>
      <dgm:t>
        <a:bodyPr/>
        <a:lstStyle/>
        <a:p>
          <a:endParaRPr lang="en-US"/>
        </a:p>
      </dgm:t>
    </dgm:pt>
    <dgm:pt modelId="{58C4521B-AF15-4C92-BB34-8C6C913C1522}" type="pres">
      <dgm:prSet presAssocID="{F0D57CFB-3934-4DA9-9F74-5796D8C28AC1}" presName="root" presStyleCnt="0">
        <dgm:presLayoutVars>
          <dgm:dir/>
          <dgm:resizeHandles val="exact"/>
        </dgm:presLayoutVars>
      </dgm:prSet>
      <dgm:spPr/>
    </dgm:pt>
    <dgm:pt modelId="{9B67AF98-E418-46A1-BBB5-1CEBD662E1D5}" type="pres">
      <dgm:prSet presAssocID="{1112825D-46FE-4D72-AFAE-F2BD38EF6FEF}" presName="compNode" presStyleCnt="0"/>
      <dgm:spPr/>
    </dgm:pt>
    <dgm:pt modelId="{B3A2A00E-BAC8-421F-B2D1-9CC49C448842}" type="pres">
      <dgm:prSet presAssocID="{1112825D-46FE-4D72-AFAE-F2BD38EF6FEF}" presName="bgRect" presStyleLbl="bgShp" presStyleIdx="0" presStyleCnt="3"/>
      <dgm:spPr/>
    </dgm:pt>
    <dgm:pt modelId="{84044B65-ABAF-4850-A491-CBE287539B9A}" type="pres">
      <dgm:prSet presAssocID="{1112825D-46FE-4D72-AFAE-F2BD38EF6FE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Check"/>
        </a:ext>
      </dgm:extLst>
    </dgm:pt>
    <dgm:pt modelId="{D4BBCB11-D7F5-4DA3-87FA-9793FE93FDB6}" type="pres">
      <dgm:prSet presAssocID="{1112825D-46FE-4D72-AFAE-F2BD38EF6FEF}" presName="spaceRect" presStyleCnt="0"/>
      <dgm:spPr/>
    </dgm:pt>
    <dgm:pt modelId="{ADE232A9-DDB8-4808-8BF4-FBAC4BC2776B}" type="pres">
      <dgm:prSet presAssocID="{1112825D-46FE-4D72-AFAE-F2BD38EF6FEF}" presName="parTx" presStyleLbl="revTx" presStyleIdx="0" presStyleCnt="4">
        <dgm:presLayoutVars>
          <dgm:chMax val="0"/>
          <dgm:chPref val="0"/>
        </dgm:presLayoutVars>
      </dgm:prSet>
      <dgm:spPr/>
    </dgm:pt>
    <dgm:pt modelId="{48777CB7-8CC4-4329-90F1-7189DBB028AA}" type="pres">
      <dgm:prSet presAssocID="{1112825D-46FE-4D72-AFAE-F2BD38EF6FEF}" presName="desTx" presStyleLbl="revTx" presStyleIdx="1" presStyleCnt="4">
        <dgm:presLayoutVars/>
      </dgm:prSet>
      <dgm:spPr/>
    </dgm:pt>
    <dgm:pt modelId="{BF6F6670-6789-4E8F-943A-B9842FC38A77}" type="pres">
      <dgm:prSet presAssocID="{968196D9-76D2-44F6-B372-53F3DE9E0242}" presName="sibTrans" presStyleCnt="0"/>
      <dgm:spPr/>
    </dgm:pt>
    <dgm:pt modelId="{BE0CA701-6C32-4129-97A0-30688809D6D9}" type="pres">
      <dgm:prSet presAssocID="{A60A5CDD-EB6F-4581-BD92-87F8720468E5}" presName="compNode" presStyleCnt="0"/>
      <dgm:spPr/>
    </dgm:pt>
    <dgm:pt modelId="{AC280BF4-FD0C-4FAB-82D6-7ED4F5B9351D}" type="pres">
      <dgm:prSet presAssocID="{A60A5CDD-EB6F-4581-BD92-87F8720468E5}" presName="bgRect" presStyleLbl="bgShp" presStyleIdx="1" presStyleCnt="3"/>
      <dgm:spPr/>
    </dgm:pt>
    <dgm:pt modelId="{D17717DB-C9E0-46E5-A050-2FC8802C72FC}" type="pres">
      <dgm:prSet presAssocID="{A60A5CDD-EB6F-4581-BD92-87F8720468E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nce Steps"/>
        </a:ext>
      </dgm:extLst>
    </dgm:pt>
    <dgm:pt modelId="{FD9E66B6-064C-4E62-B84A-946CC676558D}" type="pres">
      <dgm:prSet presAssocID="{A60A5CDD-EB6F-4581-BD92-87F8720468E5}" presName="spaceRect" presStyleCnt="0"/>
      <dgm:spPr/>
    </dgm:pt>
    <dgm:pt modelId="{F9F0376F-D42F-4576-919B-088ADAE74989}" type="pres">
      <dgm:prSet presAssocID="{A60A5CDD-EB6F-4581-BD92-87F8720468E5}" presName="parTx" presStyleLbl="revTx" presStyleIdx="2" presStyleCnt="4">
        <dgm:presLayoutVars>
          <dgm:chMax val="0"/>
          <dgm:chPref val="0"/>
        </dgm:presLayoutVars>
      </dgm:prSet>
      <dgm:spPr/>
    </dgm:pt>
    <dgm:pt modelId="{3383CBA5-3495-418C-A2A2-22B6CE28102F}" type="pres">
      <dgm:prSet presAssocID="{794DBCA8-990C-4AFD-9219-3B0CF0611418}" presName="sibTrans" presStyleCnt="0"/>
      <dgm:spPr/>
    </dgm:pt>
    <dgm:pt modelId="{8ACD7F01-9FA2-489B-B9A6-73234684564D}" type="pres">
      <dgm:prSet presAssocID="{B39DF99F-0814-4F19-B7BF-8805C1F767FA}" presName="compNode" presStyleCnt="0"/>
      <dgm:spPr/>
    </dgm:pt>
    <dgm:pt modelId="{C5778DE7-8758-4F5A-A674-40444A76B9B9}" type="pres">
      <dgm:prSet presAssocID="{B39DF99F-0814-4F19-B7BF-8805C1F767FA}" presName="bgRect" presStyleLbl="bgShp" presStyleIdx="2" presStyleCnt="3"/>
      <dgm:spPr/>
    </dgm:pt>
    <dgm:pt modelId="{66210392-8A53-485A-9CE6-BBFDA8EDE973}" type="pres">
      <dgm:prSet presAssocID="{B39DF99F-0814-4F19-B7BF-8805C1F767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nt"/>
        </a:ext>
      </dgm:extLst>
    </dgm:pt>
    <dgm:pt modelId="{34062A36-CC0A-4D6E-B603-BE90A6158C43}" type="pres">
      <dgm:prSet presAssocID="{B39DF99F-0814-4F19-B7BF-8805C1F767FA}" presName="spaceRect" presStyleCnt="0"/>
      <dgm:spPr/>
    </dgm:pt>
    <dgm:pt modelId="{1245800A-92EF-4417-B686-3CF11D103100}" type="pres">
      <dgm:prSet presAssocID="{B39DF99F-0814-4F19-B7BF-8805C1F767FA}" presName="parTx" presStyleLbl="revTx" presStyleIdx="3" presStyleCnt="4">
        <dgm:presLayoutVars>
          <dgm:chMax val="0"/>
          <dgm:chPref val="0"/>
        </dgm:presLayoutVars>
      </dgm:prSet>
      <dgm:spPr/>
    </dgm:pt>
  </dgm:ptLst>
  <dgm:cxnLst>
    <dgm:cxn modelId="{4C89510D-8071-4944-A3E9-8029D9C8A241}" type="presOf" srcId="{7966C01E-2C61-4BE8-B304-DB0411ED7386}" destId="{48777CB7-8CC4-4329-90F1-7189DBB028AA}" srcOrd="0" destOrd="0" presId="urn:microsoft.com/office/officeart/2018/2/layout/IconVerticalSolidList"/>
    <dgm:cxn modelId="{C444891A-BBD8-4F9F-82BE-B99FC4A041B7}" type="presOf" srcId="{A60A5CDD-EB6F-4581-BD92-87F8720468E5}" destId="{F9F0376F-D42F-4576-919B-088ADAE74989}" srcOrd="0" destOrd="0" presId="urn:microsoft.com/office/officeart/2018/2/layout/IconVerticalSolidList"/>
    <dgm:cxn modelId="{AA44AE25-DAC9-4D09-81FE-BA57660D8105}" type="presOf" srcId="{B39DF99F-0814-4F19-B7BF-8805C1F767FA}" destId="{1245800A-92EF-4417-B686-3CF11D103100}" srcOrd="0" destOrd="0" presId="urn:microsoft.com/office/officeart/2018/2/layout/IconVerticalSolidList"/>
    <dgm:cxn modelId="{502CFE67-3996-40DE-927C-A913E2F1F4E6}" srcId="{F0D57CFB-3934-4DA9-9F74-5796D8C28AC1}" destId="{1112825D-46FE-4D72-AFAE-F2BD38EF6FEF}" srcOrd="0" destOrd="0" parTransId="{18C58246-2831-4595-B80D-B83FBA789648}" sibTransId="{968196D9-76D2-44F6-B372-53F3DE9E0242}"/>
    <dgm:cxn modelId="{B143D088-0718-43C8-9F3E-8784CBA2A26D}" type="presOf" srcId="{1112825D-46FE-4D72-AFAE-F2BD38EF6FEF}" destId="{ADE232A9-DDB8-4808-8BF4-FBAC4BC2776B}" srcOrd="0" destOrd="0" presId="urn:microsoft.com/office/officeart/2018/2/layout/IconVerticalSolidList"/>
    <dgm:cxn modelId="{9FD910C4-7A9D-4F45-9DD1-F9EE41730F86}" type="presOf" srcId="{F0D57CFB-3934-4DA9-9F74-5796D8C28AC1}" destId="{58C4521B-AF15-4C92-BB34-8C6C913C1522}" srcOrd="0" destOrd="0" presId="urn:microsoft.com/office/officeart/2018/2/layout/IconVerticalSolidList"/>
    <dgm:cxn modelId="{BD7A99D7-4B76-4E0D-97D0-0E246BD67F7B}" srcId="{1112825D-46FE-4D72-AFAE-F2BD38EF6FEF}" destId="{7966C01E-2C61-4BE8-B304-DB0411ED7386}" srcOrd="0" destOrd="0" parTransId="{B0E32F41-F337-4170-9A0B-D7961A983B19}" sibTransId="{4F272D22-54A9-4A3B-96A8-C815175C44D5}"/>
    <dgm:cxn modelId="{1A522DDB-561E-4052-A61A-3E504F08E9BD}" srcId="{F0D57CFB-3934-4DA9-9F74-5796D8C28AC1}" destId="{B39DF99F-0814-4F19-B7BF-8805C1F767FA}" srcOrd="2" destOrd="0" parTransId="{3ED54770-F04A-4640-8706-42DDFA3A8732}" sibTransId="{2E544140-6764-4610-B5A5-591B0ED86A08}"/>
    <dgm:cxn modelId="{B7E218EC-3002-41A3-8D23-31DC0F2C44A9}" srcId="{F0D57CFB-3934-4DA9-9F74-5796D8C28AC1}" destId="{A60A5CDD-EB6F-4581-BD92-87F8720468E5}" srcOrd="1" destOrd="0" parTransId="{B548DEBA-C96C-480E-A42E-1A16370197CC}" sibTransId="{794DBCA8-990C-4AFD-9219-3B0CF0611418}"/>
    <dgm:cxn modelId="{8A61E8CA-35B2-4646-A916-79B2C1875974}" type="presParOf" srcId="{58C4521B-AF15-4C92-BB34-8C6C913C1522}" destId="{9B67AF98-E418-46A1-BBB5-1CEBD662E1D5}" srcOrd="0" destOrd="0" presId="urn:microsoft.com/office/officeart/2018/2/layout/IconVerticalSolidList"/>
    <dgm:cxn modelId="{C90F996B-326C-4AFC-8694-12DF84765389}" type="presParOf" srcId="{9B67AF98-E418-46A1-BBB5-1CEBD662E1D5}" destId="{B3A2A00E-BAC8-421F-B2D1-9CC49C448842}" srcOrd="0" destOrd="0" presId="urn:microsoft.com/office/officeart/2018/2/layout/IconVerticalSolidList"/>
    <dgm:cxn modelId="{7B131934-F836-4C48-89A1-5FC8E59E5C7F}" type="presParOf" srcId="{9B67AF98-E418-46A1-BBB5-1CEBD662E1D5}" destId="{84044B65-ABAF-4850-A491-CBE287539B9A}" srcOrd="1" destOrd="0" presId="urn:microsoft.com/office/officeart/2018/2/layout/IconVerticalSolidList"/>
    <dgm:cxn modelId="{AE10C5D0-DD65-41ED-8E21-11CA0A739E64}" type="presParOf" srcId="{9B67AF98-E418-46A1-BBB5-1CEBD662E1D5}" destId="{D4BBCB11-D7F5-4DA3-87FA-9793FE93FDB6}" srcOrd="2" destOrd="0" presId="urn:microsoft.com/office/officeart/2018/2/layout/IconVerticalSolidList"/>
    <dgm:cxn modelId="{B6C761E0-E76C-4460-A668-057322FC7E07}" type="presParOf" srcId="{9B67AF98-E418-46A1-BBB5-1CEBD662E1D5}" destId="{ADE232A9-DDB8-4808-8BF4-FBAC4BC2776B}" srcOrd="3" destOrd="0" presId="urn:microsoft.com/office/officeart/2018/2/layout/IconVerticalSolidList"/>
    <dgm:cxn modelId="{98F93195-6D6E-47A9-9D65-4B2EECD4A636}" type="presParOf" srcId="{9B67AF98-E418-46A1-BBB5-1CEBD662E1D5}" destId="{48777CB7-8CC4-4329-90F1-7189DBB028AA}" srcOrd="4" destOrd="0" presId="urn:microsoft.com/office/officeart/2018/2/layout/IconVerticalSolidList"/>
    <dgm:cxn modelId="{AC5FB3C8-3D40-4D60-9963-31904D8B0306}" type="presParOf" srcId="{58C4521B-AF15-4C92-BB34-8C6C913C1522}" destId="{BF6F6670-6789-4E8F-943A-B9842FC38A77}" srcOrd="1" destOrd="0" presId="urn:microsoft.com/office/officeart/2018/2/layout/IconVerticalSolidList"/>
    <dgm:cxn modelId="{88DCF4B6-88DB-4F72-B8BB-72082DD58B9B}" type="presParOf" srcId="{58C4521B-AF15-4C92-BB34-8C6C913C1522}" destId="{BE0CA701-6C32-4129-97A0-30688809D6D9}" srcOrd="2" destOrd="0" presId="urn:microsoft.com/office/officeart/2018/2/layout/IconVerticalSolidList"/>
    <dgm:cxn modelId="{CF5DF7A5-C83B-4221-A4F2-80E088FF7987}" type="presParOf" srcId="{BE0CA701-6C32-4129-97A0-30688809D6D9}" destId="{AC280BF4-FD0C-4FAB-82D6-7ED4F5B9351D}" srcOrd="0" destOrd="0" presId="urn:microsoft.com/office/officeart/2018/2/layout/IconVerticalSolidList"/>
    <dgm:cxn modelId="{C8EDC3E8-3AB3-492E-90CE-689B0E2618D2}" type="presParOf" srcId="{BE0CA701-6C32-4129-97A0-30688809D6D9}" destId="{D17717DB-C9E0-46E5-A050-2FC8802C72FC}" srcOrd="1" destOrd="0" presId="urn:microsoft.com/office/officeart/2018/2/layout/IconVerticalSolidList"/>
    <dgm:cxn modelId="{54224E03-ACAE-4F41-9A71-2E16ABB5B48A}" type="presParOf" srcId="{BE0CA701-6C32-4129-97A0-30688809D6D9}" destId="{FD9E66B6-064C-4E62-B84A-946CC676558D}" srcOrd="2" destOrd="0" presId="urn:microsoft.com/office/officeart/2018/2/layout/IconVerticalSolidList"/>
    <dgm:cxn modelId="{4C87E936-7E96-4A78-B8A6-A8C4078E1C9B}" type="presParOf" srcId="{BE0CA701-6C32-4129-97A0-30688809D6D9}" destId="{F9F0376F-D42F-4576-919B-088ADAE74989}" srcOrd="3" destOrd="0" presId="urn:microsoft.com/office/officeart/2018/2/layout/IconVerticalSolidList"/>
    <dgm:cxn modelId="{319CB289-23DD-469C-86AB-9E4E7C24DA07}" type="presParOf" srcId="{58C4521B-AF15-4C92-BB34-8C6C913C1522}" destId="{3383CBA5-3495-418C-A2A2-22B6CE28102F}" srcOrd="3" destOrd="0" presId="urn:microsoft.com/office/officeart/2018/2/layout/IconVerticalSolidList"/>
    <dgm:cxn modelId="{12EC70D2-B31C-45DC-B30B-A5AD783B7DA2}" type="presParOf" srcId="{58C4521B-AF15-4C92-BB34-8C6C913C1522}" destId="{8ACD7F01-9FA2-489B-B9A6-73234684564D}" srcOrd="4" destOrd="0" presId="urn:microsoft.com/office/officeart/2018/2/layout/IconVerticalSolidList"/>
    <dgm:cxn modelId="{834FB813-493B-4272-B0AE-8F4DAAE3A2FC}" type="presParOf" srcId="{8ACD7F01-9FA2-489B-B9A6-73234684564D}" destId="{C5778DE7-8758-4F5A-A674-40444A76B9B9}" srcOrd="0" destOrd="0" presId="urn:microsoft.com/office/officeart/2018/2/layout/IconVerticalSolidList"/>
    <dgm:cxn modelId="{8F41553F-C5D3-4EBB-83F6-C38A54022F80}" type="presParOf" srcId="{8ACD7F01-9FA2-489B-B9A6-73234684564D}" destId="{66210392-8A53-485A-9CE6-BBFDA8EDE973}" srcOrd="1" destOrd="0" presId="urn:microsoft.com/office/officeart/2018/2/layout/IconVerticalSolidList"/>
    <dgm:cxn modelId="{149B0B2D-A847-4214-A65C-3168E87F9A63}" type="presParOf" srcId="{8ACD7F01-9FA2-489B-B9A6-73234684564D}" destId="{34062A36-CC0A-4D6E-B603-BE90A6158C43}" srcOrd="2" destOrd="0" presId="urn:microsoft.com/office/officeart/2018/2/layout/IconVerticalSolidList"/>
    <dgm:cxn modelId="{E65B7167-6F38-48B4-9710-9C22558C7FA1}" type="presParOf" srcId="{8ACD7F01-9FA2-489B-B9A6-73234684564D}" destId="{1245800A-92EF-4417-B686-3CF11D1031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8AFA-2020-4D7A-B05A-19C310EA99C1}">
      <dsp:nvSpPr>
        <dsp:cNvPr id="0" name=""/>
        <dsp:cNvSpPr/>
      </dsp:nvSpPr>
      <dsp:spPr>
        <a:xfrm>
          <a:off x="890677" y="257"/>
          <a:ext cx="2624317" cy="1574590"/>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Outreach</a:t>
          </a:r>
          <a:endParaRPr lang="en-US" sz="3100" kern="1200"/>
        </a:p>
      </dsp:txBody>
      <dsp:txXfrm>
        <a:off x="890677" y="257"/>
        <a:ext cx="2624317" cy="1574590"/>
      </dsp:txXfrm>
    </dsp:sp>
    <dsp:sp modelId="{DB7D1C22-55F0-4756-8657-A832E896DF23}">
      <dsp:nvSpPr>
        <dsp:cNvPr id="0" name=""/>
        <dsp:cNvSpPr/>
      </dsp:nvSpPr>
      <dsp:spPr>
        <a:xfrm>
          <a:off x="3777426" y="257"/>
          <a:ext cx="2624317" cy="1574590"/>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Homelessness Prevention</a:t>
          </a:r>
          <a:endParaRPr lang="en-US" sz="3100" kern="1200"/>
        </a:p>
      </dsp:txBody>
      <dsp:txXfrm>
        <a:off x="3777426" y="257"/>
        <a:ext cx="2624317" cy="1574590"/>
      </dsp:txXfrm>
    </dsp:sp>
    <dsp:sp modelId="{7C2FE9AD-5FDB-4D42-9D64-D71E1370E492}">
      <dsp:nvSpPr>
        <dsp:cNvPr id="0" name=""/>
        <dsp:cNvSpPr/>
      </dsp:nvSpPr>
      <dsp:spPr>
        <a:xfrm>
          <a:off x="6664175" y="257"/>
          <a:ext cx="2624317" cy="1574590"/>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Coordinated Entry</a:t>
          </a:r>
        </a:p>
      </dsp:txBody>
      <dsp:txXfrm>
        <a:off x="6664175" y="257"/>
        <a:ext cx="2624317" cy="1574590"/>
      </dsp:txXfrm>
    </dsp:sp>
    <dsp:sp modelId="{21A73881-B730-4743-ABCA-29AFE0878D56}">
      <dsp:nvSpPr>
        <dsp:cNvPr id="0" name=""/>
        <dsp:cNvSpPr/>
      </dsp:nvSpPr>
      <dsp:spPr>
        <a:xfrm>
          <a:off x="890677" y="1837279"/>
          <a:ext cx="2624317" cy="1574590"/>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Shelter &amp; Crisis Intervention</a:t>
          </a:r>
        </a:p>
      </dsp:txBody>
      <dsp:txXfrm>
        <a:off x="890677" y="1837279"/>
        <a:ext cx="2624317" cy="1574590"/>
      </dsp:txXfrm>
    </dsp:sp>
    <dsp:sp modelId="{D950638C-1363-49FC-84FA-A63E121AD0F9}">
      <dsp:nvSpPr>
        <dsp:cNvPr id="0" name=""/>
        <dsp:cNvSpPr/>
      </dsp:nvSpPr>
      <dsp:spPr>
        <a:xfrm>
          <a:off x="3777426" y="1837279"/>
          <a:ext cx="2624317" cy="1574590"/>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Housing Problem Solving</a:t>
          </a:r>
        </a:p>
      </dsp:txBody>
      <dsp:txXfrm>
        <a:off x="3777426" y="1837279"/>
        <a:ext cx="2624317" cy="1574590"/>
      </dsp:txXfrm>
    </dsp:sp>
    <dsp:sp modelId="{4B9B9AA8-B41A-4AD6-BB7D-3300DA2819C4}">
      <dsp:nvSpPr>
        <dsp:cNvPr id="0" name=""/>
        <dsp:cNvSpPr/>
      </dsp:nvSpPr>
      <dsp:spPr>
        <a:xfrm>
          <a:off x="6664175" y="1837279"/>
          <a:ext cx="2624317" cy="1574590"/>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Light" panose="020F0302020204030204"/>
            </a:rPr>
            <a:t>Housing</a:t>
          </a:r>
        </a:p>
      </dsp:txBody>
      <dsp:txXfrm>
        <a:off x="6664175" y="1837279"/>
        <a:ext cx="2624317" cy="1574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1F913-5381-4784-99CF-9FC0290C0650}">
      <dsp:nvSpPr>
        <dsp:cNvPr id="0" name=""/>
        <dsp:cNvSpPr/>
      </dsp:nvSpPr>
      <dsp:spPr>
        <a:xfrm>
          <a:off x="0" y="1683"/>
          <a:ext cx="340541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B2C6E44-57BE-4D16-A65D-7FB8C1DF8627}">
      <dsp:nvSpPr>
        <dsp:cNvPr id="0" name=""/>
        <dsp:cNvSpPr/>
      </dsp:nvSpPr>
      <dsp:spPr>
        <a:xfrm>
          <a:off x="0" y="1683"/>
          <a:ext cx="3405415" cy="1148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Wellness checks</a:t>
          </a:r>
        </a:p>
      </dsp:txBody>
      <dsp:txXfrm>
        <a:off x="0" y="1683"/>
        <a:ext cx="3405415" cy="1148154"/>
      </dsp:txXfrm>
    </dsp:sp>
    <dsp:sp modelId="{DAD9988B-5D79-4C41-BC02-9225F3B9F593}">
      <dsp:nvSpPr>
        <dsp:cNvPr id="0" name=""/>
        <dsp:cNvSpPr/>
      </dsp:nvSpPr>
      <dsp:spPr>
        <a:xfrm>
          <a:off x="0" y="1149838"/>
          <a:ext cx="340541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9749C30-CB6A-45AD-8CD7-D4069C6E3DF9}">
      <dsp:nvSpPr>
        <dsp:cNvPr id="0" name=""/>
        <dsp:cNvSpPr/>
      </dsp:nvSpPr>
      <dsp:spPr>
        <a:xfrm>
          <a:off x="0" y="1149838"/>
          <a:ext cx="3405415" cy="1148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Provide information</a:t>
          </a:r>
        </a:p>
      </dsp:txBody>
      <dsp:txXfrm>
        <a:off x="0" y="1149838"/>
        <a:ext cx="3405415" cy="1148154"/>
      </dsp:txXfrm>
    </dsp:sp>
    <dsp:sp modelId="{E7502C05-B21F-4E7D-9390-86F75506949E}">
      <dsp:nvSpPr>
        <dsp:cNvPr id="0" name=""/>
        <dsp:cNvSpPr/>
      </dsp:nvSpPr>
      <dsp:spPr>
        <a:xfrm>
          <a:off x="0" y="2297993"/>
          <a:ext cx="340541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9C55428-9E7C-4F56-A5AC-61F95AA96873}">
      <dsp:nvSpPr>
        <dsp:cNvPr id="0" name=""/>
        <dsp:cNvSpPr/>
      </dsp:nvSpPr>
      <dsp:spPr>
        <a:xfrm>
          <a:off x="0" y="2297993"/>
          <a:ext cx="3405415" cy="1148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Distribute Emergency Supplies</a:t>
          </a:r>
        </a:p>
      </dsp:txBody>
      <dsp:txXfrm>
        <a:off x="0" y="2297993"/>
        <a:ext cx="3405415" cy="1148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2A00E-BAC8-421F-B2D1-9CC49C448842}">
      <dsp:nvSpPr>
        <dsp:cNvPr id="0" name=""/>
        <dsp:cNvSpPr/>
      </dsp:nvSpPr>
      <dsp:spPr>
        <a:xfrm>
          <a:off x="0" y="491"/>
          <a:ext cx="9720262" cy="11490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44B65-ABAF-4850-A491-CBE287539B9A}">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232A9-DDB8-4808-8BF4-FBAC4BC2776B}">
      <dsp:nvSpPr>
        <dsp:cNvPr id="0" name=""/>
        <dsp:cNvSpPr/>
      </dsp:nvSpPr>
      <dsp:spPr>
        <a:xfrm>
          <a:off x="1327175" y="491"/>
          <a:ext cx="4374117"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tx1"/>
              </a:solidFill>
            </a:rPr>
            <a:t>Wellness Checks</a:t>
          </a:r>
        </a:p>
      </dsp:txBody>
      <dsp:txXfrm>
        <a:off x="1327175" y="491"/>
        <a:ext cx="4374117" cy="1149069"/>
      </dsp:txXfrm>
    </dsp:sp>
    <dsp:sp modelId="{48777CB7-8CC4-4329-90F1-7189DBB028AA}">
      <dsp:nvSpPr>
        <dsp:cNvPr id="0" name=""/>
        <dsp:cNvSpPr/>
      </dsp:nvSpPr>
      <dsp:spPr>
        <a:xfrm>
          <a:off x="5701293" y="491"/>
          <a:ext cx="4018968"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1066800">
            <a:lnSpc>
              <a:spcPct val="100000"/>
            </a:lnSpc>
            <a:spcBef>
              <a:spcPct val="0"/>
            </a:spcBef>
            <a:spcAft>
              <a:spcPct val="35000"/>
            </a:spcAft>
            <a:buNone/>
          </a:pPr>
          <a:endParaRPr lang="en-US" sz="2400" kern="1200"/>
        </a:p>
      </dsp:txBody>
      <dsp:txXfrm>
        <a:off x="5701293" y="491"/>
        <a:ext cx="4018968" cy="1149069"/>
      </dsp:txXfrm>
    </dsp:sp>
    <dsp:sp modelId="{AC280BF4-FD0C-4FAB-82D6-7ED4F5B9351D}">
      <dsp:nvSpPr>
        <dsp:cNvPr id="0" name=""/>
        <dsp:cNvSpPr/>
      </dsp:nvSpPr>
      <dsp:spPr>
        <a:xfrm>
          <a:off x="0" y="1436827"/>
          <a:ext cx="9720262" cy="11490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717DB-C9E0-46E5-A050-2FC8802C72FC}">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0376F-D42F-4576-919B-088ADAE74989}">
      <dsp:nvSpPr>
        <dsp:cNvPr id="0" name=""/>
        <dsp:cNvSpPr/>
      </dsp:nvSpPr>
      <dsp:spPr>
        <a:xfrm>
          <a:off x="1327175" y="1436827"/>
          <a:ext cx="8393086"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tx1"/>
              </a:solidFill>
            </a:rPr>
            <a:t>Activate Resources and Extend Hours for Walk Up Respite</a:t>
          </a:r>
        </a:p>
      </dsp:txBody>
      <dsp:txXfrm>
        <a:off x="1327175" y="1436827"/>
        <a:ext cx="8393086" cy="1149069"/>
      </dsp:txXfrm>
    </dsp:sp>
    <dsp:sp modelId="{C5778DE7-8758-4F5A-A674-40444A76B9B9}">
      <dsp:nvSpPr>
        <dsp:cNvPr id="0" name=""/>
        <dsp:cNvSpPr/>
      </dsp:nvSpPr>
      <dsp:spPr>
        <a:xfrm>
          <a:off x="0" y="2873164"/>
          <a:ext cx="9720262" cy="11490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10392-8A53-485A-9CE6-BBFDA8EDE973}">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5800A-92EF-4417-B686-3CF11D103100}">
      <dsp:nvSpPr>
        <dsp:cNvPr id="0" name=""/>
        <dsp:cNvSpPr/>
      </dsp:nvSpPr>
      <dsp:spPr>
        <a:xfrm>
          <a:off x="1327175" y="2873164"/>
          <a:ext cx="8393086"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tx1"/>
              </a:solidFill>
            </a:rPr>
            <a:t>Activate Emergency Pop Up Shelter, when needed</a:t>
          </a:r>
        </a:p>
      </dsp:txBody>
      <dsp:txXfrm>
        <a:off x="1327175" y="2873164"/>
        <a:ext cx="8393086" cy="11490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930A7-2835-40E2-8642-FA2073B679EC}" type="datetimeFigureOut">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DDCA6-1187-4B4F-BB85-F3B002F6073A}" type="slidenum">
              <a:t>‹#›</a:t>
            </a:fld>
            <a:endParaRPr lang="en-US"/>
          </a:p>
        </p:txBody>
      </p:sp>
    </p:spTree>
    <p:extLst>
      <p:ext uri="{BB962C8B-B14F-4D97-AF65-F5344CB8AC3E}">
        <p14:creationId xmlns:p14="http://schemas.microsoft.com/office/powerpoint/2010/main" val="218585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1</a:t>
            </a:fld>
            <a:endParaRPr lang="en-US"/>
          </a:p>
        </p:txBody>
      </p:sp>
    </p:spTree>
    <p:extLst>
      <p:ext uri="{BB962C8B-B14F-4D97-AF65-F5344CB8AC3E}">
        <p14:creationId xmlns:p14="http://schemas.microsoft.com/office/powerpoint/2010/main" val="384194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34</a:t>
            </a:fld>
            <a:endParaRPr lang="en-US"/>
          </a:p>
        </p:txBody>
      </p:sp>
    </p:spTree>
    <p:extLst>
      <p:ext uri="{BB962C8B-B14F-4D97-AF65-F5344CB8AC3E}">
        <p14:creationId xmlns:p14="http://schemas.microsoft.com/office/powerpoint/2010/main" val="248161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35</a:t>
            </a:fld>
            <a:endParaRPr lang="en-US"/>
          </a:p>
        </p:txBody>
      </p:sp>
    </p:spTree>
    <p:extLst>
      <p:ext uri="{BB962C8B-B14F-4D97-AF65-F5344CB8AC3E}">
        <p14:creationId xmlns:p14="http://schemas.microsoft.com/office/powerpoint/2010/main" val="99039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36</a:t>
            </a:fld>
            <a:endParaRPr lang="en-US"/>
          </a:p>
        </p:txBody>
      </p:sp>
    </p:spTree>
    <p:extLst>
      <p:ext uri="{BB962C8B-B14F-4D97-AF65-F5344CB8AC3E}">
        <p14:creationId xmlns:p14="http://schemas.microsoft.com/office/powerpoint/2010/main" val="1766388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37</a:t>
            </a:fld>
            <a:endParaRPr lang="en-US"/>
          </a:p>
        </p:txBody>
      </p:sp>
    </p:spTree>
    <p:extLst>
      <p:ext uri="{BB962C8B-B14F-4D97-AF65-F5344CB8AC3E}">
        <p14:creationId xmlns:p14="http://schemas.microsoft.com/office/powerpoint/2010/main" val="1152378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39</a:t>
            </a:fld>
            <a:endParaRPr lang="en-US"/>
          </a:p>
        </p:txBody>
      </p:sp>
    </p:spTree>
    <p:extLst>
      <p:ext uri="{BB962C8B-B14F-4D97-AF65-F5344CB8AC3E}">
        <p14:creationId xmlns:p14="http://schemas.microsoft.com/office/powerpoint/2010/main" val="102248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F9336-3663-3E91-AF7C-7EBDC3F6C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E1C5A-9E0B-27EF-DBD6-20B52B672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18C5D-D753-B58A-2DA6-A9247EA256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64E6FF-B8CB-E155-AD12-812FDD2DF015}"/>
              </a:ext>
            </a:extLst>
          </p:cNvPr>
          <p:cNvSpPr>
            <a:spLocks noGrp="1"/>
          </p:cNvSpPr>
          <p:nvPr>
            <p:ph type="sldNum" sz="quarter" idx="5"/>
          </p:nvPr>
        </p:nvSpPr>
        <p:spPr/>
        <p:txBody>
          <a:bodyPr/>
          <a:lstStyle/>
          <a:p>
            <a:fld id="{62B04C4B-9D1E-41D4-95CF-9CE9E02EE738}" type="slidenum">
              <a:rPr lang="en-US" smtClean="0"/>
              <a:t>40</a:t>
            </a:fld>
            <a:endParaRPr lang="en-US"/>
          </a:p>
        </p:txBody>
      </p:sp>
    </p:spTree>
    <p:extLst>
      <p:ext uri="{BB962C8B-B14F-4D97-AF65-F5344CB8AC3E}">
        <p14:creationId xmlns:p14="http://schemas.microsoft.com/office/powerpoint/2010/main" val="278853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4E82C5C-AA1A-403F-B27F-0C3B665DF458}" type="slidenum">
              <a:rPr lang="en-US" smtClean="0"/>
              <a:t>41</a:t>
            </a:fld>
            <a:endParaRPr lang="en-US"/>
          </a:p>
        </p:txBody>
      </p:sp>
    </p:spTree>
    <p:extLst>
      <p:ext uri="{BB962C8B-B14F-4D97-AF65-F5344CB8AC3E}">
        <p14:creationId xmlns:p14="http://schemas.microsoft.com/office/powerpoint/2010/main" val="145941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E82C5C-AA1A-403F-B27F-0C3B665DF458}" type="slidenum">
              <a:rPr lang="en-US" smtClean="0"/>
              <a:t>42</a:t>
            </a:fld>
            <a:endParaRPr lang="en-US"/>
          </a:p>
        </p:txBody>
      </p:sp>
    </p:spTree>
    <p:extLst>
      <p:ext uri="{BB962C8B-B14F-4D97-AF65-F5344CB8AC3E}">
        <p14:creationId xmlns:p14="http://schemas.microsoft.com/office/powerpoint/2010/main" val="322631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43</a:t>
            </a:fld>
            <a:endParaRPr lang="en-US"/>
          </a:p>
        </p:txBody>
      </p:sp>
    </p:spTree>
    <p:extLst>
      <p:ext uri="{BB962C8B-B14F-4D97-AF65-F5344CB8AC3E}">
        <p14:creationId xmlns:p14="http://schemas.microsoft.com/office/powerpoint/2010/main" val="2186758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44</a:t>
            </a:fld>
            <a:endParaRPr lang="en-US"/>
          </a:p>
        </p:txBody>
      </p:sp>
    </p:spTree>
    <p:extLst>
      <p:ext uri="{BB962C8B-B14F-4D97-AF65-F5344CB8AC3E}">
        <p14:creationId xmlns:p14="http://schemas.microsoft.com/office/powerpoint/2010/main" val="301851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2</a:t>
            </a:fld>
            <a:endParaRPr lang="en-US"/>
          </a:p>
        </p:txBody>
      </p:sp>
    </p:spTree>
    <p:extLst>
      <p:ext uri="{BB962C8B-B14F-4D97-AF65-F5344CB8AC3E}">
        <p14:creationId xmlns:p14="http://schemas.microsoft.com/office/powerpoint/2010/main" val="135348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45</a:t>
            </a:fld>
            <a:endParaRPr lang="en-US"/>
          </a:p>
        </p:txBody>
      </p:sp>
    </p:spTree>
    <p:extLst>
      <p:ext uri="{BB962C8B-B14F-4D97-AF65-F5344CB8AC3E}">
        <p14:creationId xmlns:p14="http://schemas.microsoft.com/office/powerpoint/2010/main" val="2681380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46</a:t>
            </a:fld>
            <a:endParaRPr lang="en-US"/>
          </a:p>
        </p:txBody>
      </p:sp>
    </p:spTree>
    <p:extLst>
      <p:ext uri="{BB962C8B-B14F-4D97-AF65-F5344CB8AC3E}">
        <p14:creationId xmlns:p14="http://schemas.microsoft.com/office/powerpoint/2010/main" val="3736617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Sharing this grant offering from the center for regenerative solutions and the urban sustainability director's network. IT can be used for community based tree care and protection programs as well as workforce development through urban </a:t>
            </a:r>
            <a:r>
              <a:rPr lang="en-US" err="1">
                <a:ea typeface="Calibri"/>
                <a:cs typeface="Calibri"/>
              </a:rPr>
              <a:t>foresty</a:t>
            </a:r>
            <a:r>
              <a:rPr lang="en-US">
                <a:ea typeface="Calibri"/>
                <a:cs typeface="Calibri"/>
              </a:rPr>
              <a:t> provision</a:t>
            </a:r>
          </a:p>
          <a:p>
            <a:endParaRPr lang="en-US">
              <a:ea typeface="Calibri"/>
              <a:cs typeface="Calibri"/>
            </a:endParaRPr>
          </a:p>
          <a:p>
            <a:r>
              <a:rPr lang="en-US">
                <a:ea typeface="Calibri"/>
                <a:cs typeface="Calibri"/>
              </a:rPr>
              <a:t>Really tight turn around given the date but thought it would be good to include. Funds </a:t>
            </a:r>
            <a:r>
              <a:rPr lang="en-US" err="1">
                <a:ea typeface="Calibri"/>
                <a:cs typeface="Calibri"/>
              </a:rPr>
              <a:t>anywehre</a:t>
            </a:r>
            <a:r>
              <a:rPr lang="en-US">
                <a:ea typeface="Calibri"/>
                <a:cs typeface="Calibri"/>
              </a:rPr>
              <a:t> from 300,000 to 600,000 in work over 3 years and can be applied for by CBO's as well as municipalities, </a:t>
            </a:r>
            <a:br>
              <a:rPr lang="en-US">
                <a:ea typeface="Calibri"/>
                <a:cs typeface="+mn-lt"/>
              </a:rPr>
            </a:br>
            <a:endParaRPr lang="en-US">
              <a:ea typeface="Calibri"/>
              <a:cs typeface="Calibri"/>
            </a:endParaRPr>
          </a:p>
          <a:p>
            <a:r>
              <a:rPr lang="en-US">
                <a:ea typeface="Calibri"/>
                <a:cs typeface="Calibri"/>
              </a:rPr>
              <a:t>Links on the right go to the main site, an overview for every program, sample budgets and the link to the application</a:t>
            </a:r>
          </a:p>
        </p:txBody>
      </p:sp>
      <p:sp>
        <p:nvSpPr>
          <p:cNvPr id="4" name="Slide Number Placeholder 3"/>
          <p:cNvSpPr>
            <a:spLocks noGrp="1"/>
          </p:cNvSpPr>
          <p:nvPr>
            <p:ph type="sldNum" sz="quarter" idx="10"/>
          </p:nvPr>
        </p:nvSpPr>
        <p:spPr/>
        <p:txBody>
          <a:bodyPr/>
          <a:lstStyle/>
          <a:p>
            <a:fld id="{F5212134-75C3-304A-A6F1-3F40327F32B1}" type="slidenum">
              <a:rPr lang="en-US" smtClean="0"/>
              <a:t>47</a:t>
            </a:fld>
            <a:endParaRPr lang="en-US"/>
          </a:p>
        </p:txBody>
      </p:sp>
    </p:spTree>
    <p:extLst>
      <p:ext uri="{BB962C8B-B14F-4D97-AF65-F5344CB8AC3E}">
        <p14:creationId xmlns:p14="http://schemas.microsoft.com/office/powerpoint/2010/main" val="1212827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Sharing this grant offering from the center for regenerative solutions and the urban sustainability director's network. IT can be used for community based tree care and protection programs as well as workforce development through urban </a:t>
            </a:r>
            <a:r>
              <a:rPr lang="en-US" err="1">
                <a:ea typeface="Calibri"/>
                <a:cs typeface="Calibri"/>
              </a:rPr>
              <a:t>foresty</a:t>
            </a:r>
            <a:r>
              <a:rPr lang="en-US">
                <a:ea typeface="Calibri"/>
                <a:cs typeface="Calibri"/>
              </a:rPr>
              <a:t> provision</a:t>
            </a:r>
          </a:p>
          <a:p>
            <a:endParaRPr lang="en-US">
              <a:ea typeface="Calibri"/>
              <a:cs typeface="Calibri"/>
            </a:endParaRPr>
          </a:p>
          <a:p>
            <a:r>
              <a:rPr lang="en-US">
                <a:ea typeface="Calibri"/>
                <a:cs typeface="Calibri"/>
              </a:rPr>
              <a:t>Really tight turn around given the date but thought it would be good to include. Funds </a:t>
            </a:r>
            <a:r>
              <a:rPr lang="en-US" err="1">
                <a:ea typeface="Calibri"/>
                <a:cs typeface="Calibri"/>
              </a:rPr>
              <a:t>anywehre</a:t>
            </a:r>
            <a:r>
              <a:rPr lang="en-US">
                <a:ea typeface="Calibri"/>
                <a:cs typeface="Calibri"/>
              </a:rPr>
              <a:t> from 300,000 to 600,000 in work over 3 years and can be applied for by CBO's as well as municipalities, </a:t>
            </a:r>
            <a:br>
              <a:rPr lang="en-US">
                <a:ea typeface="Calibri"/>
                <a:cs typeface="+mn-lt"/>
              </a:rPr>
            </a:br>
            <a:endParaRPr lang="en-US">
              <a:ea typeface="Calibri"/>
              <a:cs typeface="Calibri"/>
            </a:endParaRPr>
          </a:p>
          <a:p>
            <a:r>
              <a:rPr lang="en-US">
                <a:ea typeface="Calibri"/>
                <a:cs typeface="Calibri"/>
              </a:rPr>
              <a:t>Links on the right go to the main site, an overview for every program, sample budgets and the link to the application</a:t>
            </a:r>
          </a:p>
        </p:txBody>
      </p:sp>
      <p:sp>
        <p:nvSpPr>
          <p:cNvPr id="4" name="Slide Number Placeholder 3"/>
          <p:cNvSpPr>
            <a:spLocks noGrp="1"/>
          </p:cNvSpPr>
          <p:nvPr>
            <p:ph type="sldNum" sz="quarter" idx="10"/>
          </p:nvPr>
        </p:nvSpPr>
        <p:spPr/>
        <p:txBody>
          <a:bodyPr/>
          <a:lstStyle/>
          <a:p>
            <a:fld id="{F5212134-75C3-304A-A6F1-3F40327F32B1}" type="slidenum">
              <a:rPr lang="en-US" smtClean="0"/>
              <a:t>48</a:t>
            </a:fld>
            <a:endParaRPr lang="en-US"/>
          </a:p>
        </p:txBody>
      </p:sp>
    </p:spTree>
    <p:extLst>
      <p:ext uri="{BB962C8B-B14F-4D97-AF65-F5344CB8AC3E}">
        <p14:creationId xmlns:p14="http://schemas.microsoft.com/office/powerpoint/2010/main" val="427986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Sharing this grant offering from the center for regenerative solutions and the urban sustainability director's network. IT can be used for community based tree care and protection programs as well as workforce development through urban </a:t>
            </a:r>
            <a:r>
              <a:rPr lang="en-US" err="1">
                <a:ea typeface="Calibri"/>
                <a:cs typeface="Calibri"/>
              </a:rPr>
              <a:t>foresty</a:t>
            </a:r>
            <a:r>
              <a:rPr lang="en-US">
                <a:ea typeface="Calibri"/>
                <a:cs typeface="Calibri"/>
              </a:rPr>
              <a:t> provision</a:t>
            </a:r>
          </a:p>
          <a:p>
            <a:endParaRPr lang="en-US">
              <a:ea typeface="Calibri"/>
              <a:cs typeface="Calibri"/>
            </a:endParaRPr>
          </a:p>
          <a:p>
            <a:r>
              <a:rPr lang="en-US">
                <a:ea typeface="Calibri"/>
                <a:cs typeface="Calibri"/>
              </a:rPr>
              <a:t>Really tight turn around given the date but thought it would be good to include. Funds </a:t>
            </a:r>
            <a:r>
              <a:rPr lang="en-US" err="1">
                <a:ea typeface="Calibri"/>
                <a:cs typeface="Calibri"/>
              </a:rPr>
              <a:t>anywehre</a:t>
            </a:r>
            <a:r>
              <a:rPr lang="en-US">
                <a:ea typeface="Calibri"/>
                <a:cs typeface="Calibri"/>
              </a:rPr>
              <a:t> from 300,000 to 600,000 in work over 3 years and can be applied for by CBO's as well as municipalities, </a:t>
            </a:r>
            <a:br>
              <a:rPr lang="en-US">
                <a:ea typeface="Calibri"/>
                <a:cs typeface="+mn-lt"/>
              </a:rPr>
            </a:br>
            <a:endParaRPr lang="en-US">
              <a:ea typeface="Calibri"/>
              <a:cs typeface="Calibri"/>
            </a:endParaRPr>
          </a:p>
          <a:p>
            <a:r>
              <a:rPr lang="en-US">
                <a:ea typeface="Calibri"/>
                <a:cs typeface="Calibri"/>
              </a:rPr>
              <a:t>Links on the right go to the main site, an overview for every program, sample budgets and the link to the application</a:t>
            </a:r>
          </a:p>
        </p:txBody>
      </p:sp>
      <p:sp>
        <p:nvSpPr>
          <p:cNvPr id="4" name="Slide Number Placeholder 3"/>
          <p:cNvSpPr>
            <a:spLocks noGrp="1"/>
          </p:cNvSpPr>
          <p:nvPr>
            <p:ph type="sldNum" sz="quarter" idx="10"/>
          </p:nvPr>
        </p:nvSpPr>
        <p:spPr/>
        <p:txBody>
          <a:bodyPr/>
          <a:lstStyle/>
          <a:p>
            <a:fld id="{F5212134-75C3-304A-A6F1-3F40327F32B1}" type="slidenum">
              <a:rPr lang="en-US" smtClean="0"/>
              <a:t>49</a:t>
            </a:fld>
            <a:endParaRPr lang="en-US"/>
          </a:p>
        </p:txBody>
      </p:sp>
    </p:spTree>
    <p:extLst>
      <p:ext uri="{BB962C8B-B14F-4D97-AF65-F5344CB8AC3E}">
        <p14:creationId xmlns:p14="http://schemas.microsoft.com/office/powerpoint/2010/main" val="2923478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50</a:t>
            </a:fld>
            <a:endParaRPr lang="en-US"/>
          </a:p>
        </p:txBody>
      </p:sp>
    </p:spTree>
    <p:extLst>
      <p:ext uri="{BB962C8B-B14F-4D97-AF65-F5344CB8AC3E}">
        <p14:creationId xmlns:p14="http://schemas.microsoft.com/office/powerpoint/2010/main" val="357718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Updates: Becca Sugrue</a:t>
            </a:r>
          </a:p>
        </p:txBody>
      </p:sp>
      <p:sp>
        <p:nvSpPr>
          <p:cNvPr id="4" name="Slide Number Placeholder 3"/>
          <p:cNvSpPr>
            <a:spLocks noGrp="1"/>
          </p:cNvSpPr>
          <p:nvPr>
            <p:ph type="sldNum" sz="quarter" idx="5"/>
          </p:nvPr>
        </p:nvSpPr>
        <p:spPr/>
        <p:txBody>
          <a:bodyPr/>
          <a:lstStyle/>
          <a:p>
            <a:fld id="{35F1E204-68CA-4CCC-9590-10C011194520}" type="slidenum">
              <a:rPr lang="en-US"/>
              <a:t>3</a:t>
            </a:fld>
            <a:endParaRPr lang="en-US"/>
          </a:p>
        </p:txBody>
      </p:sp>
    </p:spTree>
    <p:extLst>
      <p:ext uri="{BB962C8B-B14F-4D97-AF65-F5344CB8AC3E}">
        <p14:creationId xmlns:p14="http://schemas.microsoft.com/office/powerpoint/2010/main" val="326548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F5212134-75C3-304A-A6F1-3F40327F32B1}" type="slidenum">
              <a:rPr lang="en-US" smtClean="0"/>
              <a:t>4</a:t>
            </a:fld>
            <a:endParaRPr lang="en-US"/>
          </a:p>
        </p:txBody>
      </p:sp>
    </p:spTree>
    <p:extLst>
      <p:ext uri="{BB962C8B-B14F-4D97-AF65-F5344CB8AC3E}">
        <p14:creationId xmlns:p14="http://schemas.microsoft.com/office/powerpoint/2010/main" val="3957922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F5212134-75C3-304A-A6F1-3F40327F32B1}" type="slidenum">
              <a:rPr lang="en-US" smtClean="0"/>
              <a:t>5</a:t>
            </a:fld>
            <a:endParaRPr lang="en-US"/>
          </a:p>
        </p:txBody>
      </p:sp>
    </p:spTree>
    <p:extLst>
      <p:ext uri="{BB962C8B-B14F-4D97-AF65-F5344CB8AC3E}">
        <p14:creationId xmlns:p14="http://schemas.microsoft.com/office/powerpoint/2010/main" val="24059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F5212134-75C3-304A-A6F1-3F40327F32B1}" type="slidenum">
              <a:rPr lang="en-US" smtClean="0"/>
              <a:t>6</a:t>
            </a:fld>
            <a:endParaRPr lang="en-US"/>
          </a:p>
        </p:txBody>
      </p:sp>
    </p:spTree>
    <p:extLst>
      <p:ext uri="{BB962C8B-B14F-4D97-AF65-F5344CB8AC3E}">
        <p14:creationId xmlns:p14="http://schemas.microsoft.com/office/powerpoint/2010/main" val="344756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7</a:t>
            </a:fld>
            <a:endParaRPr lang="en-US"/>
          </a:p>
        </p:txBody>
      </p:sp>
    </p:spTree>
    <p:extLst>
      <p:ext uri="{BB962C8B-B14F-4D97-AF65-F5344CB8AC3E}">
        <p14:creationId xmlns:p14="http://schemas.microsoft.com/office/powerpoint/2010/main" val="271059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32</a:t>
            </a:fld>
            <a:endParaRPr lang="en-US"/>
          </a:p>
        </p:txBody>
      </p:sp>
    </p:spTree>
    <p:extLst>
      <p:ext uri="{BB962C8B-B14F-4D97-AF65-F5344CB8AC3E}">
        <p14:creationId xmlns:p14="http://schemas.microsoft.com/office/powerpoint/2010/main" val="253626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62B04C4B-9D1E-41D4-95CF-9CE9E02EE738}" type="slidenum">
              <a:rPr lang="en-US" smtClean="0"/>
              <a:t>33</a:t>
            </a:fld>
            <a:endParaRPr lang="en-US"/>
          </a:p>
        </p:txBody>
      </p:sp>
    </p:spTree>
    <p:extLst>
      <p:ext uri="{BB962C8B-B14F-4D97-AF65-F5344CB8AC3E}">
        <p14:creationId xmlns:p14="http://schemas.microsoft.com/office/powerpoint/2010/main" val="143887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2314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9514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3116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Dark Blue">
    <p:bg>
      <p:bgPr>
        <a:solidFill>
          <a:srgbClr val="11264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7" y="2196575"/>
            <a:ext cx="5125156" cy="1503296"/>
          </a:xfrm>
        </p:spPr>
        <p:txBody>
          <a:bodyPr anchor="b" anchorCtr="0">
            <a:noAutofit/>
          </a:bodyPr>
          <a:lstStyle>
            <a:lvl1pPr algn="l">
              <a:lnSpc>
                <a:spcPct val="100000"/>
              </a:lnSpc>
              <a:defRPr sz="3467" b="1" i="0">
                <a:solidFill>
                  <a:srgbClr val="FAB590"/>
                </a:solidFill>
                <a:latin typeface="Prodigy Sans SemiBold" pitchFamily="2" charset="77"/>
              </a:defRPr>
            </a:lvl1pPr>
          </a:lstStyle>
          <a:p>
            <a:r>
              <a:rPr lang="en-US"/>
              <a:t>This is a Title Slide for</a:t>
            </a:r>
            <a:br>
              <a:rPr lang="en-US"/>
            </a:br>
            <a:r>
              <a:rPr lang="en-US"/>
              <a:t>San Francisco Human</a:t>
            </a:r>
            <a:br>
              <a:rPr lang="en-US"/>
            </a:br>
            <a:r>
              <a:rPr lang="en-US"/>
              <a:t>Services Agency</a:t>
            </a:r>
          </a:p>
        </p:txBody>
      </p:sp>
      <p:pic>
        <p:nvPicPr>
          <p:cNvPr id="10" name="Picture 9">
            <a:extLst>
              <a:ext uri="{FF2B5EF4-FFF2-40B4-BE49-F238E27FC236}">
                <a16:creationId xmlns:a16="http://schemas.microsoft.com/office/drawing/2014/main" id="{B73B9FA0-8CA1-FE42-8A56-730618B04E0D}"/>
              </a:ext>
            </a:extLst>
          </p:cNvPr>
          <p:cNvPicPr>
            <a:picLocks noChangeAspect="1"/>
          </p:cNvPicPr>
          <p:nvPr userDrawn="1"/>
        </p:nvPicPr>
        <p:blipFill rotWithShape="1">
          <a:blip r:embed="rId2"/>
          <a:srcRect b="12116"/>
          <a:stretch/>
        </p:blipFill>
        <p:spPr>
          <a:xfrm>
            <a:off x="9063085" y="3541472"/>
            <a:ext cx="3161000" cy="3316529"/>
          </a:xfrm>
          <a:prstGeom prst="rect">
            <a:avLst/>
          </a:prstGeom>
        </p:spPr>
      </p:pic>
      <p:sp>
        <p:nvSpPr>
          <p:cNvPr id="8" name="Content Placeholder 2">
            <a:extLst>
              <a:ext uri="{FF2B5EF4-FFF2-40B4-BE49-F238E27FC236}">
                <a16:creationId xmlns:a16="http://schemas.microsoft.com/office/drawing/2014/main" id="{F9BFAAE8-4BE4-7A4D-8AF6-F12841C64FDF}"/>
              </a:ext>
            </a:extLst>
          </p:cNvPr>
          <p:cNvSpPr>
            <a:spLocks noGrp="1"/>
          </p:cNvSpPr>
          <p:nvPr>
            <p:ph idx="10" hasCustomPrompt="1"/>
          </p:nvPr>
        </p:nvSpPr>
        <p:spPr>
          <a:xfrm>
            <a:off x="496717" y="3716952"/>
            <a:ext cx="5125156" cy="505425"/>
          </a:xfrm>
        </p:spPr>
        <p:txBody>
          <a:bodyPr lIns="64008" tIns="0" rIns="137160" bIns="64008">
            <a:noAutofit/>
          </a:bodyPr>
          <a:lstStyle>
            <a:lvl1pPr marL="0" indent="0">
              <a:lnSpc>
                <a:spcPts val="2501"/>
              </a:lnSpc>
              <a:buFont typeface="Arial" panose="020B0604020202020204" pitchFamily="34" charset="0"/>
              <a:buNone/>
              <a:defRPr sz="1600">
                <a:solidFill>
                  <a:srgbClr val="A7D5C7"/>
                </a:solidFill>
                <a:latin typeface="Montserrat" pitchFamily="2" charset="77"/>
              </a:defRPr>
            </a:lvl1pPr>
            <a:lvl2pPr marL="838179" indent="-380990">
              <a:lnSpc>
                <a:spcPts val="2501"/>
              </a:lnSpc>
              <a:buFont typeface="Arial" panose="020B0604020202020204" pitchFamily="34" charset="0"/>
              <a:buChar char="•"/>
              <a:defRPr sz="1600">
                <a:solidFill>
                  <a:srgbClr val="A7D5C7"/>
                </a:solidFill>
                <a:latin typeface="Montserrat" pitchFamily="2" charset="77"/>
              </a:defRPr>
            </a:lvl2pPr>
            <a:lvl3pPr marL="1295368" indent="-380990">
              <a:lnSpc>
                <a:spcPts val="2501"/>
              </a:lnSpc>
              <a:buFont typeface="Arial" panose="020B0604020202020204" pitchFamily="34" charset="0"/>
              <a:buChar char="•"/>
              <a:defRPr sz="1600">
                <a:solidFill>
                  <a:srgbClr val="A7D5C7"/>
                </a:solidFill>
                <a:latin typeface="Montserrat" pitchFamily="2" charset="77"/>
              </a:defRPr>
            </a:lvl3pPr>
            <a:lvl4pPr marL="1752556" indent="-380990">
              <a:lnSpc>
                <a:spcPts val="2501"/>
              </a:lnSpc>
              <a:buFont typeface="Arial" panose="020B0604020202020204" pitchFamily="34" charset="0"/>
              <a:buChar char="•"/>
              <a:defRPr sz="1600">
                <a:solidFill>
                  <a:srgbClr val="A7D5C7"/>
                </a:solidFill>
                <a:latin typeface="Montserrat" pitchFamily="2" charset="77"/>
              </a:defRPr>
            </a:lvl4pPr>
            <a:lvl5pPr marL="2209745" indent="-380990">
              <a:lnSpc>
                <a:spcPts val="2501"/>
              </a:lnSpc>
              <a:buFont typeface="Arial" panose="020B0604020202020204" pitchFamily="34" charset="0"/>
              <a:buChar char="•"/>
              <a:defRPr sz="1600">
                <a:solidFill>
                  <a:srgbClr val="A7D5C7"/>
                </a:solidFill>
                <a:latin typeface="Montserrat" pitchFamily="2" charset="77"/>
              </a:defRPr>
            </a:lvl5pPr>
            <a:lvl6pPr>
              <a:defRPr b="0" i="0">
                <a:solidFill>
                  <a:srgbClr val="A7D5C7"/>
                </a:solidFill>
                <a:latin typeface="Montserrat" pitchFamily="2" charset="77"/>
              </a:defRPr>
            </a:lvl6pPr>
            <a:lvl7pPr>
              <a:defRPr b="0" i="0">
                <a:solidFill>
                  <a:srgbClr val="A7D5C7"/>
                </a:solidFill>
                <a:latin typeface="Montserrat" pitchFamily="2" charset="77"/>
              </a:defRPr>
            </a:lvl7pPr>
            <a:lvl8pPr>
              <a:defRPr b="0" i="0">
                <a:solidFill>
                  <a:srgbClr val="A7D5C7"/>
                </a:solidFill>
                <a:latin typeface="Montserrat" pitchFamily="2" charset="77"/>
              </a:defRPr>
            </a:lvl8pPr>
            <a:lvl9pPr>
              <a:defRPr b="0" i="0">
                <a:solidFill>
                  <a:srgbClr val="A7D5C7"/>
                </a:solidFill>
                <a:latin typeface="Montserrat" pitchFamily="2" charset="77"/>
              </a:defRPr>
            </a:lvl9pPr>
          </a:lstStyle>
          <a:p>
            <a:pPr lvl="0"/>
            <a:r>
              <a:rPr lang="en-US"/>
              <a:t>Subtitle</a:t>
            </a:r>
          </a:p>
        </p:txBody>
      </p:sp>
      <p:pic>
        <p:nvPicPr>
          <p:cNvPr id="6" name="Picture 5" descr="A close up of a sign&#10;&#10;Description automatically generated">
            <a:extLst>
              <a:ext uri="{FF2B5EF4-FFF2-40B4-BE49-F238E27FC236}">
                <a16:creationId xmlns:a16="http://schemas.microsoft.com/office/drawing/2014/main" id="{3E8B251E-BF11-DB4F-B43A-4069ADF24FD1}"/>
              </a:ext>
            </a:extLst>
          </p:cNvPr>
          <p:cNvPicPr>
            <a:picLocks noChangeAspect="1"/>
          </p:cNvPicPr>
          <p:nvPr userDrawn="1"/>
        </p:nvPicPr>
        <p:blipFill>
          <a:blip r:embed="rId3"/>
          <a:stretch>
            <a:fillRect/>
          </a:stretch>
        </p:blipFill>
        <p:spPr>
          <a:xfrm>
            <a:off x="609601" y="563711"/>
            <a:ext cx="3007019" cy="602920"/>
          </a:xfrm>
          <a:prstGeom prst="rect">
            <a:avLst/>
          </a:prstGeom>
        </p:spPr>
      </p:pic>
    </p:spTree>
    <p:extLst>
      <p:ext uri="{BB962C8B-B14F-4D97-AF65-F5344CB8AC3E}">
        <p14:creationId xmlns:p14="http://schemas.microsoft.com/office/powerpoint/2010/main" val="4136159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Basic">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543646"/>
            <a:ext cx="6898452" cy="529695"/>
          </a:xfrm>
        </p:spPr>
        <p:txBody>
          <a:bodyPr lIns="36576" tIns="64008" rIns="36576" bIns="64008" anchor="ctr" anchorCtr="0">
            <a:noAutofit/>
          </a:bodyPr>
          <a:lstStyle>
            <a:lvl1pPr>
              <a:defRPr sz="3467" b="1" i="0">
                <a:solidFill>
                  <a:srgbClr val="017493"/>
                </a:solidFill>
                <a:latin typeface="Prodigy Sans SemiBold" pitchFamily="2" charset="77"/>
              </a:defRPr>
            </a:lvl1pPr>
          </a:lstStyle>
          <a:p>
            <a:r>
              <a:rPr lang="en-US"/>
              <a:t>Click to edit Master title style</a:t>
            </a:r>
          </a:p>
        </p:txBody>
      </p:sp>
      <p:sp>
        <p:nvSpPr>
          <p:cNvPr id="10" name="Rectangle 9">
            <a:extLst>
              <a:ext uri="{FF2B5EF4-FFF2-40B4-BE49-F238E27FC236}">
                <a16:creationId xmlns:a16="http://schemas.microsoft.com/office/drawing/2014/main" id="{528B87E1-A9BF-F948-AC78-5D3D4D3CB01A}"/>
              </a:ext>
            </a:extLst>
          </p:cNvPr>
          <p:cNvSpPr/>
          <p:nvPr userDrawn="1"/>
        </p:nvSpPr>
        <p:spPr>
          <a:xfrm>
            <a:off x="0" y="6273801"/>
            <a:ext cx="12192000" cy="592991"/>
          </a:xfrm>
          <a:prstGeom prst="rect">
            <a:avLst/>
          </a:prstGeom>
          <a:solidFill>
            <a:srgbClr val="A7D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9">
              <a:solidFill>
                <a:srgbClr val="A7D5C7"/>
              </a:solidFill>
            </a:endParaRPr>
          </a:p>
        </p:txBody>
      </p:sp>
      <p:sp>
        <p:nvSpPr>
          <p:cNvPr id="11" name="Slide Number Placeholder 18">
            <a:extLst>
              <a:ext uri="{FF2B5EF4-FFF2-40B4-BE49-F238E27FC236}">
                <a16:creationId xmlns:a16="http://schemas.microsoft.com/office/drawing/2014/main" id="{30F284FD-F04C-2B4B-97B6-BC6EFE7FFFAD}"/>
              </a:ext>
            </a:extLst>
          </p:cNvPr>
          <p:cNvSpPr>
            <a:spLocks noGrp="1"/>
          </p:cNvSpPr>
          <p:nvPr>
            <p:ph type="sldNum" sz="quarter" idx="12"/>
          </p:nvPr>
        </p:nvSpPr>
        <p:spPr>
          <a:xfrm>
            <a:off x="11582400" y="6401404"/>
            <a:ext cx="609600" cy="365077"/>
          </a:xfrm>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a:t>
            </a:fld>
            <a:endParaRPr lang="en-US" sz="1000">
              <a:solidFill>
                <a:srgbClr val="424640"/>
              </a:solidFill>
              <a:latin typeface="Montserrat Light" pitchFamily="2" charset="77"/>
              <a:cs typeface="Poppins" pitchFamily="2" charset="77"/>
            </a:endParaRPr>
          </a:p>
        </p:txBody>
      </p:sp>
      <p:sp>
        <p:nvSpPr>
          <p:cNvPr id="9" name="Content Placeholder 2">
            <a:extLst>
              <a:ext uri="{FF2B5EF4-FFF2-40B4-BE49-F238E27FC236}">
                <a16:creationId xmlns:a16="http://schemas.microsoft.com/office/drawing/2014/main" id="{7D4D1FB0-9C89-894B-AC55-C02FB99D0564}"/>
              </a:ext>
            </a:extLst>
          </p:cNvPr>
          <p:cNvSpPr>
            <a:spLocks noGrp="1"/>
          </p:cNvSpPr>
          <p:nvPr>
            <p:ph idx="1"/>
          </p:nvPr>
        </p:nvSpPr>
        <p:spPr>
          <a:xfrm>
            <a:off x="609600" y="1308406"/>
            <a:ext cx="10515600" cy="4351339"/>
          </a:xfrm>
        </p:spPr>
        <p:txBody>
          <a:bodyPr lIns="64008" tIns="137160" rIns="137160" bIns="64008">
            <a:normAutofit/>
          </a:bodyPr>
          <a:lstStyle>
            <a:lvl1pPr marL="380990" indent="-380990">
              <a:lnSpc>
                <a:spcPts val="2501"/>
              </a:lnSpc>
              <a:buClr>
                <a:srgbClr val="112648"/>
              </a:buClr>
              <a:buFont typeface="Arial" panose="020B0604020202020204" pitchFamily="34" charset="0"/>
              <a:buChar char="•"/>
              <a:defRPr sz="1733">
                <a:solidFill>
                  <a:schemeClr val="accent6"/>
                </a:solidFill>
                <a:latin typeface="Montserrat" pitchFamily="2" charset="77"/>
              </a:defRPr>
            </a:lvl1pPr>
            <a:lvl2pPr marL="838179" indent="-380990">
              <a:lnSpc>
                <a:spcPts val="2501"/>
              </a:lnSpc>
              <a:buClr>
                <a:srgbClr val="112648"/>
              </a:buClr>
              <a:buSzPct val="60000"/>
              <a:buFont typeface="Courier New" panose="02070309020205020404" pitchFamily="49" charset="0"/>
              <a:buChar char="o"/>
              <a:defRPr sz="1733">
                <a:solidFill>
                  <a:schemeClr val="accent6"/>
                </a:solidFill>
                <a:latin typeface="Montserrat" pitchFamily="2" charset="77"/>
              </a:defRPr>
            </a:lvl2pPr>
            <a:lvl3pPr>
              <a:lnSpc>
                <a:spcPts val="2501"/>
              </a:lnSpc>
              <a:buClr>
                <a:srgbClr val="112648"/>
              </a:buClr>
              <a:defRPr sz="1733">
                <a:solidFill>
                  <a:schemeClr val="accent6"/>
                </a:solidFill>
                <a:latin typeface="Montserrat" pitchFamily="2" charset="77"/>
              </a:defRPr>
            </a:lvl3pPr>
            <a:lvl4pPr>
              <a:lnSpc>
                <a:spcPts val="2501"/>
              </a:lnSpc>
              <a:buClr>
                <a:srgbClr val="112648"/>
              </a:buClr>
              <a:defRPr sz="1733">
                <a:solidFill>
                  <a:schemeClr val="accent6"/>
                </a:solidFill>
                <a:latin typeface="Montserrat" pitchFamily="2" charset="77"/>
              </a:defRPr>
            </a:lvl4pPr>
            <a:lvl5pPr>
              <a:lnSpc>
                <a:spcPts val="2501"/>
              </a:lnSpc>
              <a:buClr>
                <a:srgbClr val="112648"/>
              </a:buClr>
              <a:defRPr sz="1733">
                <a:solidFill>
                  <a:schemeClr val="accent6"/>
                </a:solidFill>
                <a:latin typeface="Montserrat" pitchFamily="2" charset="77"/>
              </a:defRPr>
            </a:lvl5pPr>
            <a:lvl6pPr>
              <a:lnSpc>
                <a:spcPts val="2500"/>
              </a:lnSpc>
              <a:buNone/>
              <a:defRPr sz="1733">
                <a:solidFill>
                  <a:srgbClr val="42463F"/>
                </a:solidFill>
                <a:latin typeface="Montserrat" pitchFamily="2" charset="77"/>
              </a:defRPr>
            </a:lvl6pPr>
            <a:lvl7pPr>
              <a:lnSpc>
                <a:spcPts val="2500"/>
              </a:lnSpc>
              <a:defRPr sz="1733">
                <a:solidFill>
                  <a:srgbClr val="42463F"/>
                </a:solidFill>
                <a:latin typeface="Montserrat" pitchFamily="2" charset="77"/>
              </a:defRPr>
            </a:lvl7pPr>
            <a:lvl8pPr>
              <a:lnSpc>
                <a:spcPts val="2500"/>
              </a:lnSpc>
              <a:defRPr sz="1733">
                <a:solidFill>
                  <a:srgbClr val="42463F"/>
                </a:solidFill>
                <a:latin typeface="Montserrat" pitchFamily="2" charset="77"/>
              </a:defRPr>
            </a:lvl8pPr>
            <a:lvl9pPr>
              <a:lnSpc>
                <a:spcPts val="2500"/>
              </a:lnSpc>
              <a:buNone/>
              <a:defRPr sz="1733">
                <a:solidFill>
                  <a:srgbClr val="42463F"/>
                </a:solidFill>
                <a:latin typeface="Montserrat" pitchFamily="2" charset="77"/>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sign&#10;&#10;Description automatically generated">
            <a:extLst>
              <a:ext uri="{FF2B5EF4-FFF2-40B4-BE49-F238E27FC236}">
                <a16:creationId xmlns:a16="http://schemas.microsoft.com/office/drawing/2014/main" id="{84450AEE-7B41-8349-A768-F2BAFB27AB2C}"/>
              </a:ext>
            </a:extLst>
          </p:cNvPr>
          <p:cNvPicPr>
            <a:picLocks noChangeAspect="1"/>
          </p:cNvPicPr>
          <p:nvPr userDrawn="1"/>
        </p:nvPicPr>
        <p:blipFill>
          <a:blip r:embed="rId2"/>
          <a:stretch>
            <a:fillRect/>
          </a:stretch>
        </p:blipFill>
        <p:spPr>
          <a:xfrm>
            <a:off x="193964" y="6400931"/>
            <a:ext cx="1818555" cy="365551"/>
          </a:xfrm>
          <a:prstGeom prst="rect">
            <a:avLst/>
          </a:prstGeom>
        </p:spPr>
      </p:pic>
    </p:spTree>
    <p:extLst>
      <p:ext uri="{BB962C8B-B14F-4D97-AF65-F5344CB8AC3E}">
        <p14:creationId xmlns:p14="http://schemas.microsoft.com/office/powerpoint/2010/main" val="2119917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Light Orange">
    <p:bg>
      <p:bgPr>
        <a:solidFill>
          <a:srgbClr val="FAB59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7" y="2196575"/>
            <a:ext cx="5125156" cy="1503296"/>
          </a:xfrm>
        </p:spPr>
        <p:txBody>
          <a:bodyPr anchor="b" anchorCtr="0">
            <a:noAutofit/>
          </a:bodyPr>
          <a:lstStyle>
            <a:lvl1pPr algn="l">
              <a:lnSpc>
                <a:spcPct val="100000"/>
              </a:lnSpc>
              <a:defRPr sz="3467" b="1" i="0">
                <a:solidFill>
                  <a:srgbClr val="C3412A"/>
                </a:solidFill>
                <a:latin typeface="Prodigy Sans SemiBold" pitchFamily="2" charset="77"/>
              </a:defRPr>
            </a:lvl1pPr>
          </a:lstStyle>
          <a:p>
            <a:r>
              <a:rPr lang="en-US"/>
              <a:t>This is a Title Slide for</a:t>
            </a:r>
            <a:br>
              <a:rPr lang="en-US"/>
            </a:br>
            <a:r>
              <a:rPr lang="en-US"/>
              <a:t>San Francisco Human</a:t>
            </a:r>
            <a:br>
              <a:rPr lang="en-US"/>
            </a:br>
            <a:r>
              <a:rPr lang="en-US"/>
              <a:t>Services Agency</a:t>
            </a:r>
          </a:p>
        </p:txBody>
      </p:sp>
      <p:pic>
        <p:nvPicPr>
          <p:cNvPr id="12" name="Picture 11">
            <a:extLst>
              <a:ext uri="{FF2B5EF4-FFF2-40B4-BE49-F238E27FC236}">
                <a16:creationId xmlns:a16="http://schemas.microsoft.com/office/drawing/2014/main" id="{EDCF92D7-4380-D448-A0CB-B3D943313F13}"/>
              </a:ext>
            </a:extLst>
          </p:cNvPr>
          <p:cNvPicPr>
            <a:picLocks noChangeAspect="1"/>
          </p:cNvPicPr>
          <p:nvPr userDrawn="1"/>
        </p:nvPicPr>
        <p:blipFill>
          <a:blip r:embed="rId2"/>
          <a:stretch>
            <a:fillRect/>
          </a:stretch>
        </p:blipFill>
        <p:spPr>
          <a:xfrm>
            <a:off x="9055064" y="3541472"/>
            <a:ext cx="3161000" cy="3775137"/>
          </a:xfrm>
          <a:prstGeom prst="rect">
            <a:avLst/>
          </a:prstGeom>
        </p:spPr>
      </p:pic>
      <p:sp>
        <p:nvSpPr>
          <p:cNvPr id="7" name="Content Placeholder 2">
            <a:extLst>
              <a:ext uri="{FF2B5EF4-FFF2-40B4-BE49-F238E27FC236}">
                <a16:creationId xmlns:a16="http://schemas.microsoft.com/office/drawing/2014/main" id="{3426F2F5-732D-8941-BDD0-FCE498A20D94}"/>
              </a:ext>
            </a:extLst>
          </p:cNvPr>
          <p:cNvSpPr>
            <a:spLocks noGrp="1"/>
          </p:cNvSpPr>
          <p:nvPr>
            <p:ph idx="10" hasCustomPrompt="1"/>
          </p:nvPr>
        </p:nvSpPr>
        <p:spPr>
          <a:xfrm>
            <a:off x="496717" y="3716952"/>
            <a:ext cx="5125156" cy="505425"/>
          </a:xfrm>
        </p:spPr>
        <p:txBody>
          <a:bodyPr lIns="64008" tIns="0" rIns="137160" bIns="64008">
            <a:noAutofit/>
          </a:bodyPr>
          <a:lstStyle>
            <a:lvl1pPr marL="0" indent="0">
              <a:lnSpc>
                <a:spcPts val="2501"/>
              </a:lnSpc>
              <a:buFont typeface="Arial" panose="020B0604020202020204" pitchFamily="34" charset="0"/>
              <a:buNone/>
              <a:defRPr sz="1600" b="0" i="0">
                <a:solidFill>
                  <a:srgbClr val="112648"/>
                </a:solidFill>
                <a:latin typeface="Montserrat" pitchFamily="2" charset="77"/>
              </a:defRPr>
            </a:lvl1pPr>
            <a:lvl2pPr marL="838179" indent="-380990">
              <a:lnSpc>
                <a:spcPts val="2501"/>
              </a:lnSpc>
              <a:buFont typeface="Arial" panose="020B0604020202020204" pitchFamily="34" charset="0"/>
              <a:buChar char="•"/>
              <a:defRPr sz="1600" b="0" i="0">
                <a:solidFill>
                  <a:srgbClr val="112648"/>
                </a:solidFill>
                <a:latin typeface="Montserrat" pitchFamily="2" charset="77"/>
              </a:defRPr>
            </a:lvl2pPr>
            <a:lvl3pPr marL="1295368" indent="-380990">
              <a:lnSpc>
                <a:spcPts val="2501"/>
              </a:lnSpc>
              <a:buFont typeface="Arial" panose="020B0604020202020204" pitchFamily="34" charset="0"/>
              <a:buChar char="•"/>
              <a:defRPr sz="1600" b="0" i="0">
                <a:solidFill>
                  <a:srgbClr val="112648"/>
                </a:solidFill>
                <a:latin typeface="Montserrat" pitchFamily="2" charset="77"/>
              </a:defRPr>
            </a:lvl3pPr>
            <a:lvl4pPr marL="1752556" indent="-380990">
              <a:lnSpc>
                <a:spcPts val="2501"/>
              </a:lnSpc>
              <a:buFont typeface="Arial" panose="020B0604020202020204" pitchFamily="34" charset="0"/>
              <a:buChar char="•"/>
              <a:defRPr sz="1600" b="0" i="0">
                <a:solidFill>
                  <a:srgbClr val="112648"/>
                </a:solidFill>
                <a:latin typeface="Montserrat" pitchFamily="2" charset="77"/>
              </a:defRPr>
            </a:lvl4pPr>
            <a:lvl5pPr marL="2209745" indent="-380990">
              <a:lnSpc>
                <a:spcPts val="2501"/>
              </a:lnSpc>
              <a:buFont typeface="Arial" panose="020B0604020202020204" pitchFamily="34" charset="0"/>
              <a:buChar char="•"/>
              <a:defRPr sz="1600" b="0" i="0">
                <a:solidFill>
                  <a:srgbClr val="112648"/>
                </a:solidFill>
                <a:latin typeface="Montserrat" pitchFamily="2" charset="77"/>
              </a:defRPr>
            </a:lvl5pPr>
            <a:lvl6pPr>
              <a:defRPr sz="1600" b="0" i="0">
                <a:solidFill>
                  <a:srgbClr val="112648"/>
                </a:solidFill>
                <a:latin typeface="Montserrat" pitchFamily="2" charset="77"/>
              </a:defRPr>
            </a:lvl6pPr>
            <a:lvl7pPr>
              <a:defRPr sz="1600" b="0" i="0">
                <a:solidFill>
                  <a:srgbClr val="112648"/>
                </a:solidFill>
                <a:latin typeface="Montserrat" pitchFamily="2" charset="77"/>
              </a:defRPr>
            </a:lvl7pPr>
            <a:lvl8pPr>
              <a:defRPr sz="1600" b="0" i="0">
                <a:solidFill>
                  <a:srgbClr val="112648"/>
                </a:solidFill>
                <a:latin typeface="Montserrat" pitchFamily="2" charset="77"/>
              </a:defRPr>
            </a:lvl8pPr>
            <a:lvl9pPr>
              <a:defRPr sz="1600" b="0" i="0">
                <a:solidFill>
                  <a:srgbClr val="112648"/>
                </a:solidFill>
                <a:latin typeface="Montserrat" pitchFamily="2" charset="77"/>
              </a:defRPr>
            </a:lvl9pPr>
          </a:lstStyle>
          <a:p>
            <a:pPr lvl="0"/>
            <a:r>
              <a:rPr lang="en-US"/>
              <a:t>Subtitle</a:t>
            </a:r>
          </a:p>
        </p:txBody>
      </p:sp>
      <p:pic>
        <p:nvPicPr>
          <p:cNvPr id="10" name="Picture 9" descr="A close up of a sign&#10;&#10;Description automatically generated">
            <a:extLst>
              <a:ext uri="{FF2B5EF4-FFF2-40B4-BE49-F238E27FC236}">
                <a16:creationId xmlns:a16="http://schemas.microsoft.com/office/drawing/2014/main" id="{ACB34C33-9D09-2244-9304-228E09AF2628}"/>
              </a:ext>
            </a:extLst>
          </p:cNvPr>
          <p:cNvPicPr>
            <a:picLocks noChangeAspect="1"/>
          </p:cNvPicPr>
          <p:nvPr userDrawn="1"/>
        </p:nvPicPr>
        <p:blipFill>
          <a:blip r:embed="rId3"/>
          <a:stretch>
            <a:fillRect/>
          </a:stretch>
        </p:blipFill>
        <p:spPr>
          <a:xfrm>
            <a:off x="609601" y="571704"/>
            <a:ext cx="3007019" cy="602920"/>
          </a:xfrm>
          <a:prstGeom prst="rect">
            <a:avLst/>
          </a:prstGeom>
        </p:spPr>
      </p:pic>
    </p:spTree>
    <p:extLst>
      <p:ext uri="{BB962C8B-B14F-4D97-AF65-F5344CB8AC3E}">
        <p14:creationId xmlns:p14="http://schemas.microsoft.com/office/powerpoint/2010/main" val="4009444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16939" y="329407"/>
            <a:ext cx="10358000" cy="1300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100"/>
              <a:buNone/>
              <a:defRPr sz="3600" b="0" i="0">
                <a:solidFill>
                  <a:srgbClr val="1F469E"/>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100"/>
              <a:buNone/>
              <a:defRPr sz="1467">
                <a:solidFill>
                  <a:srgbClr val="888888"/>
                </a:solidFill>
              </a:defRPr>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3" name="Google Shape;53;p13"/>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100"/>
              <a:buNone/>
              <a:defRPr sz="1467">
                <a:solidFill>
                  <a:srgbClr val="888888"/>
                </a:solidFill>
              </a:defRPr>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4" name="Google Shape;54;p13"/>
          <p:cNvSpPr txBox="1">
            <a:spLocks noGrp="1"/>
          </p:cNvSpPr>
          <p:nvPr>
            <p:ph type="sldNum" idx="12"/>
          </p:nvPr>
        </p:nvSpPr>
        <p:spPr>
          <a:xfrm>
            <a:off x="8778240" y="6377940"/>
            <a:ext cx="2804000" cy="28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59702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ption 1 - City Skylin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DE7A5F4B-B49A-4398-88C9-E4DDFD54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A6984EF-65BF-4D20-BA95-36FEE90CA354}"/>
              </a:ext>
            </a:extLst>
          </p:cNvPr>
          <p:cNvSpPr>
            <a:spLocks noGrp="1"/>
          </p:cNvSpPr>
          <p:nvPr>
            <p:ph type="ctrTitle"/>
          </p:nvPr>
        </p:nvSpPr>
        <p:spPr>
          <a:xfrm>
            <a:off x="309562" y="1998595"/>
            <a:ext cx="9806590" cy="1206617"/>
          </a:xfrm>
        </p:spPr>
        <p:txBody>
          <a:bodyPr anchor="b"/>
          <a:lstStyle>
            <a:lvl1pPr algn="l">
              <a:defRPr sz="6000">
                <a:solidFill>
                  <a:schemeClr val="accent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F2AB3F0E-4FDF-4719-8958-901B6D27A392}"/>
              </a:ext>
            </a:extLst>
          </p:cNvPr>
          <p:cNvSpPr>
            <a:spLocks noGrp="1"/>
          </p:cNvSpPr>
          <p:nvPr>
            <p:ph type="subTitle" idx="1"/>
          </p:nvPr>
        </p:nvSpPr>
        <p:spPr>
          <a:xfrm>
            <a:off x="309562" y="3294776"/>
            <a:ext cx="6437747" cy="4103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65610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DA9F9E-145F-4E40-88AB-4CFF732C9AC7}"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32AFE-FDCA-44D9-9D16-79450C268C84}"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A6E71D-839E-4975-A2AF-9C795C2310F3}"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133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5BB73C-17BB-40F7-9909-CB7F854FB287}"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EBD262-CA79-4CDD-999D-13DB1207A121}" type="datetime1">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8C326D-BC51-4BFE-8302-0FA3F2A1868F}" type="datetime1">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E8D85-C712-4F5E-8127-02D0805865E7}" type="datetime1">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6A0157-4765-44BB-A4BC-FA159168659A}"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9D9F8A-F926-44E3-A94B-347375D025A2}"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30ED5-BD64-431E-B7BE-2963FABA2C7F}"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7EACF-7E5D-4C27-92DA-6A6A54303C35}"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511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94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35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899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891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763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278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53157960"/>
      </p:ext>
    </p:extLst>
  </p:cSld>
  <p:clrMap bg1="lt1" tx1="dk1" bg2="lt2" tx2="dk2" accent1="accent1" accent2="accent2" accent3="accent3" accent4="accent4" accent5="accent5" accent6="accent6" hlink="hlink" folHlink="folHlink"/>
  <p:sldLayoutIdLst>
    <p:sldLayoutId id="2147483750" r:id="rId1"/>
    <p:sldLayoutId id="2147483722" r:id="rId2"/>
    <p:sldLayoutId id="2147483751" r:id="rId3"/>
    <p:sldLayoutId id="2147483724" r:id="rId4"/>
    <p:sldLayoutId id="2147483725" r:id="rId5"/>
    <p:sldLayoutId id="2147483749" r:id="rId6"/>
    <p:sldLayoutId id="2147483727" r:id="rId7"/>
    <p:sldLayoutId id="2147483728" r:id="rId8"/>
    <p:sldLayoutId id="2147483729" r:id="rId9"/>
    <p:sldLayoutId id="2147483730" r:id="rId10"/>
    <p:sldLayoutId id="2147483731" r:id="rId11"/>
    <p:sldLayoutId id="2147483752" r:id="rId12"/>
    <p:sldLayoutId id="2147483753" r:id="rId13"/>
    <p:sldLayoutId id="2147483754" r:id="rId14"/>
    <p:sldLayoutId id="2147483755" r:id="rId15"/>
    <p:sldLayoutId id="214748375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56F9B-3847-4272-A3AC-174371A20C49}" type="datetime1">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hyperlink" Target="mailto:Alex.Morrison@sfgov.org.org" TargetMode="Externa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www.washingtonpost.com/climate-environment/interactive/2022/extreme-heat-risk-map-us/?itid=lk_inline_enhanced-templat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epa.gov/climate-indicators/climate-change-indicators-heat-wave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miamifoundation.org/extremehea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jp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jpg"/><Relationship Id="rId17" Type="http://schemas.openxmlformats.org/officeDocument/2006/relationships/image" Target="../media/image52.png"/><Relationship Id="rId2" Type="http://schemas.openxmlformats.org/officeDocument/2006/relationships/image" Target="../media/image37.jpg"/><Relationship Id="rId16" Type="http://schemas.openxmlformats.org/officeDocument/2006/relationships/image" Target="../media/image51.jpg"/><Relationship Id="rId20"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5" Type="http://schemas.openxmlformats.org/officeDocument/2006/relationships/image" Target="../media/image50.jpg"/><Relationship Id="rId23" Type="http://schemas.openxmlformats.org/officeDocument/2006/relationships/image" Target="../media/image58.png"/><Relationship Id="rId10" Type="http://schemas.openxmlformats.org/officeDocument/2006/relationships/image" Target="../media/image45.jpg"/><Relationship Id="rId19" Type="http://schemas.openxmlformats.org/officeDocument/2006/relationships/image" Target="../media/image54.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png"/><Relationship Id="rId22"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miamidade.gov/heat" TargetMode="External"/><Relationship Id="rId2" Type="http://schemas.openxmlformats.org/officeDocument/2006/relationships/hyperlink" Target="mailto:Jane.Gilbert@miamidade.gov" TargetMode="Externa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hsh.sfgov.org/about/research-and-reports/strategic-plann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4.sv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5.jpe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s://climatesmartcommunity.org/funding/#applicati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hyperlink" Target="https://www.heat.gov/pages/center-for-heat-resilient-communiti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baaqmd.gov/~/media/files/strategic-incentives/community-grants/2024/jcs-community-grant-guidelines_cycle-2_20241003-pdf.pdf?rev=8f27231cc8da47e98ec5d983c257c79f&amp;sc_lang=en" TargetMode="External"/><Relationship Id="rId5" Type="http://schemas.openxmlformats.org/officeDocument/2006/relationships/image" Target="../media/image87.png"/><Relationship Id="rId4" Type="http://schemas.openxmlformats.org/officeDocument/2006/relationships/hyperlink" Target="https://www.baaqmd.gov/en/funding-and-incentives/funding-sources/community-grants-progra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jpg"/><Relationship Id="rId7"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hyperlink" Target="https://www.deeproot.com/products/stormwater/" TargetMode="External"/><Relationship Id="rId4" Type="http://schemas.openxmlformats.org/officeDocument/2006/relationships/image" Target="../media/image16.jp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8A9EB209-1254-D735-2B21-269C38FD7EC4}"/>
              </a:ext>
            </a:extLst>
          </p:cNvPr>
          <p:cNvPicPr>
            <a:picLocks noChangeAspect="1"/>
          </p:cNvPicPr>
          <p:nvPr/>
        </p:nvPicPr>
        <p:blipFill rotWithShape="1">
          <a:blip r:embed="rId3"/>
          <a:srcRect r="36874" b="21435"/>
          <a:stretch/>
        </p:blipFill>
        <p:spPr>
          <a:xfrm>
            <a:off x="7778378" y="3449797"/>
            <a:ext cx="4413622" cy="34416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10" name="Picture 2">
            <a:extLst>
              <a:ext uri="{FF2B5EF4-FFF2-40B4-BE49-F238E27FC236}">
                <a16:creationId xmlns:a16="http://schemas.microsoft.com/office/drawing/2014/main" id="{9309F838-B92E-FF43-E295-77B013B65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23" t="24986" r="50311" b="24993"/>
          <a:stretch/>
        </p:blipFill>
        <p:spPr bwMode="auto">
          <a:xfrm>
            <a:off x="7775722" y="0"/>
            <a:ext cx="4416278" cy="34497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9188" y="1089247"/>
            <a:ext cx="6614693" cy="3441679"/>
          </a:xfrm>
        </p:spPr>
        <p:txBody>
          <a:bodyPr anchor="b">
            <a:normAutofit/>
          </a:bodyPr>
          <a:lstStyle/>
          <a:p>
            <a:pPr algn="l"/>
            <a:r>
              <a:rPr lang="en-US" sz="3600" b="1">
                <a:latin typeface="Libre Franklin"/>
                <a:ea typeface="+mj-lt"/>
                <a:cs typeface="+mj-lt"/>
              </a:rPr>
              <a:t>San Francisco Heat and Air Quality Resilience Project </a:t>
            </a:r>
            <a:br>
              <a:rPr lang="en-US" sz="3200" b="1">
                <a:latin typeface="Libre Franklin"/>
                <a:ea typeface="+mj-lt"/>
                <a:cs typeface="+mj-lt"/>
              </a:rPr>
            </a:br>
            <a:br>
              <a:rPr lang="en-US" sz="3200" b="1">
                <a:latin typeface="Libre Franklin"/>
                <a:ea typeface="+mj-lt"/>
                <a:cs typeface="+mj-lt"/>
              </a:rPr>
            </a:br>
            <a:br>
              <a:rPr lang="en-US" sz="3200" b="1">
                <a:latin typeface="Libre Franklin"/>
                <a:cs typeface="Calibri Light"/>
              </a:rPr>
            </a:br>
            <a:br>
              <a:rPr lang="en-US" sz="3200" b="1">
                <a:latin typeface="Libre Franklin"/>
                <a:cs typeface="Calibri Light"/>
              </a:rPr>
            </a:br>
            <a:endParaRPr lang="en-US" sz="4800" b="1">
              <a:latin typeface="Libre Franklin" pitchFamily="2" charset="0"/>
              <a:cs typeface="Calibri Light"/>
            </a:endParaRPr>
          </a:p>
        </p:txBody>
      </p:sp>
      <p:sp>
        <p:nvSpPr>
          <p:cNvPr id="13" name="Title 1">
            <a:extLst>
              <a:ext uri="{FF2B5EF4-FFF2-40B4-BE49-F238E27FC236}">
                <a16:creationId xmlns:a16="http://schemas.microsoft.com/office/drawing/2014/main" id="{D3C9551A-8D47-C044-A4CF-3DD20559D2A3}"/>
              </a:ext>
            </a:extLst>
          </p:cNvPr>
          <p:cNvSpPr txBox="1">
            <a:spLocks/>
          </p:cNvSpPr>
          <p:nvPr/>
        </p:nvSpPr>
        <p:spPr>
          <a:xfrm>
            <a:off x="249746" y="746679"/>
            <a:ext cx="4994455"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200">
              <a:solidFill>
                <a:schemeClr val="accent2"/>
              </a:solidFill>
              <a:latin typeface="Franklin Gothic Book" panose="020B0503020102020204" pitchFamily="34" charset="0"/>
              <a:cs typeface="Calibri Light"/>
            </a:endParaRPr>
          </a:p>
        </p:txBody>
      </p:sp>
      <p:sp>
        <p:nvSpPr>
          <p:cNvPr id="6" name="Rectangle 5">
            <a:extLst>
              <a:ext uri="{FF2B5EF4-FFF2-40B4-BE49-F238E27FC236}">
                <a16:creationId xmlns:a16="http://schemas.microsoft.com/office/drawing/2014/main" id="{73E30033-0EC4-0293-3AEA-F412428DADDB}"/>
              </a:ext>
            </a:extLst>
          </p:cNvPr>
          <p:cNvSpPr/>
          <p:nvPr/>
        </p:nvSpPr>
        <p:spPr>
          <a:xfrm>
            <a:off x="142224" y="2541593"/>
            <a:ext cx="7205633" cy="530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latin typeface="Libre Franklin"/>
              </a:rPr>
              <a:t>All Hands Meeting 11 | 12/05/2024</a:t>
            </a:r>
          </a:p>
        </p:txBody>
      </p:sp>
      <p:sp>
        <p:nvSpPr>
          <p:cNvPr id="8" name="Slide Number Placeholder 7">
            <a:extLst>
              <a:ext uri="{FF2B5EF4-FFF2-40B4-BE49-F238E27FC236}">
                <a16:creationId xmlns:a16="http://schemas.microsoft.com/office/drawing/2014/main" id="{72003894-F989-121F-B655-CDC842B795CB}"/>
              </a:ext>
            </a:extLst>
          </p:cNvPr>
          <p:cNvSpPr>
            <a:spLocks noGrp="1"/>
          </p:cNvSpPr>
          <p:nvPr>
            <p:ph type="sldNum" sz="quarter" idx="12"/>
          </p:nvPr>
        </p:nvSpPr>
        <p:spPr/>
        <p:txBody>
          <a:bodyPr/>
          <a:lstStyle/>
          <a:p>
            <a:fld id="{330EA680-D336-4FF7-8B7A-9848BB0A1C32}" type="slidenum">
              <a:rPr lang="en-US" smtClean="0"/>
              <a:t>1</a:t>
            </a:fld>
            <a:endParaRPr lang="en-US"/>
          </a:p>
        </p:txBody>
      </p:sp>
      <p:sp>
        <p:nvSpPr>
          <p:cNvPr id="4" name="TextBox 3">
            <a:extLst>
              <a:ext uri="{FF2B5EF4-FFF2-40B4-BE49-F238E27FC236}">
                <a16:creationId xmlns:a16="http://schemas.microsoft.com/office/drawing/2014/main" id="{7C51071F-FDE1-4EC3-84E9-F24163A36ABF}"/>
              </a:ext>
            </a:extLst>
          </p:cNvPr>
          <p:cNvSpPr txBox="1"/>
          <p:nvPr/>
        </p:nvSpPr>
        <p:spPr>
          <a:xfrm>
            <a:off x="142103" y="3225206"/>
            <a:ext cx="6561778" cy="1015663"/>
          </a:xfrm>
          <a:prstGeom prst="rect">
            <a:avLst/>
          </a:prstGeom>
          <a:noFill/>
        </p:spPr>
        <p:txBody>
          <a:bodyPr wrap="square" lIns="91440" tIns="45720" rIns="91440" bIns="45720" rtlCol="0" anchor="t">
            <a:spAutoFit/>
          </a:bodyPr>
          <a:lstStyle/>
          <a:p>
            <a:r>
              <a:rPr lang="en-US" sz="2000">
                <a:latin typeface="Libre Franklin"/>
              </a:rPr>
              <a:t>Matt Wolff, SFDPH, Matt.Wolff@sfdph.org</a:t>
            </a:r>
            <a:br>
              <a:rPr lang="en-US" sz="2000">
                <a:latin typeface="Libre Franklin" pitchFamily="2" charset="0"/>
              </a:rPr>
            </a:br>
            <a:r>
              <a:rPr lang="en-US" sz="2000">
                <a:latin typeface="Libre Franklin"/>
              </a:rPr>
              <a:t>Alex Morrison, ORCP, </a:t>
            </a:r>
            <a:r>
              <a:rPr lang="en-US" sz="2000">
                <a:latin typeface="Libre Franklin"/>
                <a:hlinkClick r:id="rId5"/>
              </a:rPr>
              <a:t>Alex.Morrison@sfgov.org.org</a:t>
            </a:r>
            <a:endParaRPr lang="en-US"/>
          </a:p>
          <a:p>
            <a:endParaRPr lang="en-US" sz="2000">
              <a:latin typeface="Libre Franklin"/>
            </a:endParaRPr>
          </a:p>
        </p:txBody>
      </p:sp>
      <p:cxnSp>
        <p:nvCxnSpPr>
          <p:cNvPr id="5" name="Straight Connector 4">
            <a:extLst>
              <a:ext uri="{FF2B5EF4-FFF2-40B4-BE49-F238E27FC236}">
                <a16:creationId xmlns:a16="http://schemas.microsoft.com/office/drawing/2014/main" id="{0C2BD60C-1D57-066F-F222-B656268DA161}"/>
              </a:ext>
            </a:extLst>
          </p:cNvPr>
          <p:cNvCxnSpPr>
            <a:cxnSpLocks/>
          </p:cNvCxnSpPr>
          <p:nvPr/>
        </p:nvCxnSpPr>
        <p:spPr>
          <a:xfrm>
            <a:off x="7783689" y="-23501"/>
            <a:ext cx="0" cy="68706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141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4665" y="650874"/>
            <a:ext cx="2675255" cy="575310"/>
          </a:xfrm>
          <a:prstGeom prst="rect">
            <a:avLst/>
          </a:prstGeom>
        </p:spPr>
        <p:txBody>
          <a:bodyPr vert="horz" wrap="square" lIns="0" tIns="13335" rIns="0" bIns="0" rtlCol="0">
            <a:spAutoFit/>
          </a:bodyPr>
          <a:lstStyle/>
          <a:p>
            <a:pPr marL="12700">
              <a:lnSpc>
                <a:spcPct val="100000"/>
              </a:lnSpc>
              <a:spcBef>
                <a:spcPts val="105"/>
              </a:spcBef>
            </a:pPr>
            <a:r>
              <a:rPr sz="3600" spc="45" dirty="0">
                <a:solidFill>
                  <a:srgbClr val="31363E"/>
                </a:solidFill>
              </a:rPr>
              <a:t>Extreme</a:t>
            </a:r>
            <a:r>
              <a:rPr sz="3600" spc="-125" dirty="0">
                <a:solidFill>
                  <a:srgbClr val="31363E"/>
                </a:solidFill>
              </a:rPr>
              <a:t> </a:t>
            </a:r>
            <a:r>
              <a:rPr sz="3600" spc="-20" dirty="0">
                <a:solidFill>
                  <a:srgbClr val="31363E"/>
                </a:solidFill>
              </a:rPr>
              <a:t>Heat</a:t>
            </a:r>
            <a:endParaRPr sz="3600"/>
          </a:p>
        </p:txBody>
      </p:sp>
      <p:sp>
        <p:nvSpPr>
          <p:cNvPr id="3" name="object 3"/>
          <p:cNvSpPr txBox="1"/>
          <p:nvPr/>
        </p:nvSpPr>
        <p:spPr>
          <a:xfrm>
            <a:off x="11875134" y="6364287"/>
            <a:ext cx="83820" cy="151130"/>
          </a:xfrm>
          <a:prstGeom prst="rect">
            <a:avLst/>
          </a:prstGeom>
        </p:spPr>
        <p:txBody>
          <a:bodyPr vert="horz" wrap="square" lIns="0" tIns="15875" rIns="0" bIns="0" rtlCol="0">
            <a:spAutoFit/>
          </a:bodyPr>
          <a:lstStyle/>
          <a:p>
            <a:pPr marL="12700">
              <a:lnSpc>
                <a:spcPct val="100000"/>
              </a:lnSpc>
              <a:spcBef>
                <a:spcPts val="125"/>
              </a:spcBef>
            </a:pPr>
            <a:r>
              <a:rPr sz="800" spc="10" dirty="0">
                <a:solidFill>
                  <a:srgbClr val="303B41"/>
                </a:solidFill>
                <a:latin typeface="Arial"/>
                <a:cs typeface="Arial"/>
              </a:rPr>
              <a:t>3</a:t>
            </a:r>
            <a:endParaRPr sz="800">
              <a:latin typeface="Arial"/>
              <a:cs typeface="Arial"/>
            </a:endParaRPr>
          </a:p>
        </p:txBody>
      </p:sp>
      <p:sp>
        <p:nvSpPr>
          <p:cNvPr id="4" name="object 4"/>
          <p:cNvSpPr txBox="1"/>
          <p:nvPr/>
        </p:nvSpPr>
        <p:spPr>
          <a:xfrm>
            <a:off x="514350" y="1352550"/>
            <a:ext cx="6791325" cy="1552575"/>
          </a:xfrm>
          <a:prstGeom prst="rect">
            <a:avLst/>
          </a:prstGeom>
          <a:solidFill>
            <a:srgbClr val="F7E981"/>
          </a:solidFill>
        </p:spPr>
        <p:txBody>
          <a:bodyPr vert="horz" wrap="square" lIns="0" tIns="361315" rIns="0" bIns="0" rtlCol="0">
            <a:spAutoFit/>
          </a:bodyPr>
          <a:lstStyle/>
          <a:p>
            <a:pPr marL="360680" marR="746125">
              <a:lnSpc>
                <a:spcPts val="3080"/>
              </a:lnSpc>
              <a:spcBef>
                <a:spcPts val="2845"/>
              </a:spcBef>
            </a:pPr>
            <a:r>
              <a:rPr sz="2750" b="1" spc="150" dirty="0">
                <a:solidFill>
                  <a:srgbClr val="31363E"/>
                </a:solidFill>
                <a:latin typeface="Calibri"/>
                <a:cs typeface="Calibri"/>
              </a:rPr>
              <a:t>Heat</a:t>
            </a:r>
            <a:r>
              <a:rPr sz="2750" b="1" spc="-30" dirty="0">
                <a:solidFill>
                  <a:srgbClr val="31363E"/>
                </a:solidFill>
                <a:latin typeface="Calibri"/>
                <a:cs typeface="Calibri"/>
              </a:rPr>
              <a:t> </a:t>
            </a:r>
            <a:r>
              <a:rPr sz="2750" b="1" spc="195" dirty="0">
                <a:solidFill>
                  <a:srgbClr val="31363E"/>
                </a:solidFill>
                <a:latin typeface="Calibri"/>
                <a:cs typeface="Calibri"/>
              </a:rPr>
              <a:t>is</a:t>
            </a:r>
            <a:r>
              <a:rPr sz="2750" b="1" spc="-15" dirty="0">
                <a:solidFill>
                  <a:srgbClr val="31363E"/>
                </a:solidFill>
                <a:latin typeface="Calibri"/>
                <a:cs typeface="Calibri"/>
              </a:rPr>
              <a:t> </a:t>
            </a:r>
            <a:r>
              <a:rPr sz="2750" b="1" spc="110" dirty="0">
                <a:solidFill>
                  <a:srgbClr val="31363E"/>
                </a:solidFill>
                <a:latin typeface="Calibri"/>
                <a:cs typeface="Calibri"/>
              </a:rPr>
              <a:t>the</a:t>
            </a:r>
            <a:r>
              <a:rPr sz="2750" b="1" spc="15" dirty="0">
                <a:solidFill>
                  <a:srgbClr val="31363E"/>
                </a:solidFill>
                <a:latin typeface="Calibri"/>
                <a:cs typeface="Calibri"/>
              </a:rPr>
              <a:t> </a:t>
            </a:r>
            <a:r>
              <a:rPr sz="2750" b="1" spc="135" dirty="0">
                <a:solidFill>
                  <a:srgbClr val="31363E"/>
                </a:solidFill>
                <a:latin typeface="Calibri"/>
                <a:cs typeface="Calibri"/>
              </a:rPr>
              <a:t>leading</a:t>
            </a:r>
            <a:r>
              <a:rPr sz="2750" b="1" spc="-15" dirty="0">
                <a:solidFill>
                  <a:srgbClr val="31363E"/>
                </a:solidFill>
                <a:latin typeface="Calibri"/>
                <a:cs typeface="Calibri"/>
              </a:rPr>
              <a:t> </a:t>
            </a:r>
            <a:r>
              <a:rPr sz="2750" b="1" spc="105" dirty="0">
                <a:solidFill>
                  <a:srgbClr val="31363E"/>
                </a:solidFill>
                <a:latin typeface="Calibri"/>
                <a:cs typeface="Calibri"/>
              </a:rPr>
              <a:t>weather-</a:t>
            </a:r>
            <a:r>
              <a:rPr sz="2750" b="1" spc="110" dirty="0">
                <a:solidFill>
                  <a:srgbClr val="31363E"/>
                </a:solidFill>
                <a:latin typeface="Calibri"/>
                <a:cs typeface="Calibri"/>
              </a:rPr>
              <a:t>related </a:t>
            </a:r>
            <a:r>
              <a:rPr sz="2750" b="1" spc="120" dirty="0">
                <a:solidFill>
                  <a:srgbClr val="31363E"/>
                </a:solidFill>
                <a:latin typeface="Calibri"/>
                <a:cs typeface="Calibri"/>
              </a:rPr>
              <a:t>killer</a:t>
            </a:r>
            <a:r>
              <a:rPr sz="2750" b="1" spc="-70" dirty="0">
                <a:solidFill>
                  <a:srgbClr val="31363E"/>
                </a:solidFill>
                <a:latin typeface="Calibri"/>
                <a:cs typeface="Calibri"/>
              </a:rPr>
              <a:t> </a:t>
            </a:r>
            <a:r>
              <a:rPr sz="2750" b="1" spc="90" dirty="0">
                <a:solidFill>
                  <a:srgbClr val="31363E"/>
                </a:solidFill>
                <a:latin typeface="Calibri"/>
                <a:cs typeface="Calibri"/>
              </a:rPr>
              <a:t>in</a:t>
            </a:r>
            <a:r>
              <a:rPr sz="2750" b="1" spc="25" dirty="0">
                <a:solidFill>
                  <a:srgbClr val="31363E"/>
                </a:solidFill>
                <a:latin typeface="Calibri"/>
                <a:cs typeface="Calibri"/>
              </a:rPr>
              <a:t> </a:t>
            </a:r>
            <a:r>
              <a:rPr sz="2750" b="1" spc="110" dirty="0">
                <a:solidFill>
                  <a:srgbClr val="31363E"/>
                </a:solidFill>
                <a:latin typeface="Calibri"/>
                <a:cs typeface="Calibri"/>
              </a:rPr>
              <a:t>the</a:t>
            </a:r>
            <a:r>
              <a:rPr sz="2750" b="1" spc="-60" dirty="0">
                <a:solidFill>
                  <a:srgbClr val="31363E"/>
                </a:solidFill>
                <a:latin typeface="Calibri"/>
                <a:cs typeface="Calibri"/>
              </a:rPr>
              <a:t> </a:t>
            </a:r>
            <a:r>
              <a:rPr sz="2750" b="1" spc="114" dirty="0">
                <a:solidFill>
                  <a:srgbClr val="31363E"/>
                </a:solidFill>
                <a:latin typeface="Calibri"/>
                <a:cs typeface="Calibri"/>
              </a:rPr>
              <a:t>United</a:t>
            </a:r>
            <a:r>
              <a:rPr sz="2750" b="1" spc="-70" dirty="0">
                <a:solidFill>
                  <a:srgbClr val="31363E"/>
                </a:solidFill>
                <a:latin typeface="Calibri"/>
                <a:cs typeface="Calibri"/>
              </a:rPr>
              <a:t> </a:t>
            </a:r>
            <a:r>
              <a:rPr sz="2750" b="1" spc="155" dirty="0">
                <a:solidFill>
                  <a:srgbClr val="31363E"/>
                </a:solidFill>
                <a:latin typeface="Calibri"/>
                <a:cs typeface="Calibri"/>
              </a:rPr>
              <a:t>States.</a:t>
            </a:r>
            <a:endParaRPr sz="2750">
              <a:latin typeface="Calibri"/>
              <a:cs typeface="Calibri"/>
            </a:endParaRPr>
          </a:p>
        </p:txBody>
      </p:sp>
      <p:pic>
        <p:nvPicPr>
          <p:cNvPr id="5" name="object 5"/>
          <p:cNvPicPr/>
          <p:nvPr/>
        </p:nvPicPr>
        <p:blipFill>
          <a:blip r:embed="rId2" cstate="print"/>
          <a:stretch>
            <a:fillRect/>
          </a:stretch>
        </p:blipFill>
        <p:spPr>
          <a:xfrm>
            <a:off x="7715250" y="11555"/>
            <a:ext cx="4476750" cy="6846442"/>
          </a:xfrm>
          <a:prstGeom prst="rect">
            <a:avLst/>
          </a:prstGeom>
        </p:spPr>
      </p:pic>
      <p:sp>
        <p:nvSpPr>
          <p:cNvPr id="6" name="object 6"/>
          <p:cNvSpPr txBox="1"/>
          <p:nvPr/>
        </p:nvSpPr>
        <p:spPr>
          <a:xfrm>
            <a:off x="862647" y="3059871"/>
            <a:ext cx="5891530" cy="588645"/>
          </a:xfrm>
          <a:prstGeom prst="rect">
            <a:avLst/>
          </a:prstGeom>
        </p:spPr>
        <p:txBody>
          <a:bodyPr vert="horz" wrap="square" lIns="0" tIns="37465" rIns="0" bIns="0" rtlCol="0">
            <a:spAutoFit/>
          </a:bodyPr>
          <a:lstStyle/>
          <a:p>
            <a:pPr marL="12700">
              <a:lnSpc>
                <a:spcPct val="100000"/>
              </a:lnSpc>
              <a:spcBef>
                <a:spcPts val="295"/>
              </a:spcBef>
            </a:pPr>
            <a:r>
              <a:rPr sz="2000" b="1" dirty="0">
                <a:solidFill>
                  <a:srgbClr val="31363E"/>
                </a:solidFill>
                <a:latin typeface="Calibri"/>
                <a:cs typeface="Calibri"/>
              </a:rPr>
              <a:t>700</a:t>
            </a:r>
            <a:r>
              <a:rPr sz="2000" b="1" spc="-10" dirty="0">
                <a:solidFill>
                  <a:srgbClr val="31363E"/>
                </a:solidFill>
                <a:latin typeface="Calibri"/>
                <a:cs typeface="Calibri"/>
              </a:rPr>
              <a:t> </a:t>
            </a:r>
            <a:r>
              <a:rPr sz="2000" b="1" spc="55" dirty="0">
                <a:solidFill>
                  <a:srgbClr val="31363E"/>
                </a:solidFill>
                <a:latin typeface="Calibri"/>
                <a:cs typeface="Calibri"/>
              </a:rPr>
              <a:t>average</a:t>
            </a:r>
            <a:r>
              <a:rPr sz="2000" b="1" spc="25" dirty="0">
                <a:solidFill>
                  <a:srgbClr val="31363E"/>
                </a:solidFill>
                <a:latin typeface="Calibri"/>
                <a:cs typeface="Calibri"/>
              </a:rPr>
              <a:t> </a:t>
            </a:r>
            <a:r>
              <a:rPr sz="2000" b="1" spc="90" dirty="0">
                <a:solidFill>
                  <a:srgbClr val="31363E"/>
                </a:solidFill>
                <a:latin typeface="Calibri"/>
                <a:cs typeface="Calibri"/>
              </a:rPr>
              <a:t>annual</a:t>
            </a:r>
            <a:r>
              <a:rPr sz="2000" b="1" spc="-40" dirty="0">
                <a:solidFill>
                  <a:srgbClr val="31363E"/>
                </a:solidFill>
                <a:latin typeface="Calibri"/>
                <a:cs typeface="Calibri"/>
              </a:rPr>
              <a:t> </a:t>
            </a:r>
            <a:r>
              <a:rPr sz="2000" b="1" spc="75" dirty="0">
                <a:solidFill>
                  <a:srgbClr val="31363E"/>
                </a:solidFill>
                <a:latin typeface="Calibri"/>
                <a:cs typeface="Calibri"/>
              </a:rPr>
              <a:t>heat</a:t>
            </a:r>
            <a:r>
              <a:rPr sz="2000" b="1" spc="-15" dirty="0">
                <a:solidFill>
                  <a:srgbClr val="31363E"/>
                </a:solidFill>
                <a:latin typeface="Calibri"/>
                <a:cs typeface="Calibri"/>
              </a:rPr>
              <a:t> </a:t>
            </a:r>
            <a:r>
              <a:rPr sz="2000" b="1" spc="140" dirty="0">
                <a:solidFill>
                  <a:srgbClr val="31363E"/>
                </a:solidFill>
                <a:latin typeface="Calibri"/>
                <a:cs typeface="Calibri"/>
              </a:rPr>
              <a:t>caused</a:t>
            </a:r>
            <a:r>
              <a:rPr sz="2000" b="1" spc="-30" dirty="0">
                <a:solidFill>
                  <a:srgbClr val="31363E"/>
                </a:solidFill>
                <a:latin typeface="Calibri"/>
                <a:cs typeface="Calibri"/>
              </a:rPr>
              <a:t> </a:t>
            </a:r>
            <a:r>
              <a:rPr sz="2000" b="1" spc="100" dirty="0">
                <a:solidFill>
                  <a:srgbClr val="31363E"/>
                </a:solidFill>
                <a:latin typeface="Calibri"/>
                <a:cs typeface="Calibri"/>
              </a:rPr>
              <a:t>deaths</a:t>
            </a:r>
            <a:r>
              <a:rPr sz="2000" b="1" spc="-45" dirty="0">
                <a:solidFill>
                  <a:srgbClr val="31363E"/>
                </a:solidFill>
                <a:latin typeface="Calibri"/>
                <a:cs typeface="Calibri"/>
              </a:rPr>
              <a:t> </a:t>
            </a:r>
            <a:r>
              <a:rPr sz="2000" b="1" spc="55" dirty="0">
                <a:solidFill>
                  <a:srgbClr val="31363E"/>
                </a:solidFill>
                <a:latin typeface="Calibri"/>
                <a:cs typeface="Calibri"/>
              </a:rPr>
              <a:t>nationwide</a:t>
            </a:r>
            <a:endParaRPr sz="2000">
              <a:latin typeface="Calibri"/>
              <a:cs typeface="Calibri"/>
            </a:endParaRPr>
          </a:p>
          <a:p>
            <a:pPr marL="12700">
              <a:lnSpc>
                <a:spcPct val="100000"/>
              </a:lnSpc>
              <a:spcBef>
                <a:spcPts val="150"/>
              </a:spcBef>
            </a:pPr>
            <a:r>
              <a:rPr sz="1400" i="1" spc="90" dirty="0">
                <a:solidFill>
                  <a:srgbClr val="31363E"/>
                </a:solidFill>
                <a:latin typeface="Calibri"/>
                <a:cs typeface="Calibri"/>
              </a:rPr>
              <a:t>(CDC)</a:t>
            </a:r>
            <a:endParaRPr sz="1400">
              <a:latin typeface="Calibri"/>
              <a:cs typeface="Calibri"/>
            </a:endParaRPr>
          </a:p>
        </p:txBody>
      </p:sp>
      <p:sp>
        <p:nvSpPr>
          <p:cNvPr id="7" name="object 7"/>
          <p:cNvSpPr txBox="1"/>
          <p:nvPr/>
        </p:nvSpPr>
        <p:spPr>
          <a:xfrm>
            <a:off x="619125" y="4133850"/>
            <a:ext cx="4095750" cy="542925"/>
          </a:xfrm>
          <a:prstGeom prst="rect">
            <a:avLst/>
          </a:prstGeom>
          <a:solidFill>
            <a:srgbClr val="F7E981"/>
          </a:solidFill>
        </p:spPr>
        <p:txBody>
          <a:bodyPr vert="horz" wrap="square" lIns="0" tIns="142875" rIns="0" bIns="0" rtlCol="0">
            <a:spAutoFit/>
          </a:bodyPr>
          <a:lstStyle/>
          <a:p>
            <a:pPr marL="255904">
              <a:lnSpc>
                <a:spcPct val="100000"/>
              </a:lnSpc>
              <a:spcBef>
                <a:spcPts val="1125"/>
              </a:spcBef>
            </a:pPr>
            <a:r>
              <a:rPr sz="1800" b="1" u="sng" spc="65" dirty="0">
                <a:solidFill>
                  <a:srgbClr val="31363E"/>
                </a:solidFill>
                <a:uFill>
                  <a:solidFill>
                    <a:srgbClr val="31363E"/>
                  </a:solidFill>
                </a:uFill>
                <a:latin typeface="Calibri"/>
                <a:cs typeface="Calibri"/>
              </a:rPr>
              <a:t>But</a:t>
            </a:r>
            <a:r>
              <a:rPr sz="1800" b="1" u="sng" spc="-65" dirty="0">
                <a:solidFill>
                  <a:srgbClr val="31363E"/>
                </a:solidFill>
                <a:uFill>
                  <a:solidFill>
                    <a:srgbClr val="31363E"/>
                  </a:solidFill>
                </a:uFill>
                <a:latin typeface="Calibri"/>
                <a:cs typeface="Calibri"/>
              </a:rPr>
              <a:t> </a:t>
            </a:r>
            <a:r>
              <a:rPr sz="1800" b="1" u="sng" spc="60" dirty="0">
                <a:solidFill>
                  <a:srgbClr val="31363E"/>
                </a:solidFill>
                <a:uFill>
                  <a:solidFill>
                    <a:srgbClr val="31363E"/>
                  </a:solidFill>
                </a:uFill>
                <a:latin typeface="Calibri"/>
                <a:cs typeface="Calibri"/>
              </a:rPr>
              <a:t>real</a:t>
            </a:r>
            <a:r>
              <a:rPr sz="1800" b="1" u="sng" spc="-30" dirty="0">
                <a:solidFill>
                  <a:srgbClr val="31363E"/>
                </a:solidFill>
                <a:uFill>
                  <a:solidFill>
                    <a:srgbClr val="31363E"/>
                  </a:solidFill>
                </a:uFill>
                <a:latin typeface="Calibri"/>
                <a:cs typeface="Calibri"/>
              </a:rPr>
              <a:t> </a:t>
            </a:r>
            <a:r>
              <a:rPr sz="1800" b="1" u="sng" spc="110" dirty="0">
                <a:solidFill>
                  <a:srgbClr val="31363E"/>
                </a:solidFill>
                <a:uFill>
                  <a:solidFill>
                    <a:srgbClr val="31363E"/>
                  </a:solidFill>
                </a:uFill>
                <a:latin typeface="Calibri"/>
                <a:cs typeface="Calibri"/>
              </a:rPr>
              <a:t>impacts</a:t>
            </a:r>
            <a:r>
              <a:rPr sz="1800" b="1" u="sng" spc="-50" dirty="0">
                <a:solidFill>
                  <a:srgbClr val="31363E"/>
                </a:solidFill>
                <a:uFill>
                  <a:solidFill>
                    <a:srgbClr val="31363E"/>
                  </a:solidFill>
                </a:uFill>
                <a:latin typeface="Calibri"/>
                <a:cs typeface="Calibri"/>
              </a:rPr>
              <a:t> </a:t>
            </a:r>
            <a:r>
              <a:rPr sz="1800" b="1" u="sng" spc="60" dirty="0">
                <a:solidFill>
                  <a:srgbClr val="31363E"/>
                </a:solidFill>
                <a:uFill>
                  <a:solidFill>
                    <a:srgbClr val="31363E"/>
                  </a:solidFill>
                </a:uFill>
                <a:latin typeface="Calibri"/>
                <a:cs typeface="Calibri"/>
              </a:rPr>
              <a:t>are</a:t>
            </a:r>
            <a:r>
              <a:rPr sz="1800" b="1" u="sng" spc="-55" dirty="0">
                <a:solidFill>
                  <a:srgbClr val="31363E"/>
                </a:solidFill>
                <a:uFill>
                  <a:solidFill>
                    <a:srgbClr val="31363E"/>
                  </a:solidFill>
                </a:uFill>
                <a:latin typeface="Calibri"/>
                <a:cs typeface="Calibri"/>
              </a:rPr>
              <a:t> </a:t>
            </a:r>
            <a:r>
              <a:rPr sz="1800" b="1" u="sng" spc="114" dirty="0">
                <a:solidFill>
                  <a:srgbClr val="31363E"/>
                </a:solidFill>
                <a:uFill>
                  <a:solidFill>
                    <a:srgbClr val="31363E"/>
                  </a:solidFill>
                </a:uFill>
                <a:latin typeface="Calibri"/>
                <a:cs typeface="Calibri"/>
              </a:rPr>
              <a:t>much</a:t>
            </a:r>
            <a:r>
              <a:rPr sz="1800" b="1" u="sng" spc="-15" dirty="0">
                <a:solidFill>
                  <a:srgbClr val="31363E"/>
                </a:solidFill>
                <a:uFill>
                  <a:solidFill>
                    <a:srgbClr val="31363E"/>
                  </a:solidFill>
                </a:uFill>
                <a:latin typeface="Calibri"/>
                <a:cs typeface="Calibri"/>
              </a:rPr>
              <a:t> </a:t>
            </a:r>
            <a:r>
              <a:rPr sz="1800" b="1" u="sng" spc="45" dirty="0">
                <a:solidFill>
                  <a:srgbClr val="31363E"/>
                </a:solidFill>
                <a:uFill>
                  <a:solidFill>
                    <a:srgbClr val="31363E"/>
                  </a:solidFill>
                </a:uFill>
                <a:latin typeface="Calibri"/>
                <a:cs typeface="Calibri"/>
              </a:rPr>
              <a:t>higher:</a:t>
            </a:r>
            <a:r>
              <a:rPr sz="1800" b="1" u="sng" spc="500" dirty="0">
                <a:solidFill>
                  <a:srgbClr val="31363E"/>
                </a:solidFill>
                <a:uFill>
                  <a:solidFill>
                    <a:srgbClr val="31363E"/>
                  </a:solidFill>
                </a:uFill>
                <a:latin typeface="Calibri"/>
                <a:cs typeface="Calibri"/>
              </a:rPr>
              <a:t> </a:t>
            </a:r>
            <a:endParaRPr sz="1800">
              <a:latin typeface="Calibri"/>
              <a:cs typeface="Calibri"/>
            </a:endParaRPr>
          </a:p>
        </p:txBody>
      </p:sp>
      <p:sp>
        <p:nvSpPr>
          <p:cNvPr id="8" name="object 8"/>
          <p:cNvSpPr txBox="1"/>
          <p:nvPr/>
        </p:nvSpPr>
        <p:spPr>
          <a:xfrm>
            <a:off x="862647" y="4712398"/>
            <a:ext cx="6228715" cy="1139190"/>
          </a:xfrm>
          <a:prstGeom prst="rect">
            <a:avLst/>
          </a:prstGeom>
        </p:spPr>
        <p:txBody>
          <a:bodyPr vert="horz" wrap="square" lIns="0" tIns="12700" rIns="0" bIns="0" rtlCol="0">
            <a:spAutoFit/>
          </a:bodyPr>
          <a:lstStyle/>
          <a:p>
            <a:pPr marL="12700">
              <a:lnSpc>
                <a:spcPts val="2105"/>
              </a:lnSpc>
              <a:spcBef>
                <a:spcPts val="100"/>
              </a:spcBef>
            </a:pPr>
            <a:r>
              <a:rPr sz="1800" b="1" spc="70" dirty="0">
                <a:solidFill>
                  <a:srgbClr val="31363E"/>
                </a:solidFill>
                <a:latin typeface="Calibri"/>
                <a:cs typeface="Calibri"/>
              </a:rPr>
              <a:t>Annual</a:t>
            </a:r>
            <a:r>
              <a:rPr sz="1800" b="1" spc="-30" dirty="0">
                <a:solidFill>
                  <a:srgbClr val="31363E"/>
                </a:solidFill>
                <a:latin typeface="Calibri"/>
                <a:cs typeface="Calibri"/>
              </a:rPr>
              <a:t> </a:t>
            </a:r>
            <a:r>
              <a:rPr sz="1800" b="1" spc="130" dirty="0">
                <a:solidFill>
                  <a:srgbClr val="31363E"/>
                </a:solidFill>
                <a:latin typeface="Calibri"/>
                <a:cs typeface="Calibri"/>
              </a:rPr>
              <a:t>excess</a:t>
            </a:r>
            <a:r>
              <a:rPr sz="1800" b="1" spc="-45" dirty="0">
                <a:solidFill>
                  <a:srgbClr val="31363E"/>
                </a:solidFill>
                <a:latin typeface="Calibri"/>
                <a:cs typeface="Calibri"/>
              </a:rPr>
              <a:t> </a:t>
            </a:r>
            <a:r>
              <a:rPr sz="1800" b="1" spc="55" dirty="0">
                <a:solidFill>
                  <a:srgbClr val="31363E"/>
                </a:solidFill>
                <a:latin typeface="Calibri"/>
                <a:cs typeface="Calibri"/>
              </a:rPr>
              <a:t>heat</a:t>
            </a:r>
            <a:r>
              <a:rPr sz="1800" b="1" spc="15" dirty="0">
                <a:solidFill>
                  <a:srgbClr val="31363E"/>
                </a:solidFill>
                <a:latin typeface="Calibri"/>
                <a:cs typeface="Calibri"/>
              </a:rPr>
              <a:t> </a:t>
            </a:r>
            <a:r>
              <a:rPr sz="1800" b="1" spc="50" dirty="0">
                <a:solidFill>
                  <a:srgbClr val="31363E"/>
                </a:solidFill>
                <a:latin typeface="Calibri"/>
                <a:cs typeface="Calibri"/>
              </a:rPr>
              <a:t>related</a:t>
            </a:r>
            <a:r>
              <a:rPr sz="1800" b="1" spc="-20" dirty="0">
                <a:solidFill>
                  <a:srgbClr val="31363E"/>
                </a:solidFill>
                <a:latin typeface="Calibri"/>
                <a:cs typeface="Calibri"/>
              </a:rPr>
              <a:t> </a:t>
            </a:r>
            <a:r>
              <a:rPr sz="1800" b="1" spc="65" dirty="0">
                <a:solidFill>
                  <a:srgbClr val="31363E"/>
                </a:solidFill>
                <a:latin typeface="Calibri"/>
                <a:cs typeface="Calibri"/>
              </a:rPr>
              <a:t>death</a:t>
            </a:r>
            <a:r>
              <a:rPr sz="1800" b="1" spc="-10" dirty="0">
                <a:solidFill>
                  <a:srgbClr val="31363E"/>
                </a:solidFill>
                <a:latin typeface="Calibri"/>
                <a:cs typeface="Calibri"/>
              </a:rPr>
              <a:t> </a:t>
            </a:r>
            <a:r>
              <a:rPr sz="1800" b="1" spc="85" dirty="0">
                <a:solidFill>
                  <a:srgbClr val="31363E"/>
                </a:solidFill>
                <a:latin typeface="Calibri"/>
                <a:cs typeface="Calibri"/>
              </a:rPr>
              <a:t>estimates</a:t>
            </a:r>
            <a:r>
              <a:rPr sz="1800" b="1" spc="-50" dirty="0">
                <a:solidFill>
                  <a:srgbClr val="31363E"/>
                </a:solidFill>
                <a:latin typeface="Calibri"/>
                <a:cs typeface="Calibri"/>
              </a:rPr>
              <a:t> </a:t>
            </a:r>
            <a:r>
              <a:rPr sz="1800" b="1" spc="75" dirty="0">
                <a:solidFill>
                  <a:srgbClr val="31363E"/>
                </a:solidFill>
                <a:latin typeface="Calibri"/>
                <a:cs typeface="Calibri"/>
              </a:rPr>
              <a:t>in</a:t>
            </a:r>
            <a:r>
              <a:rPr sz="1800" b="1" spc="-10" dirty="0">
                <a:solidFill>
                  <a:srgbClr val="31363E"/>
                </a:solidFill>
                <a:latin typeface="Calibri"/>
                <a:cs typeface="Calibri"/>
              </a:rPr>
              <a:t> </a:t>
            </a:r>
            <a:r>
              <a:rPr sz="1800" b="1" spc="75" dirty="0">
                <a:solidFill>
                  <a:srgbClr val="31363E"/>
                </a:solidFill>
                <a:latin typeface="Calibri"/>
                <a:cs typeface="Calibri"/>
              </a:rPr>
              <a:t>U.S.</a:t>
            </a:r>
            <a:r>
              <a:rPr sz="1800" b="1" spc="-30" dirty="0">
                <a:solidFill>
                  <a:srgbClr val="31363E"/>
                </a:solidFill>
                <a:latin typeface="Calibri"/>
                <a:cs typeface="Calibri"/>
              </a:rPr>
              <a:t> </a:t>
            </a:r>
            <a:r>
              <a:rPr sz="1800" b="1" dirty="0">
                <a:solidFill>
                  <a:srgbClr val="31363E"/>
                </a:solidFill>
                <a:latin typeface="Calibri"/>
                <a:cs typeface="Calibri"/>
              </a:rPr>
              <a:t>at</a:t>
            </a:r>
            <a:r>
              <a:rPr sz="1800" b="1" spc="-65" dirty="0">
                <a:solidFill>
                  <a:srgbClr val="31363E"/>
                </a:solidFill>
                <a:latin typeface="Calibri"/>
                <a:cs typeface="Calibri"/>
              </a:rPr>
              <a:t> </a:t>
            </a:r>
            <a:r>
              <a:rPr sz="1800" b="1" spc="40" dirty="0">
                <a:solidFill>
                  <a:srgbClr val="31363E"/>
                </a:solidFill>
                <a:latin typeface="Calibri"/>
                <a:cs typeface="Calibri"/>
              </a:rPr>
              <a:t>12,000</a:t>
            </a:r>
            <a:endParaRPr sz="1800">
              <a:latin typeface="Calibri"/>
              <a:cs typeface="Calibri"/>
            </a:endParaRPr>
          </a:p>
          <a:p>
            <a:pPr marL="12700">
              <a:lnSpc>
                <a:spcPts val="1625"/>
              </a:lnSpc>
            </a:pPr>
            <a:r>
              <a:rPr sz="1400" i="1" spc="-10" dirty="0">
                <a:solidFill>
                  <a:srgbClr val="31363E"/>
                </a:solidFill>
                <a:latin typeface="Calibri"/>
                <a:cs typeface="Calibri"/>
              </a:rPr>
              <a:t>(Shindell)</a:t>
            </a:r>
            <a:endParaRPr sz="1400">
              <a:latin typeface="Calibri"/>
              <a:cs typeface="Calibri"/>
            </a:endParaRPr>
          </a:p>
          <a:p>
            <a:pPr marL="12700">
              <a:lnSpc>
                <a:spcPts val="2105"/>
              </a:lnSpc>
              <a:spcBef>
                <a:spcPts val="1300"/>
              </a:spcBef>
            </a:pPr>
            <a:r>
              <a:rPr sz="1800" b="1" spc="50" dirty="0">
                <a:solidFill>
                  <a:srgbClr val="31363E"/>
                </a:solidFill>
                <a:latin typeface="Calibri"/>
                <a:cs typeface="Calibri"/>
              </a:rPr>
              <a:t>34</a:t>
            </a:r>
            <a:r>
              <a:rPr sz="1800" b="1" spc="20" dirty="0">
                <a:solidFill>
                  <a:srgbClr val="31363E"/>
                </a:solidFill>
                <a:latin typeface="Calibri"/>
                <a:cs typeface="Calibri"/>
              </a:rPr>
              <a:t> </a:t>
            </a:r>
            <a:r>
              <a:rPr sz="1800" b="1" dirty="0">
                <a:solidFill>
                  <a:srgbClr val="31363E"/>
                </a:solidFill>
                <a:latin typeface="Calibri"/>
                <a:cs typeface="Calibri"/>
              </a:rPr>
              <a:t>or</a:t>
            </a:r>
            <a:r>
              <a:rPr sz="1800" b="1" spc="20" dirty="0">
                <a:solidFill>
                  <a:srgbClr val="31363E"/>
                </a:solidFill>
                <a:latin typeface="Calibri"/>
                <a:cs typeface="Calibri"/>
              </a:rPr>
              <a:t> </a:t>
            </a:r>
            <a:r>
              <a:rPr sz="1800" b="1" spc="50" dirty="0">
                <a:solidFill>
                  <a:srgbClr val="31363E"/>
                </a:solidFill>
                <a:latin typeface="Calibri"/>
                <a:cs typeface="Calibri"/>
              </a:rPr>
              <a:t>600</a:t>
            </a:r>
            <a:r>
              <a:rPr sz="1800" b="1" spc="-60" dirty="0">
                <a:solidFill>
                  <a:srgbClr val="31363E"/>
                </a:solidFill>
                <a:latin typeface="Calibri"/>
                <a:cs typeface="Calibri"/>
              </a:rPr>
              <a:t> </a:t>
            </a:r>
            <a:r>
              <a:rPr sz="1800" b="1" spc="55" dirty="0">
                <a:solidFill>
                  <a:srgbClr val="31363E"/>
                </a:solidFill>
                <a:latin typeface="Calibri"/>
                <a:cs typeface="Calibri"/>
              </a:rPr>
              <a:t>average</a:t>
            </a:r>
            <a:r>
              <a:rPr sz="1800" b="1" spc="-20" dirty="0">
                <a:solidFill>
                  <a:srgbClr val="31363E"/>
                </a:solidFill>
                <a:latin typeface="Calibri"/>
                <a:cs typeface="Calibri"/>
              </a:rPr>
              <a:t> </a:t>
            </a:r>
            <a:r>
              <a:rPr sz="1800" b="1" spc="80" dirty="0">
                <a:solidFill>
                  <a:srgbClr val="31363E"/>
                </a:solidFill>
                <a:latin typeface="Calibri"/>
                <a:cs typeface="Calibri"/>
              </a:rPr>
              <a:t>annual</a:t>
            </a:r>
            <a:r>
              <a:rPr sz="1800" b="1" dirty="0">
                <a:solidFill>
                  <a:srgbClr val="31363E"/>
                </a:solidFill>
                <a:latin typeface="Calibri"/>
                <a:cs typeface="Calibri"/>
              </a:rPr>
              <a:t> </a:t>
            </a:r>
            <a:r>
              <a:rPr sz="1800" b="1" spc="60" dirty="0">
                <a:solidFill>
                  <a:srgbClr val="31363E"/>
                </a:solidFill>
                <a:latin typeface="Calibri"/>
                <a:cs typeface="Calibri"/>
              </a:rPr>
              <a:t>heat-related</a:t>
            </a:r>
            <a:r>
              <a:rPr sz="1800" b="1" spc="5" dirty="0">
                <a:solidFill>
                  <a:srgbClr val="31363E"/>
                </a:solidFill>
                <a:latin typeface="Calibri"/>
                <a:cs typeface="Calibri"/>
              </a:rPr>
              <a:t> </a:t>
            </a:r>
            <a:r>
              <a:rPr sz="1800" b="1" spc="75" dirty="0">
                <a:solidFill>
                  <a:srgbClr val="31363E"/>
                </a:solidFill>
                <a:latin typeface="Calibri"/>
                <a:cs typeface="Calibri"/>
              </a:rPr>
              <a:t>deaths</a:t>
            </a:r>
            <a:r>
              <a:rPr sz="1800" b="1" spc="-20" dirty="0">
                <a:solidFill>
                  <a:srgbClr val="31363E"/>
                </a:solidFill>
                <a:latin typeface="Calibri"/>
                <a:cs typeface="Calibri"/>
              </a:rPr>
              <a:t> </a:t>
            </a:r>
            <a:r>
              <a:rPr sz="1800" b="1" spc="75" dirty="0">
                <a:solidFill>
                  <a:srgbClr val="31363E"/>
                </a:solidFill>
                <a:latin typeface="Calibri"/>
                <a:cs typeface="Calibri"/>
              </a:rPr>
              <a:t>in</a:t>
            </a:r>
            <a:r>
              <a:rPr sz="1800" b="1" spc="20" dirty="0">
                <a:solidFill>
                  <a:srgbClr val="31363E"/>
                </a:solidFill>
                <a:latin typeface="Calibri"/>
                <a:cs typeface="Calibri"/>
              </a:rPr>
              <a:t> </a:t>
            </a:r>
            <a:r>
              <a:rPr sz="1800" b="1" dirty="0">
                <a:solidFill>
                  <a:srgbClr val="31363E"/>
                </a:solidFill>
                <a:latin typeface="Calibri"/>
                <a:cs typeface="Calibri"/>
              </a:rPr>
              <a:t>Miami-</a:t>
            </a:r>
            <a:r>
              <a:rPr sz="1800" b="1" spc="75" dirty="0">
                <a:solidFill>
                  <a:srgbClr val="31363E"/>
                </a:solidFill>
                <a:latin typeface="Calibri"/>
                <a:cs typeface="Calibri"/>
              </a:rPr>
              <a:t>Dade</a:t>
            </a:r>
            <a:endParaRPr sz="1800">
              <a:latin typeface="Calibri"/>
              <a:cs typeface="Calibri"/>
            </a:endParaRPr>
          </a:p>
          <a:p>
            <a:pPr marL="12700">
              <a:lnSpc>
                <a:spcPts val="1625"/>
              </a:lnSpc>
            </a:pPr>
            <a:r>
              <a:rPr sz="1400" i="1" dirty="0">
                <a:solidFill>
                  <a:srgbClr val="31363E"/>
                </a:solidFill>
                <a:latin typeface="Calibri"/>
                <a:cs typeface="Calibri"/>
              </a:rPr>
              <a:t>(Uejio,</a:t>
            </a:r>
            <a:r>
              <a:rPr sz="1400" i="1" spc="90" dirty="0">
                <a:solidFill>
                  <a:srgbClr val="31363E"/>
                </a:solidFill>
                <a:latin typeface="Calibri"/>
                <a:cs typeface="Calibri"/>
              </a:rPr>
              <a:t> </a:t>
            </a:r>
            <a:r>
              <a:rPr sz="1400" i="1" spc="-20" dirty="0">
                <a:solidFill>
                  <a:srgbClr val="31363E"/>
                </a:solidFill>
                <a:latin typeface="Calibri"/>
                <a:cs typeface="Calibri"/>
              </a:rPr>
              <a:t>MDC)</a:t>
            </a:r>
            <a:endParaRPr sz="14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1972" y="330835"/>
            <a:ext cx="7423784" cy="575310"/>
          </a:xfrm>
          <a:prstGeom prst="rect">
            <a:avLst/>
          </a:prstGeom>
        </p:spPr>
        <p:txBody>
          <a:bodyPr vert="horz" wrap="square" lIns="0" tIns="13335" rIns="0" bIns="0" rtlCol="0">
            <a:spAutoFit/>
          </a:bodyPr>
          <a:lstStyle/>
          <a:p>
            <a:pPr marL="12700">
              <a:lnSpc>
                <a:spcPct val="100000"/>
              </a:lnSpc>
              <a:spcBef>
                <a:spcPts val="105"/>
              </a:spcBef>
            </a:pPr>
            <a:r>
              <a:rPr sz="3600" spc="45" dirty="0">
                <a:solidFill>
                  <a:srgbClr val="31363E"/>
                </a:solidFill>
              </a:rPr>
              <a:t>Extreme</a:t>
            </a:r>
            <a:r>
              <a:rPr sz="3600" spc="-85" dirty="0">
                <a:solidFill>
                  <a:srgbClr val="31363E"/>
                </a:solidFill>
              </a:rPr>
              <a:t> </a:t>
            </a:r>
            <a:r>
              <a:rPr sz="3600" dirty="0">
                <a:solidFill>
                  <a:srgbClr val="31363E"/>
                </a:solidFill>
              </a:rPr>
              <a:t>Heat</a:t>
            </a:r>
            <a:r>
              <a:rPr sz="3600" spc="-15" dirty="0">
                <a:solidFill>
                  <a:srgbClr val="31363E"/>
                </a:solidFill>
              </a:rPr>
              <a:t> </a:t>
            </a:r>
            <a:r>
              <a:rPr sz="3600" spc="114" dirty="0">
                <a:solidFill>
                  <a:srgbClr val="31363E"/>
                </a:solidFill>
              </a:rPr>
              <a:t>is</a:t>
            </a:r>
            <a:r>
              <a:rPr sz="3600" spc="-30" dirty="0">
                <a:solidFill>
                  <a:srgbClr val="31363E"/>
                </a:solidFill>
              </a:rPr>
              <a:t> </a:t>
            </a:r>
            <a:r>
              <a:rPr sz="3600" dirty="0">
                <a:solidFill>
                  <a:srgbClr val="31363E"/>
                </a:solidFill>
              </a:rPr>
              <a:t>an</a:t>
            </a:r>
            <a:r>
              <a:rPr sz="3600" spc="-60" dirty="0">
                <a:solidFill>
                  <a:srgbClr val="31363E"/>
                </a:solidFill>
              </a:rPr>
              <a:t> </a:t>
            </a:r>
            <a:r>
              <a:rPr sz="3600" dirty="0">
                <a:solidFill>
                  <a:srgbClr val="31363E"/>
                </a:solidFill>
              </a:rPr>
              <a:t>Inequitable</a:t>
            </a:r>
            <a:r>
              <a:rPr sz="3600" spc="-70" dirty="0">
                <a:solidFill>
                  <a:srgbClr val="31363E"/>
                </a:solidFill>
              </a:rPr>
              <a:t> </a:t>
            </a:r>
            <a:r>
              <a:rPr sz="3600" spc="45" dirty="0">
                <a:solidFill>
                  <a:srgbClr val="31363E"/>
                </a:solidFill>
              </a:rPr>
              <a:t>Hazard</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19800" y="2279932"/>
            <a:ext cx="6001813" cy="3511981"/>
          </a:xfrm>
          <a:prstGeom prst="rect">
            <a:avLst/>
          </a:prstGeom>
        </p:spPr>
      </p:pic>
      <p:pic>
        <p:nvPicPr>
          <p:cNvPr id="3" name="object 3"/>
          <p:cNvPicPr/>
          <p:nvPr/>
        </p:nvPicPr>
        <p:blipFill>
          <a:blip r:embed="rId3" cstate="print"/>
          <a:stretch>
            <a:fillRect/>
          </a:stretch>
        </p:blipFill>
        <p:spPr>
          <a:xfrm>
            <a:off x="188995" y="2297464"/>
            <a:ext cx="5745455" cy="3365621"/>
          </a:xfrm>
          <a:prstGeom prst="rect">
            <a:avLst/>
          </a:prstGeom>
        </p:spPr>
      </p:pic>
      <p:grpSp>
        <p:nvGrpSpPr>
          <p:cNvPr id="4" name="object 4"/>
          <p:cNvGrpSpPr/>
          <p:nvPr/>
        </p:nvGrpSpPr>
        <p:grpSpPr>
          <a:xfrm>
            <a:off x="5865876" y="5046662"/>
            <a:ext cx="2222500" cy="1003300"/>
            <a:chOff x="5865876" y="5046662"/>
            <a:chExt cx="2222500" cy="1003300"/>
          </a:xfrm>
        </p:grpSpPr>
        <p:sp>
          <p:nvSpPr>
            <p:cNvPr id="5" name="object 5"/>
            <p:cNvSpPr/>
            <p:nvPr/>
          </p:nvSpPr>
          <p:spPr>
            <a:xfrm>
              <a:off x="6157976" y="5053012"/>
              <a:ext cx="1924050" cy="942975"/>
            </a:xfrm>
            <a:custGeom>
              <a:avLst/>
              <a:gdLst/>
              <a:ahLst/>
              <a:cxnLst/>
              <a:rect l="l" t="t" r="r" b="b"/>
              <a:pathLst>
                <a:path w="1924050" h="942975">
                  <a:moveTo>
                    <a:pt x="1924050" y="0"/>
                  </a:moveTo>
                  <a:lnTo>
                    <a:pt x="0" y="0"/>
                  </a:lnTo>
                  <a:lnTo>
                    <a:pt x="0" y="942975"/>
                  </a:lnTo>
                  <a:lnTo>
                    <a:pt x="1924050" y="942975"/>
                  </a:lnTo>
                  <a:lnTo>
                    <a:pt x="1924050" y="0"/>
                  </a:lnTo>
                  <a:close/>
                </a:path>
              </a:pathLst>
            </a:custGeom>
            <a:solidFill>
              <a:srgbClr val="FFFFFF"/>
            </a:solidFill>
          </p:spPr>
          <p:txBody>
            <a:bodyPr wrap="square" lIns="0" tIns="0" rIns="0" bIns="0" rtlCol="0"/>
            <a:lstStyle/>
            <a:p>
              <a:endParaRPr/>
            </a:p>
          </p:txBody>
        </p:sp>
        <p:sp>
          <p:nvSpPr>
            <p:cNvPr id="6" name="object 6"/>
            <p:cNvSpPr/>
            <p:nvPr/>
          </p:nvSpPr>
          <p:spPr>
            <a:xfrm>
              <a:off x="5872226" y="5053012"/>
              <a:ext cx="2209800" cy="990600"/>
            </a:xfrm>
            <a:custGeom>
              <a:avLst/>
              <a:gdLst/>
              <a:ahLst/>
              <a:cxnLst/>
              <a:rect l="l" t="t" r="r" b="b"/>
              <a:pathLst>
                <a:path w="2209800" h="990600">
                  <a:moveTo>
                    <a:pt x="285750" y="942975"/>
                  </a:moveTo>
                  <a:lnTo>
                    <a:pt x="2209800" y="942975"/>
                  </a:lnTo>
                  <a:lnTo>
                    <a:pt x="2209800" y="0"/>
                  </a:lnTo>
                  <a:lnTo>
                    <a:pt x="285750" y="0"/>
                  </a:lnTo>
                  <a:lnTo>
                    <a:pt x="285750" y="942975"/>
                  </a:lnTo>
                  <a:close/>
                </a:path>
                <a:path w="2209800" h="990600">
                  <a:moveTo>
                    <a:pt x="0" y="990600"/>
                  </a:moveTo>
                  <a:lnTo>
                    <a:pt x="1924050" y="990600"/>
                  </a:lnTo>
                  <a:lnTo>
                    <a:pt x="1924050" y="485775"/>
                  </a:lnTo>
                  <a:lnTo>
                    <a:pt x="0" y="485775"/>
                  </a:lnTo>
                  <a:lnTo>
                    <a:pt x="0" y="990600"/>
                  </a:lnTo>
                  <a:close/>
                </a:path>
              </a:pathLst>
            </a:custGeom>
            <a:ln w="12700">
              <a:solidFill>
                <a:srgbClr val="FFFFFF"/>
              </a:solidFill>
            </a:ln>
          </p:spPr>
          <p:txBody>
            <a:bodyPr wrap="square" lIns="0" tIns="0" rIns="0" bIns="0" rtlCol="0"/>
            <a:lstStyle/>
            <a:p>
              <a:endParaRPr/>
            </a:p>
          </p:txBody>
        </p:sp>
      </p:grpSp>
      <p:sp>
        <p:nvSpPr>
          <p:cNvPr id="7" name="object 7"/>
          <p:cNvSpPr/>
          <p:nvPr/>
        </p:nvSpPr>
        <p:spPr>
          <a:xfrm>
            <a:off x="8339201" y="1805051"/>
            <a:ext cx="752475" cy="476250"/>
          </a:xfrm>
          <a:custGeom>
            <a:avLst/>
            <a:gdLst/>
            <a:ahLst/>
            <a:cxnLst/>
            <a:rect l="l" t="t" r="r" b="b"/>
            <a:pathLst>
              <a:path w="752475" h="476250">
                <a:moveTo>
                  <a:pt x="0" y="476250"/>
                </a:moveTo>
                <a:lnTo>
                  <a:pt x="752475" y="476250"/>
                </a:lnTo>
                <a:lnTo>
                  <a:pt x="752475" y="0"/>
                </a:lnTo>
                <a:lnTo>
                  <a:pt x="0" y="0"/>
                </a:lnTo>
                <a:lnTo>
                  <a:pt x="0" y="476250"/>
                </a:lnTo>
                <a:close/>
              </a:path>
            </a:pathLst>
          </a:custGeom>
          <a:ln w="12700">
            <a:solidFill>
              <a:srgbClr val="FFFFFF"/>
            </a:solidFill>
          </a:ln>
        </p:spPr>
        <p:txBody>
          <a:bodyPr wrap="square" lIns="0" tIns="0" rIns="0" bIns="0" rtlCol="0"/>
          <a:lstStyle/>
          <a:p>
            <a:endParaRPr/>
          </a:p>
        </p:txBody>
      </p:sp>
      <p:grpSp>
        <p:nvGrpSpPr>
          <p:cNvPr id="8" name="object 8"/>
          <p:cNvGrpSpPr/>
          <p:nvPr/>
        </p:nvGrpSpPr>
        <p:grpSpPr>
          <a:xfrm>
            <a:off x="3208401" y="2065401"/>
            <a:ext cx="765175" cy="479425"/>
            <a:chOff x="3208401" y="2065401"/>
            <a:chExt cx="765175" cy="479425"/>
          </a:xfrm>
        </p:grpSpPr>
        <p:sp>
          <p:nvSpPr>
            <p:cNvPr id="9" name="object 9"/>
            <p:cNvSpPr/>
            <p:nvPr/>
          </p:nvSpPr>
          <p:spPr>
            <a:xfrm>
              <a:off x="3214751" y="2071751"/>
              <a:ext cx="752475" cy="466725"/>
            </a:xfrm>
            <a:custGeom>
              <a:avLst/>
              <a:gdLst/>
              <a:ahLst/>
              <a:cxnLst/>
              <a:rect l="l" t="t" r="r" b="b"/>
              <a:pathLst>
                <a:path w="752475" h="466725">
                  <a:moveTo>
                    <a:pt x="752475" y="0"/>
                  </a:moveTo>
                  <a:lnTo>
                    <a:pt x="0" y="0"/>
                  </a:lnTo>
                  <a:lnTo>
                    <a:pt x="0" y="466725"/>
                  </a:lnTo>
                  <a:lnTo>
                    <a:pt x="752475" y="466725"/>
                  </a:lnTo>
                  <a:lnTo>
                    <a:pt x="752475" y="0"/>
                  </a:lnTo>
                  <a:close/>
                </a:path>
              </a:pathLst>
            </a:custGeom>
            <a:solidFill>
              <a:srgbClr val="FFFFFF"/>
            </a:solidFill>
          </p:spPr>
          <p:txBody>
            <a:bodyPr wrap="square" lIns="0" tIns="0" rIns="0" bIns="0" rtlCol="0"/>
            <a:lstStyle/>
            <a:p>
              <a:endParaRPr/>
            </a:p>
          </p:txBody>
        </p:sp>
        <p:sp>
          <p:nvSpPr>
            <p:cNvPr id="10" name="object 10"/>
            <p:cNvSpPr/>
            <p:nvPr/>
          </p:nvSpPr>
          <p:spPr>
            <a:xfrm>
              <a:off x="3214751" y="2071751"/>
              <a:ext cx="752475" cy="466725"/>
            </a:xfrm>
            <a:custGeom>
              <a:avLst/>
              <a:gdLst/>
              <a:ahLst/>
              <a:cxnLst/>
              <a:rect l="l" t="t" r="r" b="b"/>
              <a:pathLst>
                <a:path w="752475" h="466725">
                  <a:moveTo>
                    <a:pt x="0" y="466725"/>
                  </a:moveTo>
                  <a:lnTo>
                    <a:pt x="752475" y="466725"/>
                  </a:lnTo>
                  <a:lnTo>
                    <a:pt x="752475" y="0"/>
                  </a:lnTo>
                  <a:lnTo>
                    <a:pt x="0" y="0"/>
                  </a:lnTo>
                  <a:lnTo>
                    <a:pt x="0" y="466725"/>
                  </a:lnTo>
                  <a:close/>
                </a:path>
              </a:pathLst>
            </a:custGeom>
            <a:ln w="12700">
              <a:solidFill>
                <a:srgbClr val="FFFFFF"/>
              </a:solidFill>
            </a:ln>
          </p:spPr>
          <p:txBody>
            <a:bodyPr wrap="square" lIns="0" tIns="0" rIns="0" bIns="0" rtlCol="0"/>
            <a:lstStyle/>
            <a:p>
              <a:endParaRPr/>
            </a:p>
          </p:txBody>
        </p:sp>
      </p:grpSp>
      <p:sp>
        <p:nvSpPr>
          <p:cNvPr id="11" name="object 11"/>
          <p:cNvSpPr txBox="1"/>
          <p:nvPr/>
        </p:nvSpPr>
        <p:spPr>
          <a:xfrm>
            <a:off x="400050" y="1244917"/>
            <a:ext cx="11176635" cy="640080"/>
          </a:xfrm>
          <a:prstGeom prst="rect">
            <a:avLst/>
          </a:prstGeom>
        </p:spPr>
        <p:txBody>
          <a:bodyPr vert="horz" wrap="square" lIns="0" tIns="15875" rIns="0" bIns="0" rtlCol="0">
            <a:spAutoFit/>
          </a:bodyPr>
          <a:lstStyle/>
          <a:p>
            <a:pPr marL="25400" marR="17780">
              <a:lnSpc>
                <a:spcPct val="100000"/>
              </a:lnSpc>
              <a:spcBef>
                <a:spcPts val="125"/>
              </a:spcBef>
            </a:pPr>
            <a:r>
              <a:rPr sz="2000" spc="55" dirty="0">
                <a:solidFill>
                  <a:srgbClr val="31363E"/>
                </a:solidFill>
                <a:latin typeface="Calibri"/>
                <a:cs typeface="Calibri"/>
              </a:rPr>
              <a:t>By</a:t>
            </a:r>
            <a:r>
              <a:rPr sz="2000" spc="-20" dirty="0">
                <a:solidFill>
                  <a:srgbClr val="31363E"/>
                </a:solidFill>
                <a:latin typeface="Calibri"/>
                <a:cs typeface="Calibri"/>
              </a:rPr>
              <a:t> </a:t>
            </a:r>
            <a:r>
              <a:rPr sz="2000" spc="65" dirty="0">
                <a:solidFill>
                  <a:srgbClr val="31363E"/>
                </a:solidFill>
                <a:latin typeface="Calibri"/>
                <a:cs typeface="Calibri"/>
              </a:rPr>
              <a:t>mid-</a:t>
            </a:r>
            <a:r>
              <a:rPr sz="2000" dirty="0">
                <a:solidFill>
                  <a:srgbClr val="31363E"/>
                </a:solidFill>
                <a:latin typeface="Calibri"/>
                <a:cs typeface="Calibri"/>
              </a:rPr>
              <a:t>century,</a:t>
            </a:r>
            <a:r>
              <a:rPr sz="2000" spc="30" dirty="0">
                <a:solidFill>
                  <a:srgbClr val="31363E"/>
                </a:solidFill>
                <a:latin typeface="Calibri"/>
                <a:cs typeface="Calibri"/>
              </a:rPr>
              <a:t> </a:t>
            </a:r>
            <a:r>
              <a:rPr sz="2000" dirty="0">
                <a:solidFill>
                  <a:srgbClr val="31363E"/>
                </a:solidFill>
                <a:latin typeface="Calibri"/>
                <a:cs typeface="Calibri"/>
              </a:rPr>
              <a:t>nearly</a:t>
            </a:r>
            <a:r>
              <a:rPr sz="2000" spc="-20" dirty="0">
                <a:solidFill>
                  <a:srgbClr val="31363E"/>
                </a:solidFill>
                <a:latin typeface="Calibri"/>
                <a:cs typeface="Calibri"/>
              </a:rPr>
              <a:t> </a:t>
            </a:r>
            <a:r>
              <a:rPr sz="2000" dirty="0">
                <a:solidFill>
                  <a:srgbClr val="31363E"/>
                </a:solidFill>
                <a:latin typeface="Calibri"/>
                <a:cs typeface="Calibri"/>
              </a:rPr>
              <a:t>two-thirds</a:t>
            </a:r>
            <a:r>
              <a:rPr sz="2000" spc="80" dirty="0">
                <a:solidFill>
                  <a:srgbClr val="31363E"/>
                </a:solidFill>
                <a:latin typeface="Calibri"/>
                <a:cs typeface="Calibri"/>
              </a:rPr>
              <a:t> </a:t>
            </a:r>
            <a:r>
              <a:rPr sz="2000" dirty="0">
                <a:solidFill>
                  <a:srgbClr val="31363E"/>
                </a:solidFill>
                <a:latin typeface="Calibri"/>
                <a:cs typeface="Calibri"/>
              </a:rPr>
              <a:t>of</a:t>
            </a:r>
            <a:r>
              <a:rPr sz="2000" spc="85" dirty="0">
                <a:solidFill>
                  <a:srgbClr val="31363E"/>
                </a:solidFill>
                <a:latin typeface="Calibri"/>
                <a:cs typeface="Calibri"/>
              </a:rPr>
              <a:t> </a:t>
            </a:r>
            <a:r>
              <a:rPr sz="2000" spc="70" dirty="0">
                <a:solidFill>
                  <a:srgbClr val="31363E"/>
                </a:solidFill>
                <a:latin typeface="Calibri"/>
                <a:cs typeface="Calibri"/>
              </a:rPr>
              <a:t>Americans</a:t>
            </a:r>
            <a:r>
              <a:rPr sz="2000" spc="80" dirty="0">
                <a:solidFill>
                  <a:srgbClr val="31363E"/>
                </a:solidFill>
                <a:latin typeface="Calibri"/>
                <a:cs typeface="Calibri"/>
              </a:rPr>
              <a:t> </a:t>
            </a:r>
            <a:r>
              <a:rPr sz="2000" dirty="0">
                <a:solidFill>
                  <a:srgbClr val="31363E"/>
                </a:solidFill>
                <a:latin typeface="Calibri"/>
                <a:cs typeface="Calibri"/>
              </a:rPr>
              <a:t>will</a:t>
            </a:r>
            <a:r>
              <a:rPr sz="2000" spc="90" dirty="0">
                <a:solidFill>
                  <a:srgbClr val="31363E"/>
                </a:solidFill>
                <a:latin typeface="Calibri"/>
                <a:cs typeface="Calibri"/>
              </a:rPr>
              <a:t> </a:t>
            </a:r>
            <a:r>
              <a:rPr sz="2000" spc="45" dirty="0">
                <a:solidFill>
                  <a:srgbClr val="31363E"/>
                </a:solidFill>
                <a:latin typeface="Calibri"/>
                <a:cs typeface="Calibri"/>
              </a:rPr>
              <a:t>experience</a:t>
            </a:r>
            <a:r>
              <a:rPr sz="2000" spc="70" dirty="0">
                <a:solidFill>
                  <a:srgbClr val="31363E"/>
                </a:solidFill>
                <a:latin typeface="Calibri"/>
                <a:cs typeface="Calibri"/>
              </a:rPr>
              <a:t> </a:t>
            </a:r>
            <a:r>
              <a:rPr sz="2000" spc="55" dirty="0">
                <a:solidFill>
                  <a:srgbClr val="31363E"/>
                </a:solidFill>
                <a:latin typeface="Calibri"/>
                <a:cs typeface="Calibri"/>
              </a:rPr>
              <a:t>perilous</a:t>
            </a:r>
            <a:r>
              <a:rPr sz="2000" spc="-15" dirty="0">
                <a:solidFill>
                  <a:srgbClr val="31363E"/>
                </a:solidFill>
                <a:latin typeface="Calibri"/>
                <a:cs typeface="Calibri"/>
              </a:rPr>
              <a:t> </a:t>
            </a:r>
            <a:r>
              <a:rPr sz="2000" dirty="0">
                <a:solidFill>
                  <a:srgbClr val="31363E"/>
                </a:solidFill>
                <a:latin typeface="Calibri"/>
                <a:cs typeface="Calibri"/>
              </a:rPr>
              <a:t>heat</a:t>
            </a:r>
            <a:r>
              <a:rPr sz="2000" spc="30" dirty="0">
                <a:solidFill>
                  <a:srgbClr val="31363E"/>
                </a:solidFill>
                <a:latin typeface="Calibri"/>
                <a:cs typeface="Calibri"/>
              </a:rPr>
              <a:t> </a:t>
            </a:r>
            <a:r>
              <a:rPr sz="2000" spc="50" dirty="0">
                <a:solidFill>
                  <a:srgbClr val="31363E"/>
                </a:solidFill>
                <a:latin typeface="Calibri"/>
                <a:cs typeface="Calibri"/>
              </a:rPr>
              <a:t>waves,</a:t>
            </a:r>
            <a:r>
              <a:rPr sz="2000" spc="114" dirty="0">
                <a:solidFill>
                  <a:srgbClr val="31363E"/>
                </a:solidFill>
                <a:latin typeface="Calibri"/>
                <a:cs typeface="Calibri"/>
              </a:rPr>
              <a:t> </a:t>
            </a:r>
            <a:r>
              <a:rPr sz="2000" dirty="0">
                <a:solidFill>
                  <a:srgbClr val="31363E"/>
                </a:solidFill>
                <a:latin typeface="Calibri"/>
                <a:cs typeface="Calibri"/>
              </a:rPr>
              <a:t>with</a:t>
            </a:r>
            <a:r>
              <a:rPr sz="2000" spc="5" dirty="0">
                <a:solidFill>
                  <a:srgbClr val="31363E"/>
                </a:solidFill>
                <a:latin typeface="Calibri"/>
                <a:cs typeface="Calibri"/>
              </a:rPr>
              <a:t> </a:t>
            </a:r>
            <a:r>
              <a:rPr sz="2000" spc="90" dirty="0">
                <a:solidFill>
                  <a:srgbClr val="31363E"/>
                </a:solidFill>
                <a:latin typeface="Calibri"/>
                <a:cs typeface="Calibri"/>
              </a:rPr>
              <a:t>some</a:t>
            </a:r>
            <a:r>
              <a:rPr sz="2000" spc="70" dirty="0">
                <a:solidFill>
                  <a:srgbClr val="31363E"/>
                </a:solidFill>
                <a:latin typeface="Calibri"/>
                <a:cs typeface="Calibri"/>
              </a:rPr>
              <a:t> </a:t>
            </a:r>
            <a:r>
              <a:rPr sz="2000" spc="-10" dirty="0">
                <a:solidFill>
                  <a:srgbClr val="31363E"/>
                </a:solidFill>
                <a:latin typeface="Calibri"/>
                <a:cs typeface="Calibri"/>
              </a:rPr>
              <a:t>regions </a:t>
            </a:r>
            <a:r>
              <a:rPr sz="2000" dirty="0">
                <a:solidFill>
                  <a:srgbClr val="31363E"/>
                </a:solidFill>
                <a:latin typeface="Calibri"/>
                <a:cs typeface="Calibri"/>
              </a:rPr>
              <a:t>in</a:t>
            </a:r>
            <a:r>
              <a:rPr sz="2000" spc="50" dirty="0">
                <a:solidFill>
                  <a:srgbClr val="31363E"/>
                </a:solidFill>
                <a:latin typeface="Calibri"/>
                <a:cs typeface="Calibri"/>
              </a:rPr>
              <a:t> </a:t>
            </a:r>
            <a:r>
              <a:rPr sz="2000" dirty="0">
                <a:solidFill>
                  <a:srgbClr val="31363E"/>
                </a:solidFill>
                <a:latin typeface="Calibri"/>
                <a:cs typeface="Calibri"/>
              </a:rPr>
              <a:t>the</a:t>
            </a:r>
            <a:r>
              <a:rPr sz="2000" spc="-55" dirty="0">
                <a:solidFill>
                  <a:srgbClr val="31363E"/>
                </a:solidFill>
                <a:latin typeface="Calibri"/>
                <a:cs typeface="Calibri"/>
              </a:rPr>
              <a:t> </a:t>
            </a:r>
            <a:r>
              <a:rPr sz="2000" spc="75" dirty="0">
                <a:solidFill>
                  <a:srgbClr val="31363E"/>
                </a:solidFill>
                <a:latin typeface="Calibri"/>
                <a:cs typeface="Calibri"/>
              </a:rPr>
              <a:t>South</a:t>
            </a:r>
            <a:r>
              <a:rPr sz="2000" spc="-30" dirty="0">
                <a:solidFill>
                  <a:srgbClr val="31363E"/>
                </a:solidFill>
                <a:latin typeface="Calibri"/>
                <a:cs typeface="Calibri"/>
              </a:rPr>
              <a:t> </a:t>
            </a:r>
            <a:r>
              <a:rPr sz="2000" spc="55" dirty="0">
                <a:solidFill>
                  <a:srgbClr val="31363E"/>
                </a:solidFill>
                <a:latin typeface="Calibri"/>
                <a:cs typeface="Calibri"/>
              </a:rPr>
              <a:t>expected</a:t>
            </a:r>
            <a:r>
              <a:rPr sz="2000" spc="-50" dirty="0">
                <a:solidFill>
                  <a:srgbClr val="31363E"/>
                </a:solidFill>
                <a:latin typeface="Calibri"/>
                <a:cs typeface="Calibri"/>
              </a:rPr>
              <a:t> </a:t>
            </a:r>
            <a:r>
              <a:rPr sz="2000" dirty="0">
                <a:solidFill>
                  <a:srgbClr val="31363E"/>
                </a:solidFill>
                <a:latin typeface="Calibri"/>
                <a:cs typeface="Calibri"/>
              </a:rPr>
              <a:t>to</a:t>
            </a:r>
            <a:r>
              <a:rPr sz="2000" spc="-30" dirty="0">
                <a:solidFill>
                  <a:srgbClr val="31363E"/>
                </a:solidFill>
                <a:latin typeface="Calibri"/>
                <a:cs typeface="Calibri"/>
              </a:rPr>
              <a:t> </a:t>
            </a:r>
            <a:r>
              <a:rPr sz="2000" dirty="0">
                <a:solidFill>
                  <a:srgbClr val="31363E"/>
                </a:solidFill>
                <a:latin typeface="Calibri"/>
                <a:cs typeface="Calibri"/>
              </a:rPr>
              <a:t>endure</a:t>
            </a:r>
            <a:r>
              <a:rPr sz="2000" spc="30" dirty="0">
                <a:solidFill>
                  <a:srgbClr val="31363E"/>
                </a:solidFill>
                <a:latin typeface="Calibri"/>
                <a:cs typeface="Calibri"/>
              </a:rPr>
              <a:t> </a:t>
            </a:r>
            <a:r>
              <a:rPr sz="2000" b="1" spc="85" dirty="0">
                <a:solidFill>
                  <a:srgbClr val="C00000"/>
                </a:solidFill>
                <a:latin typeface="Calibri"/>
                <a:cs typeface="Calibri"/>
              </a:rPr>
              <a:t>more</a:t>
            </a:r>
            <a:r>
              <a:rPr sz="2000" b="1" spc="-35" dirty="0">
                <a:solidFill>
                  <a:srgbClr val="C00000"/>
                </a:solidFill>
                <a:latin typeface="Calibri"/>
                <a:cs typeface="Calibri"/>
              </a:rPr>
              <a:t> </a:t>
            </a:r>
            <a:r>
              <a:rPr sz="2000" b="1" spc="75" dirty="0">
                <a:solidFill>
                  <a:srgbClr val="C00000"/>
                </a:solidFill>
                <a:latin typeface="Calibri"/>
                <a:cs typeface="Calibri"/>
              </a:rPr>
              <a:t>than</a:t>
            </a:r>
            <a:r>
              <a:rPr sz="2000" b="1" spc="-5" dirty="0">
                <a:solidFill>
                  <a:srgbClr val="C00000"/>
                </a:solidFill>
                <a:latin typeface="Calibri"/>
                <a:cs typeface="Calibri"/>
              </a:rPr>
              <a:t> </a:t>
            </a:r>
            <a:r>
              <a:rPr sz="2000" b="1" dirty="0">
                <a:solidFill>
                  <a:srgbClr val="C00000"/>
                </a:solidFill>
                <a:latin typeface="Calibri"/>
                <a:cs typeface="Calibri"/>
              </a:rPr>
              <a:t>70</a:t>
            </a:r>
            <a:r>
              <a:rPr sz="2000" b="1" spc="-70" dirty="0">
                <a:solidFill>
                  <a:srgbClr val="C00000"/>
                </a:solidFill>
                <a:latin typeface="Calibri"/>
                <a:cs typeface="Calibri"/>
              </a:rPr>
              <a:t> </a:t>
            </a:r>
            <a:r>
              <a:rPr sz="2000" b="1" spc="110" dirty="0">
                <a:solidFill>
                  <a:srgbClr val="C00000"/>
                </a:solidFill>
                <a:latin typeface="Calibri"/>
                <a:cs typeface="Calibri"/>
              </a:rPr>
              <a:t>consecutive</a:t>
            </a:r>
            <a:r>
              <a:rPr sz="2000" b="1" spc="40" dirty="0">
                <a:solidFill>
                  <a:srgbClr val="C00000"/>
                </a:solidFill>
                <a:latin typeface="Calibri"/>
                <a:cs typeface="Calibri"/>
              </a:rPr>
              <a:t> </a:t>
            </a:r>
            <a:r>
              <a:rPr sz="2000" b="1" spc="110" dirty="0">
                <a:solidFill>
                  <a:srgbClr val="C00000"/>
                </a:solidFill>
                <a:latin typeface="Calibri"/>
                <a:cs typeface="Calibri"/>
              </a:rPr>
              <a:t>days</a:t>
            </a:r>
            <a:r>
              <a:rPr sz="2000" b="1" spc="-30" dirty="0">
                <a:solidFill>
                  <a:srgbClr val="C00000"/>
                </a:solidFill>
                <a:latin typeface="Calibri"/>
                <a:cs typeface="Calibri"/>
              </a:rPr>
              <a:t> </a:t>
            </a:r>
            <a:r>
              <a:rPr sz="2000" b="1" spc="50" dirty="0">
                <a:solidFill>
                  <a:srgbClr val="C00000"/>
                </a:solidFill>
                <a:latin typeface="Calibri"/>
                <a:cs typeface="Calibri"/>
              </a:rPr>
              <a:t>over</a:t>
            </a:r>
            <a:r>
              <a:rPr sz="2000" b="1" spc="-40" dirty="0">
                <a:solidFill>
                  <a:srgbClr val="C00000"/>
                </a:solidFill>
                <a:latin typeface="Calibri"/>
                <a:cs typeface="Calibri"/>
              </a:rPr>
              <a:t> </a:t>
            </a:r>
            <a:r>
              <a:rPr sz="2000" b="1" spc="60" dirty="0">
                <a:solidFill>
                  <a:srgbClr val="C00000"/>
                </a:solidFill>
                <a:latin typeface="Calibri"/>
                <a:cs typeface="Calibri"/>
              </a:rPr>
              <a:t>100</a:t>
            </a:r>
            <a:r>
              <a:rPr sz="2000" b="1" spc="-70" dirty="0">
                <a:solidFill>
                  <a:srgbClr val="C00000"/>
                </a:solidFill>
                <a:latin typeface="Calibri"/>
                <a:cs typeface="Calibri"/>
              </a:rPr>
              <a:t> </a:t>
            </a:r>
            <a:r>
              <a:rPr sz="2000" b="1" spc="75" dirty="0">
                <a:solidFill>
                  <a:srgbClr val="C00000"/>
                </a:solidFill>
                <a:latin typeface="Calibri"/>
                <a:cs typeface="Calibri"/>
              </a:rPr>
              <a:t>degrees.</a:t>
            </a:r>
            <a:r>
              <a:rPr sz="2025" spc="112" baseline="24691" dirty="0">
                <a:solidFill>
                  <a:srgbClr val="31363E"/>
                </a:solidFill>
                <a:latin typeface="Calibri"/>
                <a:cs typeface="Calibri"/>
              </a:rPr>
              <a:t>1</a:t>
            </a:r>
            <a:endParaRPr sz="2025" baseline="24691">
              <a:latin typeface="Calibri"/>
              <a:cs typeface="Calibri"/>
            </a:endParaRPr>
          </a:p>
        </p:txBody>
      </p:sp>
      <p:sp>
        <p:nvSpPr>
          <p:cNvPr id="12" name="object 12"/>
          <p:cNvSpPr txBox="1"/>
          <p:nvPr/>
        </p:nvSpPr>
        <p:spPr>
          <a:xfrm>
            <a:off x="389890" y="5950584"/>
            <a:ext cx="1893570" cy="243204"/>
          </a:xfrm>
          <a:prstGeom prst="rect">
            <a:avLst/>
          </a:prstGeom>
        </p:spPr>
        <p:txBody>
          <a:bodyPr vert="horz" wrap="square" lIns="0" tIns="15875" rIns="0" bIns="0" rtlCol="0">
            <a:spAutoFit/>
          </a:bodyPr>
          <a:lstStyle/>
          <a:p>
            <a:pPr marL="38100">
              <a:lnSpc>
                <a:spcPct val="100000"/>
              </a:lnSpc>
              <a:spcBef>
                <a:spcPts val="125"/>
              </a:spcBef>
            </a:pPr>
            <a:r>
              <a:rPr sz="1350" baseline="27777" dirty="0">
                <a:solidFill>
                  <a:srgbClr val="464646"/>
                </a:solidFill>
                <a:latin typeface="Calibri"/>
                <a:cs typeface="Calibri"/>
              </a:rPr>
              <a:t>1</a:t>
            </a:r>
            <a:r>
              <a:rPr sz="1400" u="sng" dirty="0">
                <a:solidFill>
                  <a:srgbClr val="464646"/>
                </a:solidFill>
                <a:uFill>
                  <a:solidFill>
                    <a:srgbClr val="464646"/>
                  </a:solidFill>
                </a:uFill>
                <a:latin typeface="Calibri"/>
                <a:cs typeface="Calibri"/>
                <a:hlinkClick r:id="rId4"/>
              </a:rPr>
              <a:t>Washington</a:t>
            </a:r>
            <a:r>
              <a:rPr sz="1400" u="sng" spc="80" dirty="0">
                <a:solidFill>
                  <a:srgbClr val="464646"/>
                </a:solidFill>
                <a:uFill>
                  <a:solidFill>
                    <a:srgbClr val="464646"/>
                  </a:solidFill>
                </a:uFill>
                <a:latin typeface="Calibri"/>
                <a:cs typeface="Calibri"/>
                <a:hlinkClick r:id="rId4"/>
              </a:rPr>
              <a:t> </a:t>
            </a:r>
            <a:r>
              <a:rPr sz="1400" u="sng" spc="50" dirty="0">
                <a:solidFill>
                  <a:srgbClr val="464646"/>
                </a:solidFill>
                <a:uFill>
                  <a:solidFill>
                    <a:srgbClr val="464646"/>
                  </a:solidFill>
                </a:uFill>
                <a:latin typeface="Calibri"/>
                <a:cs typeface="Calibri"/>
                <a:hlinkClick r:id="rId4"/>
              </a:rPr>
              <a:t>Post</a:t>
            </a:r>
            <a:r>
              <a:rPr sz="1400" spc="50" dirty="0">
                <a:solidFill>
                  <a:srgbClr val="464646"/>
                </a:solidFill>
                <a:latin typeface="Calibri"/>
                <a:cs typeface="Calibri"/>
              </a:rPr>
              <a:t>,</a:t>
            </a:r>
            <a:r>
              <a:rPr sz="1400" spc="105" dirty="0">
                <a:solidFill>
                  <a:srgbClr val="464646"/>
                </a:solidFill>
                <a:latin typeface="Calibri"/>
                <a:cs typeface="Calibri"/>
              </a:rPr>
              <a:t> </a:t>
            </a:r>
            <a:r>
              <a:rPr sz="1400" spc="-20" dirty="0">
                <a:solidFill>
                  <a:srgbClr val="464646"/>
                </a:solidFill>
                <a:latin typeface="Calibri"/>
                <a:cs typeface="Calibri"/>
              </a:rPr>
              <a:t>2023</a:t>
            </a:r>
            <a:endParaRPr sz="1400">
              <a:latin typeface="Calibri"/>
              <a:cs typeface="Calibri"/>
            </a:endParaRPr>
          </a:p>
        </p:txBody>
      </p:sp>
      <p:sp>
        <p:nvSpPr>
          <p:cNvPr id="13" name="object 13"/>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3600" dirty="0">
                <a:solidFill>
                  <a:srgbClr val="31363E"/>
                </a:solidFill>
                <a:latin typeface="Arial"/>
                <a:cs typeface="Arial"/>
              </a:rPr>
              <a:t>Heat</a:t>
            </a:r>
            <a:r>
              <a:rPr sz="3600" spc="-55" dirty="0">
                <a:solidFill>
                  <a:srgbClr val="31363E"/>
                </a:solidFill>
                <a:latin typeface="Arial"/>
                <a:cs typeface="Arial"/>
              </a:rPr>
              <a:t> </a:t>
            </a:r>
            <a:r>
              <a:rPr sz="3600" dirty="0">
                <a:solidFill>
                  <a:srgbClr val="31363E"/>
                </a:solidFill>
                <a:latin typeface="Arial"/>
                <a:cs typeface="Arial"/>
              </a:rPr>
              <a:t>Risk</a:t>
            </a:r>
            <a:r>
              <a:rPr sz="3600" spc="-25" dirty="0">
                <a:solidFill>
                  <a:srgbClr val="31363E"/>
                </a:solidFill>
                <a:latin typeface="Arial"/>
                <a:cs typeface="Arial"/>
              </a:rPr>
              <a:t> </a:t>
            </a:r>
            <a:r>
              <a:rPr sz="3600" dirty="0">
                <a:solidFill>
                  <a:srgbClr val="31363E"/>
                </a:solidFill>
                <a:latin typeface="Arial"/>
                <a:cs typeface="Arial"/>
              </a:rPr>
              <a:t>is</a:t>
            </a:r>
            <a:r>
              <a:rPr sz="3600" spc="-25" dirty="0">
                <a:solidFill>
                  <a:srgbClr val="31363E"/>
                </a:solidFill>
                <a:latin typeface="Arial"/>
                <a:cs typeface="Arial"/>
              </a:rPr>
              <a:t> </a:t>
            </a:r>
            <a:r>
              <a:rPr sz="3600" spc="-10" dirty="0">
                <a:solidFill>
                  <a:srgbClr val="31363E"/>
                </a:solidFill>
                <a:latin typeface="Arial"/>
                <a:cs typeface="Arial"/>
              </a:rPr>
              <a:t>Increasing</a:t>
            </a:r>
            <a:endParaRPr sz="3600">
              <a:latin typeface="Arial"/>
              <a:cs typeface="Arial"/>
            </a:endParaRPr>
          </a:p>
        </p:txBody>
      </p:sp>
      <p:grpSp>
        <p:nvGrpSpPr>
          <p:cNvPr id="14" name="object 14"/>
          <p:cNvGrpSpPr/>
          <p:nvPr/>
        </p:nvGrpSpPr>
        <p:grpSpPr>
          <a:xfrm>
            <a:off x="8551926" y="2284476"/>
            <a:ext cx="574675" cy="365125"/>
            <a:chOff x="8551926" y="2284476"/>
            <a:chExt cx="574675" cy="365125"/>
          </a:xfrm>
        </p:grpSpPr>
        <p:sp>
          <p:nvSpPr>
            <p:cNvPr id="15" name="object 15"/>
            <p:cNvSpPr/>
            <p:nvPr/>
          </p:nvSpPr>
          <p:spPr>
            <a:xfrm>
              <a:off x="8558276" y="2290826"/>
              <a:ext cx="561975" cy="352425"/>
            </a:xfrm>
            <a:custGeom>
              <a:avLst/>
              <a:gdLst/>
              <a:ahLst/>
              <a:cxnLst/>
              <a:rect l="l" t="t" r="r" b="b"/>
              <a:pathLst>
                <a:path w="561975" h="352425">
                  <a:moveTo>
                    <a:pt x="561975" y="0"/>
                  </a:moveTo>
                  <a:lnTo>
                    <a:pt x="0" y="0"/>
                  </a:lnTo>
                  <a:lnTo>
                    <a:pt x="0" y="352425"/>
                  </a:lnTo>
                  <a:lnTo>
                    <a:pt x="561975" y="352425"/>
                  </a:lnTo>
                  <a:lnTo>
                    <a:pt x="561975" y="0"/>
                  </a:lnTo>
                  <a:close/>
                </a:path>
              </a:pathLst>
            </a:custGeom>
            <a:solidFill>
              <a:srgbClr val="FFFFFF"/>
            </a:solidFill>
          </p:spPr>
          <p:txBody>
            <a:bodyPr wrap="square" lIns="0" tIns="0" rIns="0" bIns="0" rtlCol="0"/>
            <a:lstStyle/>
            <a:p>
              <a:endParaRPr/>
            </a:p>
          </p:txBody>
        </p:sp>
        <p:sp>
          <p:nvSpPr>
            <p:cNvPr id="16" name="object 16"/>
            <p:cNvSpPr/>
            <p:nvPr/>
          </p:nvSpPr>
          <p:spPr>
            <a:xfrm>
              <a:off x="8558276" y="2290826"/>
              <a:ext cx="561975" cy="352425"/>
            </a:xfrm>
            <a:custGeom>
              <a:avLst/>
              <a:gdLst/>
              <a:ahLst/>
              <a:cxnLst/>
              <a:rect l="l" t="t" r="r" b="b"/>
              <a:pathLst>
                <a:path w="561975" h="352425">
                  <a:moveTo>
                    <a:pt x="0" y="352425"/>
                  </a:moveTo>
                  <a:lnTo>
                    <a:pt x="561975" y="352425"/>
                  </a:lnTo>
                  <a:lnTo>
                    <a:pt x="561975" y="0"/>
                  </a:lnTo>
                  <a:lnTo>
                    <a:pt x="0" y="0"/>
                  </a:lnTo>
                  <a:lnTo>
                    <a:pt x="0" y="352425"/>
                  </a:lnTo>
                  <a:close/>
                </a:path>
              </a:pathLst>
            </a:custGeom>
            <a:ln w="12700">
              <a:solidFill>
                <a:srgbClr val="FFFFFF"/>
              </a:solidFill>
            </a:ln>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53100" y="676275"/>
            <a:ext cx="5695950" cy="5019675"/>
          </a:xfrm>
          <a:prstGeom prst="rect">
            <a:avLst/>
          </a:prstGeom>
        </p:spPr>
      </p:pic>
      <p:sp>
        <p:nvSpPr>
          <p:cNvPr id="3" name="object 3"/>
          <p:cNvSpPr txBox="1"/>
          <p:nvPr/>
        </p:nvSpPr>
        <p:spPr>
          <a:xfrm>
            <a:off x="753427" y="3820223"/>
            <a:ext cx="8594725" cy="2662555"/>
          </a:xfrm>
          <a:prstGeom prst="rect">
            <a:avLst/>
          </a:prstGeom>
        </p:spPr>
        <p:txBody>
          <a:bodyPr vert="horz" wrap="square" lIns="0" tIns="8890" rIns="0" bIns="0" rtlCol="0">
            <a:spAutoFit/>
          </a:bodyPr>
          <a:lstStyle/>
          <a:p>
            <a:pPr marL="12700" marR="5862320">
              <a:lnSpc>
                <a:spcPct val="101299"/>
              </a:lnSpc>
              <a:spcBef>
                <a:spcPts val="70"/>
              </a:spcBef>
            </a:pPr>
            <a:r>
              <a:rPr sz="2100" b="1" dirty="0">
                <a:latin typeface="Arial"/>
                <a:cs typeface="Arial"/>
              </a:rPr>
              <a:t>Heat</a:t>
            </a:r>
            <a:r>
              <a:rPr sz="2100" b="1" spc="100" dirty="0">
                <a:latin typeface="Arial"/>
                <a:cs typeface="Arial"/>
              </a:rPr>
              <a:t> </a:t>
            </a:r>
            <a:r>
              <a:rPr sz="2100" b="1" dirty="0">
                <a:latin typeface="Arial"/>
                <a:cs typeface="Arial"/>
              </a:rPr>
              <a:t>threats</a:t>
            </a:r>
            <a:r>
              <a:rPr sz="2100" b="1" spc="50" dirty="0">
                <a:latin typeface="Arial"/>
                <a:cs typeface="Arial"/>
              </a:rPr>
              <a:t> </a:t>
            </a:r>
            <a:r>
              <a:rPr sz="2100" spc="-25" dirty="0">
                <a:latin typeface="Arial"/>
                <a:cs typeface="Arial"/>
              </a:rPr>
              <a:t>are </a:t>
            </a:r>
            <a:r>
              <a:rPr sz="2100" dirty="0">
                <a:latin typeface="Arial"/>
                <a:cs typeface="Arial"/>
              </a:rPr>
              <a:t>escalating</a:t>
            </a:r>
            <a:r>
              <a:rPr sz="2100" spc="65" dirty="0">
                <a:latin typeface="Arial"/>
                <a:cs typeface="Arial"/>
              </a:rPr>
              <a:t> </a:t>
            </a:r>
            <a:r>
              <a:rPr sz="2100" dirty="0">
                <a:latin typeface="Arial"/>
                <a:cs typeface="Arial"/>
              </a:rPr>
              <a:t>in</a:t>
            </a:r>
            <a:r>
              <a:rPr sz="2100" spc="70" dirty="0">
                <a:latin typeface="Arial"/>
                <a:cs typeface="Arial"/>
              </a:rPr>
              <a:t> </a:t>
            </a:r>
            <a:r>
              <a:rPr sz="2100" dirty="0">
                <a:latin typeface="Arial"/>
                <a:cs typeface="Arial"/>
              </a:rPr>
              <a:t>the</a:t>
            </a:r>
            <a:r>
              <a:rPr sz="2100" spc="-5" dirty="0">
                <a:latin typeface="Arial"/>
                <a:cs typeface="Arial"/>
              </a:rPr>
              <a:t> </a:t>
            </a:r>
            <a:r>
              <a:rPr sz="2100" spc="-25" dirty="0">
                <a:latin typeface="Arial"/>
                <a:cs typeface="Arial"/>
              </a:rPr>
              <a:t>USA </a:t>
            </a:r>
            <a:r>
              <a:rPr sz="2100" dirty="0">
                <a:latin typeface="Arial"/>
                <a:cs typeface="Arial"/>
              </a:rPr>
              <a:t>and</a:t>
            </a:r>
            <a:r>
              <a:rPr sz="2100" spc="-10" dirty="0">
                <a:latin typeface="Arial"/>
                <a:cs typeface="Arial"/>
              </a:rPr>
              <a:t> </a:t>
            </a:r>
            <a:r>
              <a:rPr sz="2100" dirty="0">
                <a:latin typeface="Arial"/>
                <a:cs typeface="Arial"/>
              </a:rPr>
              <a:t>can</a:t>
            </a:r>
            <a:r>
              <a:rPr sz="2100" spc="70" dirty="0">
                <a:latin typeface="Arial"/>
                <a:cs typeface="Arial"/>
              </a:rPr>
              <a:t> </a:t>
            </a:r>
            <a:r>
              <a:rPr sz="2100" dirty="0">
                <a:latin typeface="Arial"/>
                <a:cs typeface="Arial"/>
              </a:rPr>
              <a:t>hit</a:t>
            </a:r>
            <a:r>
              <a:rPr sz="2100" spc="55" dirty="0">
                <a:latin typeface="Arial"/>
                <a:cs typeface="Arial"/>
              </a:rPr>
              <a:t> </a:t>
            </a:r>
            <a:r>
              <a:rPr sz="2100" spc="-10" dirty="0">
                <a:latin typeface="Arial"/>
                <a:cs typeface="Arial"/>
              </a:rPr>
              <a:t>especially </a:t>
            </a:r>
            <a:r>
              <a:rPr sz="2100" dirty="0">
                <a:latin typeface="Arial"/>
                <a:cs typeface="Arial"/>
              </a:rPr>
              <a:t>hard</a:t>
            </a:r>
            <a:r>
              <a:rPr sz="2100" spc="40" dirty="0">
                <a:latin typeface="Arial"/>
                <a:cs typeface="Arial"/>
              </a:rPr>
              <a:t> </a:t>
            </a:r>
            <a:r>
              <a:rPr sz="2100" dirty="0">
                <a:latin typeface="Arial"/>
                <a:cs typeface="Arial"/>
              </a:rPr>
              <a:t>in</a:t>
            </a:r>
            <a:r>
              <a:rPr sz="2100" spc="40" dirty="0">
                <a:latin typeface="Arial"/>
                <a:cs typeface="Arial"/>
              </a:rPr>
              <a:t> </a:t>
            </a:r>
            <a:r>
              <a:rPr sz="2100" spc="-10" dirty="0">
                <a:latin typeface="Arial"/>
                <a:cs typeface="Arial"/>
              </a:rPr>
              <a:t>disadvantaged </a:t>
            </a:r>
            <a:r>
              <a:rPr sz="2100" dirty="0">
                <a:latin typeface="Arial"/>
                <a:cs typeface="Arial"/>
              </a:rPr>
              <a:t>communities</a:t>
            </a:r>
            <a:r>
              <a:rPr sz="2100" spc="100" dirty="0">
                <a:latin typeface="Arial"/>
                <a:cs typeface="Arial"/>
              </a:rPr>
              <a:t> </a:t>
            </a:r>
            <a:r>
              <a:rPr sz="2100" spc="-20" dirty="0">
                <a:latin typeface="Arial"/>
                <a:cs typeface="Arial"/>
              </a:rPr>
              <a:t>with </a:t>
            </a:r>
            <a:r>
              <a:rPr sz="2100" dirty="0">
                <a:latin typeface="Arial"/>
                <a:cs typeface="Arial"/>
              </a:rPr>
              <a:t>vulnerable</a:t>
            </a:r>
            <a:r>
              <a:rPr sz="2100" spc="100" dirty="0">
                <a:latin typeface="Arial"/>
                <a:cs typeface="Arial"/>
              </a:rPr>
              <a:t> </a:t>
            </a:r>
            <a:r>
              <a:rPr sz="2100" spc="-10" dirty="0">
                <a:latin typeface="Arial"/>
                <a:cs typeface="Arial"/>
              </a:rPr>
              <a:t>populations</a:t>
            </a:r>
            <a:endParaRPr sz="2100">
              <a:latin typeface="Arial"/>
              <a:cs typeface="Arial"/>
            </a:endParaRPr>
          </a:p>
          <a:p>
            <a:pPr>
              <a:lnSpc>
                <a:spcPct val="100000"/>
              </a:lnSpc>
              <a:spcBef>
                <a:spcPts val="45"/>
              </a:spcBef>
            </a:pPr>
            <a:endParaRPr sz="3100">
              <a:latin typeface="Arial"/>
              <a:cs typeface="Arial"/>
            </a:endParaRPr>
          </a:p>
          <a:p>
            <a:pPr marL="2074545">
              <a:lnSpc>
                <a:spcPct val="100000"/>
              </a:lnSpc>
            </a:pPr>
            <a:r>
              <a:rPr sz="1550" dirty="0">
                <a:solidFill>
                  <a:srgbClr val="31363E"/>
                </a:solidFill>
                <a:latin typeface="Calibri"/>
                <a:cs typeface="Calibri"/>
              </a:rPr>
              <a:t>https://</a:t>
            </a:r>
            <a:r>
              <a:rPr sz="1550" dirty="0">
                <a:solidFill>
                  <a:srgbClr val="31363E"/>
                </a:solidFill>
                <a:latin typeface="Calibri"/>
                <a:cs typeface="Calibri"/>
                <a:hlinkClick r:id="rId3"/>
              </a:rPr>
              <a:t>www.epa.gov/climate-indicators/climate-change-indicators-heat-</a:t>
            </a:r>
            <a:r>
              <a:rPr sz="1550" spc="-10" dirty="0">
                <a:solidFill>
                  <a:srgbClr val="31363E"/>
                </a:solidFill>
                <a:latin typeface="Calibri"/>
                <a:cs typeface="Calibri"/>
                <a:hlinkClick r:id="rId3"/>
              </a:rPr>
              <a:t>waves</a:t>
            </a:r>
            <a:endParaRPr sz="1550">
              <a:latin typeface="Calibri"/>
              <a:cs typeface="Calibri"/>
            </a:endParaRPr>
          </a:p>
        </p:txBody>
      </p:sp>
      <p:sp>
        <p:nvSpPr>
          <p:cNvPr id="4" name="object 4"/>
          <p:cNvSpPr txBox="1">
            <a:spLocks noGrp="1"/>
          </p:cNvSpPr>
          <p:nvPr>
            <p:ph type="title"/>
          </p:nvPr>
        </p:nvSpPr>
        <p:spPr>
          <a:xfrm>
            <a:off x="750252" y="541019"/>
            <a:ext cx="3307079" cy="2215515"/>
          </a:xfrm>
          <a:prstGeom prst="rect">
            <a:avLst/>
          </a:prstGeom>
        </p:spPr>
        <p:txBody>
          <a:bodyPr vert="horz" wrap="square" lIns="0" tIns="14604" rIns="0" bIns="0" rtlCol="0">
            <a:spAutoFit/>
          </a:bodyPr>
          <a:lstStyle/>
          <a:p>
            <a:pPr marL="12700" marR="5080">
              <a:lnSpc>
                <a:spcPct val="99700"/>
              </a:lnSpc>
              <a:spcBef>
                <a:spcPts val="114"/>
              </a:spcBef>
            </a:pPr>
            <a:r>
              <a:rPr sz="3600" dirty="0">
                <a:solidFill>
                  <a:srgbClr val="31363E"/>
                </a:solidFill>
                <a:latin typeface="Arial"/>
                <a:cs typeface="Arial"/>
              </a:rPr>
              <a:t>U.S.</a:t>
            </a:r>
            <a:r>
              <a:rPr sz="3600" spc="-25" dirty="0">
                <a:solidFill>
                  <a:srgbClr val="31363E"/>
                </a:solidFill>
                <a:latin typeface="Arial"/>
                <a:cs typeface="Arial"/>
              </a:rPr>
              <a:t> </a:t>
            </a:r>
            <a:r>
              <a:rPr sz="3600" dirty="0">
                <a:solidFill>
                  <a:srgbClr val="31363E"/>
                </a:solidFill>
                <a:latin typeface="Arial"/>
                <a:cs typeface="Arial"/>
              </a:rPr>
              <a:t>heat</a:t>
            </a:r>
            <a:r>
              <a:rPr sz="3600" spc="10" dirty="0">
                <a:solidFill>
                  <a:srgbClr val="31363E"/>
                </a:solidFill>
                <a:latin typeface="Arial"/>
                <a:cs typeface="Arial"/>
              </a:rPr>
              <a:t> </a:t>
            </a:r>
            <a:r>
              <a:rPr sz="3600" spc="-20" dirty="0">
                <a:solidFill>
                  <a:srgbClr val="31363E"/>
                </a:solidFill>
                <a:latin typeface="Arial"/>
                <a:cs typeface="Arial"/>
              </a:rPr>
              <a:t>wave </a:t>
            </a:r>
            <a:r>
              <a:rPr sz="3600" u="sng" dirty="0">
                <a:solidFill>
                  <a:srgbClr val="31363E"/>
                </a:solidFill>
                <a:uFill>
                  <a:solidFill>
                    <a:srgbClr val="31363E"/>
                  </a:solidFill>
                </a:uFill>
                <a:latin typeface="Arial"/>
                <a:cs typeface="Arial"/>
              </a:rPr>
              <a:t>frequency</a:t>
            </a:r>
            <a:r>
              <a:rPr sz="3600" spc="-30" dirty="0">
                <a:solidFill>
                  <a:srgbClr val="31363E"/>
                </a:solidFill>
                <a:latin typeface="Arial"/>
                <a:cs typeface="Arial"/>
              </a:rPr>
              <a:t> </a:t>
            </a:r>
            <a:r>
              <a:rPr sz="3600" spc="-20" dirty="0">
                <a:solidFill>
                  <a:srgbClr val="31363E"/>
                </a:solidFill>
                <a:latin typeface="Arial"/>
                <a:cs typeface="Arial"/>
              </a:rPr>
              <a:t>rose </a:t>
            </a:r>
            <a:r>
              <a:rPr sz="3600" spc="-10" dirty="0">
                <a:solidFill>
                  <a:srgbClr val="31363E"/>
                </a:solidFill>
                <a:latin typeface="Arial"/>
                <a:cs typeface="Arial"/>
              </a:rPr>
              <a:t>substantially 1961-</a:t>
            </a:r>
            <a:r>
              <a:rPr sz="3600" spc="-20" dirty="0">
                <a:solidFill>
                  <a:srgbClr val="31363E"/>
                </a:solidFill>
                <a:latin typeface="Arial"/>
                <a:cs typeface="Arial"/>
              </a:rPr>
              <a:t>2021</a:t>
            </a:r>
            <a:endParaRPr sz="36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6397" y="342518"/>
            <a:ext cx="10707370" cy="552450"/>
          </a:xfrm>
          <a:prstGeom prst="rect">
            <a:avLst/>
          </a:prstGeom>
        </p:spPr>
        <p:txBody>
          <a:bodyPr vert="horz" wrap="square" lIns="0" tIns="13335" rIns="0" bIns="0" rtlCol="0">
            <a:spAutoFit/>
          </a:bodyPr>
          <a:lstStyle/>
          <a:p>
            <a:pPr marL="12700">
              <a:lnSpc>
                <a:spcPct val="100000"/>
              </a:lnSpc>
              <a:spcBef>
                <a:spcPts val="105"/>
              </a:spcBef>
            </a:pPr>
            <a:r>
              <a:rPr sz="3450" dirty="0">
                <a:latin typeface="Arial"/>
                <a:cs typeface="Arial"/>
              </a:rPr>
              <a:t>US</a:t>
            </a:r>
            <a:r>
              <a:rPr sz="3450" spc="20" dirty="0">
                <a:latin typeface="Arial"/>
                <a:cs typeface="Arial"/>
              </a:rPr>
              <a:t> </a:t>
            </a:r>
            <a:r>
              <a:rPr sz="3450" dirty="0">
                <a:latin typeface="Arial"/>
                <a:cs typeface="Arial"/>
              </a:rPr>
              <a:t>Economic</a:t>
            </a:r>
            <a:r>
              <a:rPr sz="3450" spc="-125" dirty="0">
                <a:latin typeface="Arial"/>
                <a:cs typeface="Arial"/>
              </a:rPr>
              <a:t> </a:t>
            </a:r>
            <a:r>
              <a:rPr sz="3450" dirty="0">
                <a:latin typeface="Arial"/>
                <a:cs typeface="Arial"/>
              </a:rPr>
              <a:t>Analysis:</a:t>
            </a:r>
            <a:r>
              <a:rPr sz="3450" spc="-25" dirty="0">
                <a:latin typeface="Arial"/>
                <a:cs typeface="Arial"/>
              </a:rPr>
              <a:t> </a:t>
            </a:r>
            <a:r>
              <a:rPr sz="3450" dirty="0">
                <a:latin typeface="Arial"/>
                <a:cs typeface="Arial"/>
              </a:rPr>
              <a:t>Heat</a:t>
            </a:r>
            <a:r>
              <a:rPr sz="3450" spc="45" dirty="0">
                <a:latin typeface="Arial"/>
                <a:cs typeface="Arial"/>
              </a:rPr>
              <a:t> </a:t>
            </a:r>
            <a:r>
              <a:rPr sz="3450" dirty="0">
                <a:latin typeface="Arial"/>
                <a:cs typeface="Arial"/>
              </a:rPr>
              <a:t>and</a:t>
            </a:r>
            <a:r>
              <a:rPr sz="3450" spc="-15" dirty="0">
                <a:latin typeface="Arial"/>
                <a:cs typeface="Arial"/>
              </a:rPr>
              <a:t> </a:t>
            </a:r>
            <a:r>
              <a:rPr sz="3450" dirty="0">
                <a:latin typeface="Arial"/>
                <a:cs typeface="Arial"/>
              </a:rPr>
              <a:t>Productivity</a:t>
            </a:r>
            <a:r>
              <a:rPr sz="3450" spc="25" dirty="0">
                <a:latin typeface="Arial"/>
                <a:cs typeface="Arial"/>
              </a:rPr>
              <a:t> </a:t>
            </a:r>
            <a:r>
              <a:rPr sz="3450" spc="-20" dirty="0">
                <a:latin typeface="Arial"/>
                <a:cs typeface="Arial"/>
              </a:rPr>
              <a:t>Loss</a:t>
            </a:r>
            <a:endParaRPr sz="3450">
              <a:latin typeface="Arial"/>
              <a:cs typeface="Arial"/>
            </a:endParaRPr>
          </a:p>
        </p:txBody>
      </p:sp>
      <p:pic>
        <p:nvPicPr>
          <p:cNvPr id="3" name="object 3"/>
          <p:cNvPicPr/>
          <p:nvPr/>
        </p:nvPicPr>
        <p:blipFill>
          <a:blip r:embed="rId2" cstate="print"/>
          <a:stretch>
            <a:fillRect/>
          </a:stretch>
        </p:blipFill>
        <p:spPr>
          <a:xfrm>
            <a:off x="495931" y="1809650"/>
            <a:ext cx="6283447" cy="4281761"/>
          </a:xfrm>
          <a:prstGeom prst="rect">
            <a:avLst/>
          </a:prstGeom>
        </p:spPr>
      </p:pic>
      <p:sp>
        <p:nvSpPr>
          <p:cNvPr id="4" name="object 4"/>
          <p:cNvSpPr txBox="1"/>
          <p:nvPr/>
        </p:nvSpPr>
        <p:spPr>
          <a:xfrm>
            <a:off x="412115" y="1192847"/>
            <a:ext cx="6116320" cy="514350"/>
          </a:xfrm>
          <a:prstGeom prst="rect">
            <a:avLst/>
          </a:prstGeom>
        </p:spPr>
        <p:txBody>
          <a:bodyPr vert="horz" wrap="square" lIns="0" tIns="4445" rIns="0" bIns="0" rtlCol="0">
            <a:spAutoFit/>
          </a:bodyPr>
          <a:lstStyle/>
          <a:p>
            <a:pPr marL="12700" marR="5080">
              <a:lnSpc>
                <a:spcPct val="105000"/>
              </a:lnSpc>
              <a:spcBef>
                <a:spcPts val="35"/>
              </a:spcBef>
            </a:pPr>
            <a:r>
              <a:rPr sz="1550" b="1" dirty="0">
                <a:latin typeface="Gill Sans MT"/>
                <a:cs typeface="Gill Sans MT"/>
              </a:rPr>
              <a:t>Modeled</a:t>
            </a:r>
            <a:r>
              <a:rPr sz="1550" b="1" spc="40" dirty="0">
                <a:latin typeface="Gill Sans MT"/>
                <a:cs typeface="Gill Sans MT"/>
              </a:rPr>
              <a:t> </a:t>
            </a:r>
            <a:r>
              <a:rPr sz="1550" b="1" spc="-25" dirty="0">
                <a:latin typeface="Gill Sans MT"/>
                <a:cs typeface="Gill Sans MT"/>
              </a:rPr>
              <a:t>projected</a:t>
            </a:r>
            <a:r>
              <a:rPr sz="1550" b="1" spc="40" dirty="0">
                <a:latin typeface="Gill Sans MT"/>
                <a:cs typeface="Gill Sans MT"/>
              </a:rPr>
              <a:t> </a:t>
            </a:r>
            <a:r>
              <a:rPr sz="1550" b="1" spc="-25" dirty="0">
                <a:latin typeface="Gill Sans MT"/>
                <a:cs typeface="Gill Sans MT"/>
              </a:rPr>
              <a:t>percent</a:t>
            </a:r>
            <a:r>
              <a:rPr sz="1550" b="1" spc="-50" dirty="0">
                <a:latin typeface="Gill Sans MT"/>
                <a:cs typeface="Gill Sans MT"/>
              </a:rPr>
              <a:t> </a:t>
            </a:r>
            <a:r>
              <a:rPr sz="1550" b="1" spc="70" dirty="0">
                <a:latin typeface="Gill Sans MT"/>
                <a:cs typeface="Gill Sans MT"/>
              </a:rPr>
              <a:t>loss</a:t>
            </a:r>
            <a:r>
              <a:rPr sz="1550" b="1" spc="-35" dirty="0">
                <a:latin typeface="Gill Sans MT"/>
                <a:cs typeface="Gill Sans MT"/>
              </a:rPr>
              <a:t> </a:t>
            </a:r>
            <a:r>
              <a:rPr sz="1550" b="1" dirty="0">
                <a:latin typeface="Gill Sans MT"/>
                <a:cs typeface="Gill Sans MT"/>
              </a:rPr>
              <a:t>by</a:t>
            </a:r>
            <a:r>
              <a:rPr sz="1550" b="1" spc="45" dirty="0">
                <a:latin typeface="Gill Sans MT"/>
                <a:cs typeface="Gill Sans MT"/>
              </a:rPr>
              <a:t> </a:t>
            </a:r>
            <a:r>
              <a:rPr sz="1550" b="1" spc="55" dirty="0">
                <a:latin typeface="Gill Sans MT"/>
                <a:cs typeface="Gill Sans MT"/>
              </a:rPr>
              <a:t>2050</a:t>
            </a:r>
            <a:r>
              <a:rPr sz="1550" b="1" spc="-55" dirty="0">
                <a:latin typeface="Gill Sans MT"/>
                <a:cs typeface="Gill Sans MT"/>
              </a:rPr>
              <a:t> </a:t>
            </a:r>
            <a:r>
              <a:rPr sz="1550" b="1" dirty="0">
                <a:latin typeface="Gill Sans MT"/>
                <a:cs typeface="Gill Sans MT"/>
              </a:rPr>
              <a:t>in</a:t>
            </a:r>
            <a:r>
              <a:rPr sz="1550" b="1" spc="-30" dirty="0">
                <a:latin typeface="Gill Sans MT"/>
                <a:cs typeface="Gill Sans MT"/>
              </a:rPr>
              <a:t> </a:t>
            </a:r>
            <a:r>
              <a:rPr sz="1550" b="1" dirty="0">
                <a:latin typeface="Gill Sans MT"/>
                <a:cs typeface="Gill Sans MT"/>
              </a:rPr>
              <a:t>gross</a:t>
            </a:r>
            <a:r>
              <a:rPr sz="1550" b="1" spc="-30" dirty="0">
                <a:latin typeface="Gill Sans MT"/>
                <a:cs typeface="Gill Sans MT"/>
              </a:rPr>
              <a:t> </a:t>
            </a:r>
            <a:r>
              <a:rPr sz="1550" b="1" dirty="0">
                <a:latin typeface="Gill Sans MT"/>
                <a:cs typeface="Gill Sans MT"/>
              </a:rPr>
              <a:t>value</a:t>
            </a:r>
            <a:r>
              <a:rPr sz="1550" b="1" spc="5" dirty="0">
                <a:latin typeface="Gill Sans MT"/>
                <a:cs typeface="Gill Sans MT"/>
              </a:rPr>
              <a:t> </a:t>
            </a:r>
            <a:r>
              <a:rPr sz="1550" b="1" dirty="0">
                <a:latin typeface="Gill Sans MT"/>
                <a:cs typeface="Gill Sans MT"/>
              </a:rPr>
              <a:t>added</a:t>
            </a:r>
            <a:r>
              <a:rPr sz="1550" b="1" spc="40" dirty="0">
                <a:latin typeface="Gill Sans MT"/>
                <a:cs typeface="Gill Sans MT"/>
              </a:rPr>
              <a:t> </a:t>
            </a:r>
            <a:r>
              <a:rPr sz="1550" b="1" spc="-20" dirty="0">
                <a:latin typeface="Gill Sans MT"/>
                <a:cs typeface="Gill Sans MT"/>
              </a:rPr>
              <a:t>from </a:t>
            </a:r>
            <a:r>
              <a:rPr sz="1550" b="1" spc="-10" dirty="0">
                <a:latin typeface="Gill Sans MT"/>
                <a:cs typeface="Gill Sans MT"/>
              </a:rPr>
              <a:t>reduced</a:t>
            </a:r>
            <a:r>
              <a:rPr sz="1550" b="1" spc="-85" dirty="0">
                <a:latin typeface="Gill Sans MT"/>
                <a:cs typeface="Gill Sans MT"/>
              </a:rPr>
              <a:t> </a:t>
            </a:r>
            <a:r>
              <a:rPr sz="1550" b="1" spc="-40" dirty="0">
                <a:latin typeface="Gill Sans MT"/>
                <a:cs typeface="Gill Sans MT"/>
              </a:rPr>
              <a:t>worker</a:t>
            </a:r>
            <a:r>
              <a:rPr sz="1550" b="1" spc="-65" dirty="0">
                <a:latin typeface="Gill Sans MT"/>
                <a:cs typeface="Gill Sans MT"/>
              </a:rPr>
              <a:t> </a:t>
            </a:r>
            <a:r>
              <a:rPr sz="1550" b="1" spc="-30" dirty="0">
                <a:latin typeface="Gill Sans MT"/>
                <a:cs typeface="Gill Sans MT"/>
              </a:rPr>
              <a:t>productivity</a:t>
            </a:r>
            <a:r>
              <a:rPr sz="1550" b="1" spc="-65" dirty="0">
                <a:latin typeface="Gill Sans MT"/>
                <a:cs typeface="Gill Sans MT"/>
              </a:rPr>
              <a:t> </a:t>
            </a:r>
            <a:r>
              <a:rPr sz="1550" b="1" dirty="0">
                <a:latin typeface="Gill Sans MT"/>
                <a:cs typeface="Gill Sans MT"/>
              </a:rPr>
              <a:t>due</a:t>
            </a:r>
            <a:r>
              <a:rPr sz="1550" b="1" spc="-45" dirty="0">
                <a:latin typeface="Gill Sans MT"/>
                <a:cs typeface="Gill Sans MT"/>
              </a:rPr>
              <a:t> </a:t>
            </a:r>
            <a:r>
              <a:rPr sz="1550" b="1" spc="-20" dirty="0">
                <a:latin typeface="Gill Sans MT"/>
                <a:cs typeface="Gill Sans MT"/>
              </a:rPr>
              <a:t>to</a:t>
            </a:r>
            <a:r>
              <a:rPr sz="1550" b="1" spc="-15" dirty="0">
                <a:latin typeface="Gill Sans MT"/>
                <a:cs typeface="Gill Sans MT"/>
              </a:rPr>
              <a:t> </a:t>
            </a:r>
            <a:r>
              <a:rPr sz="1550" b="1" spc="-20" dirty="0">
                <a:latin typeface="Gill Sans MT"/>
                <a:cs typeface="Gill Sans MT"/>
              </a:rPr>
              <a:t>human</a:t>
            </a:r>
            <a:r>
              <a:rPr sz="1550" b="1" spc="-80" dirty="0">
                <a:latin typeface="Gill Sans MT"/>
                <a:cs typeface="Gill Sans MT"/>
              </a:rPr>
              <a:t> </a:t>
            </a:r>
            <a:r>
              <a:rPr sz="1550" b="1" dirty="0">
                <a:latin typeface="Gill Sans MT"/>
                <a:cs typeface="Gill Sans MT"/>
              </a:rPr>
              <a:t>heat</a:t>
            </a:r>
            <a:r>
              <a:rPr sz="1550" b="1" spc="-35" dirty="0">
                <a:latin typeface="Gill Sans MT"/>
                <a:cs typeface="Gill Sans MT"/>
              </a:rPr>
              <a:t> </a:t>
            </a:r>
            <a:r>
              <a:rPr sz="1550" b="1" spc="-10" dirty="0">
                <a:latin typeface="Gill Sans MT"/>
                <a:cs typeface="Gill Sans MT"/>
              </a:rPr>
              <a:t>stress</a:t>
            </a:r>
            <a:endParaRPr sz="1550">
              <a:latin typeface="Gill Sans MT"/>
              <a:cs typeface="Gill Sans MT"/>
            </a:endParaRPr>
          </a:p>
        </p:txBody>
      </p:sp>
      <p:pic>
        <p:nvPicPr>
          <p:cNvPr id="5" name="object 5"/>
          <p:cNvPicPr/>
          <p:nvPr/>
        </p:nvPicPr>
        <p:blipFill>
          <a:blip r:embed="rId3" cstate="print"/>
          <a:stretch>
            <a:fillRect/>
          </a:stretch>
        </p:blipFill>
        <p:spPr>
          <a:xfrm>
            <a:off x="7291038" y="2094043"/>
            <a:ext cx="3143946" cy="2840018"/>
          </a:xfrm>
          <a:prstGeom prst="rect">
            <a:avLst/>
          </a:prstGeom>
        </p:spPr>
      </p:pic>
      <p:sp>
        <p:nvSpPr>
          <p:cNvPr id="6" name="object 6"/>
          <p:cNvSpPr txBox="1"/>
          <p:nvPr/>
        </p:nvSpPr>
        <p:spPr>
          <a:xfrm>
            <a:off x="7566025" y="2166048"/>
            <a:ext cx="2872740" cy="1096010"/>
          </a:xfrm>
          <a:prstGeom prst="rect">
            <a:avLst/>
          </a:prstGeom>
        </p:spPr>
        <p:txBody>
          <a:bodyPr vert="horz" wrap="square" lIns="0" tIns="15875" rIns="0" bIns="0" rtlCol="0">
            <a:spAutoFit/>
          </a:bodyPr>
          <a:lstStyle/>
          <a:p>
            <a:pPr marR="5080" algn="r">
              <a:lnSpc>
                <a:spcPct val="100000"/>
              </a:lnSpc>
              <a:spcBef>
                <a:spcPts val="125"/>
              </a:spcBef>
            </a:pPr>
            <a:r>
              <a:rPr sz="1400" spc="-10" dirty="0">
                <a:latin typeface="Arial"/>
                <a:cs typeface="Arial"/>
              </a:rPr>
              <a:t>~$500bn</a:t>
            </a:r>
            <a:endParaRPr sz="1400">
              <a:latin typeface="Arial"/>
              <a:cs typeface="Arial"/>
            </a:endParaRPr>
          </a:p>
          <a:p>
            <a:pPr>
              <a:lnSpc>
                <a:spcPct val="100000"/>
              </a:lnSpc>
            </a:pPr>
            <a:endParaRPr sz="1600">
              <a:latin typeface="Arial"/>
              <a:cs typeface="Arial"/>
            </a:endParaRPr>
          </a:p>
          <a:p>
            <a:pPr marR="172085" algn="ctr">
              <a:lnSpc>
                <a:spcPct val="100000"/>
              </a:lnSpc>
              <a:spcBef>
                <a:spcPts val="1260"/>
              </a:spcBef>
            </a:pPr>
            <a:r>
              <a:rPr sz="1400" spc="-10" dirty="0">
                <a:latin typeface="Arial"/>
                <a:cs typeface="Arial"/>
              </a:rPr>
              <a:t>~$200bn</a:t>
            </a:r>
            <a:endParaRPr sz="1400">
              <a:latin typeface="Arial"/>
              <a:cs typeface="Arial"/>
            </a:endParaRPr>
          </a:p>
          <a:p>
            <a:pPr marR="2138680" algn="ctr">
              <a:lnSpc>
                <a:spcPct val="100000"/>
              </a:lnSpc>
              <a:spcBef>
                <a:spcPts val="259"/>
              </a:spcBef>
            </a:pPr>
            <a:r>
              <a:rPr sz="1400" spc="-10" dirty="0">
                <a:latin typeface="Arial"/>
                <a:cs typeface="Arial"/>
              </a:rPr>
              <a:t>~$100bn</a:t>
            </a:r>
            <a:endParaRPr sz="1400">
              <a:latin typeface="Arial"/>
              <a:cs typeface="Arial"/>
            </a:endParaRPr>
          </a:p>
        </p:txBody>
      </p:sp>
      <p:sp>
        <p:nvSpPr>
          <p:cNvPr id="7" name="object 7"/>
          <p:cNvSpPr txBox="1"/>
          <p:nvPr/>
        </p:nvSpPr>
        <p:spPr>
          <a:xfrm>
            <a:off x="7583551" y="5229288"/>
            <a:ext cx="2868295" cy="882015"/>
          </a:xfrm>
          <a:prstGeom prst="rect">
            <a:avLst/>
          </a:prstGeom>
        </p:spPr>
        <p:txBody>
          <a:bodyPr vert="horz" wrap="square" lIns="0" tIns="16510" rIns="0" bIns="0" rtlCol="0">
            <a:spAutoFit/>
          </a:bodyPr>
          <a:lstStyle/>
          <a:p>
            <a:pPr marL="12700" marR="5080">
              <a:lnSpc>
                <a:spcPct val="99800"/>
              </a:lnSpc>
              <a:spcBef>
                <a:spcPts val="130"/>
              </a:spcBef>
            </a:pPr>
            <a:r>
              <a:rPr sz="1400" i="1" spc="140" dirty="0">
                <a:latin typeface="Gill Sans MT"/>
                <a:cs typeface="Gill Sans MT"/>
              </a:rPr>
              <a:t>Assuming</a:t>
            </a:r>
            <a:r>
              <a:rPr sz="1400" i="1" spc="-20" dirty="0">
                <a:latin typeface="Gill Sans MT"/>
                <a:cs typeface="Gill Sans MT"/>
              </a:rPr>
              <a:t> </a:t>
            </a:r>
            <a:r>
              <a:rPr sz="1400" i="1" spc="85" dirty="0">
                <a:latin typeface="Gill Sans MT"/>
                <a:cs typeface="Gill Sans MT"/>
              </a:rPr>
              <a:t>working</a:t>
            </a:r>
            <a:r>
              <a:rPr sz="1400" i="1" spc="-15" dirty="0">
                <a:latin typeface="Gill Sans MT"/>
                <a:cs typeface="Gill Sans MT"/>
              </a:rPr>
              <a:t> </a:t>
            </a:r>
            <a:r>
              <a:rPr sz="1400" i="1" spc="105" dirty="0">
                <a:latin typeface="Gill Sans MT"/>
                <a:cs typeface="Gill Sans MT"/>
              </a:rPr>
              <a:t>conditions</a:t>
            </a:r>
            <a:r>
              <a:rPr sz="1400" i="1" spc="-25" dirty="0">
                <a:latin typeface="Gill Sans MT"/>
                <a:cs typeface="Gill Sans MT"/>
              </a:rPr>
              <a:t> </a:t>
            </a:r>
            <a:r>
              <a:rPr sz="1400" i="1" spc="70" dirty="0">
                <a:latin typeface="Gill Sans MT"/>
                <a:cs typeface="Gill Sans MT"/>
              </a:rPr>
              <a:t>and </a:t>
            </a:r>
            <a:r>
              <a:rPr sz="1400" i="1" spc="125" dirty="0">
                <a:latin typeface="Gill Sans MT"/>
                <a:cs typeface="Gill Sans MT"/>
              </a:rPr>
              <a:t>sectors</a:t>
            </a:r>
            <a:r>
              <a:rPr sz="1400" i="1" spc="-45" dirty="0">
                <a:latin typeface="Gill Sans MT"/>
                <a:cs typeface="Gill Sans MT"/>
              </a:rPr>
              <a:t> </a:t>
            </a:r>
            <a:r>
              <a:rPr sz="1400" i="1" spc="105" dirty="0">
                <a:latin typeface="Gill Sans MT"/>
                <a:cs typeface="Gill Sans MT"/>
              </a:rPr>
              <a:t>of</a:t>
            </a:r>
            <a:r>
              <a:rPr sz="1400" i="1" spc="-40" dirty="0">
                <a:latin typeface="Gill Sans MT"/>
                <a:cs typeface="Gill Sans MT"/>
              </a:rPr>
              <a:t> </a:t>
            </a:r>
            <a:r>
              <a:rPr sz="1400" i="1" spc="125" dirty="0">
                <a:latin typeface="Gill Sans MT"/>
                <a:cs typeface="Gill Sans MT"/>
              </a:rPr>
              <a:t>economic</a:t>
            </a:r>
            <a:r>
              <a:rPr sz="1400" i="1" spc="20" dirty="0">
                <a:latin typeface="Gill Sans MT"/>
                <a:cs typeface="Gill Sans MT"/>
              </a:rPr>
              <a:t> </a:t>
            </a:r>
            <a:r>
              <a:rPr sz="1400" i="1" spc="80" dirty="0">
                <a:latin typeface="Gill Sans MT"/>
                <a:cs typeface="Gill Sans MT"/>
              </a:rPr>
              <a:t>activity</a:t>
            </a:r>
            <a:r>
              <a:rPr sz="1400" i="1" spc="15" dirty="0">
                <a:latin typeface="Gill Sans MT"/>
                <a:cs typeface="Gill Sans MT"/>
              </a:rPr>
              <a:t> </a:t>
            </a:r>
            <a:r>
              <a:rPr sz="1400" i="1" spc="65" dirty="0">
                <a:latin typeface="Gill Sans MT"/>
                <a:cs typeface="Gill Sans MT"/>
              </a:rPr>
              <a:t>remain </a:t>
            </a:r>
            <a:r>
              <a:rPr sz="1400" i="1" spc="90" dirty="0">
                <a:latin typeface="Gill Sans MT"/>
                <a:cs typeface="Gill Sans MT"/>
              </a:rPr>
              <a:t>unchanged,</a:t>
            </a:r>
            <a:r>
              <a:rPr sz="1400" i="1" spc="40" dirty="0">
                <a:latin typeface="Gill Sans MT"/>
                <a:cs typeface="Gill Sans MT"/>
              </a:rPr>
              <a:t> </a:t>
            </a:r>
            <a:r>
              <a:rPr sz="1400" i="1" spc="90" dirty="0">
                <a:latin typeface="Gill Sans MT"/>
                <a:cs typeface="Gill Sans MT"/>
              </a:rPr>
              <a:t>percentage</a:t>
            </a:r>
            <a:r>
              <a:rPr sz="1400" i="1" spc="-50" dirty="0">
                <a:latin typeface="Gill Sans MT"/>
                <a:cs typeface="Gill Sans MT"/>
              </a:rPr>
              <a:t> </a:t>
            </a:r>
            <a:r>
              <a:rPr sz="1400" i="1" spc="150" dirty="0">
                <a:latin typeface="Gill Sans MT"/>
                <a:cs typeface="Gill Sans MT"/>
              </a:rPr>
              <a:t>losses</a:t>
            </a:r>
            <a:r>
              <a:rPr sz="1400" i="1" spc="-30" dirty="0">
                <a:latin typeface="Gill Sans MT"/>
                <a:cs typeface="Gill Sans MT"/>
              </a:rPr>
              <a:t> </a:t>
            </a:r>
            <a:r>
              <a:rPr sz="1400" i="1" spc="65" dirty="0">
                <a:latin typeface="Gill Sans MT"/>
                <a:cs typeface="Gill Sans MT"/>
              </a:rPr>
              <a:t>nearly </a:t>
            </a:r>
            <a:r>
              <a:rPr sz="1400" i="1" spc="95" dirty="0">
                <a:latin typeface="Gill Sans MT"/>
                <a:cs typeface="Gill Sans MT"/>
              </a:rPr>
              <a:t>double</a:t>
            </a:r>
            <a:r>
              <a:rPr sz="1400" i="1" spc="-65" dirty="0">
                <a:latin typeface="Gill Sans MT"/>
                <a:cs typeface="Gill Sans MT"/>
              </a:rPr>
              <a:t> </a:t>
            </a:r>
            <a:r>
              <a:rPr sz="1400" i="1" spc="105" dirty="0">
                <a:latin typeface="Gill Sans MT"/>
                <a:cs typeface="Gill Sans MT"/>
              </a:rPr>
              <a:t>from</a:t>
            </a:r>
            <a:r>
              <a:rPr sz="1400" i="1" spc="-10" dirty="0">
                <a:latin typeface="Gill Sans MT"/>
                <a:cs typeface="Gill Sans MT"/>
              </a:rPr>
              <a:t> </a:t>
            </a:r>
            <a:r>
              <a:rPr sz="1400" i="1" spc="70" dirty="0">
                <a:latin typeface="Gill Sans MT"/>
                <a:cs typeface="Gill Sans MT"/>
              </a:rPr>
              <a:t>heat</a:t>
            </a:r>
            <a:r>
              <a:rPr sz="1400" i="1" spc="-5" dirty="0">
                <a:latin typeface="Gill Sans MT"/>
                <a:cs typeface="Gill Sans MT"/>
              </a:rPr>
              <a:t> </a:t>
            </a:r>
            <a:r>
              <a:rPr sz="1400" i="1" spc="114" dirty="0">
                <a:latin typeface="Gill Sans MT"/>
                <a:cs typeface="Gill Sans MT"/>
              </a:rPr>
              <a:t>stress</a:t>
            </a:r>
            <a:endParaRPr sz="1400">
              <a:latin typeface="Gill Sans MT"/>
              <a:cs typeface="Gill Sans M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0850" y="3421697"/>
            <a:ext cx="4975225" cy="1772920"/>
          </a:xfrm>
          <a:prstGeom prst="rect">
            <a:avLst/>
          </a:prstGeom>
        </p:spPr>
        <p:txBody>
          <a:bodyPr vert="horz" wrap="square" lIns="0" tIns="15875" rIns="0" bIns="0" rtlCol="0">
            <a:spAutoFit/>
          </a:bodyPr>
          <a:lstStyle/>
          <a:p>
            <a:pPr marL="355600" indent="-343535">
              <a:lnSpc>
                <a:spcPct val="100000"/>
              </a:lnSpc>
              <a:spcBef>
                <a:spcPts val="125"/>
              </a:spcBef>
              <a:buFont typeface="Arial"/>
              <a:buChar char="•"/>
              <a:tabLst>
                <a:tab pos="355600" algn="l"/>
                <a:tab pos="356235" algn="l"/>
              </a:tabLst>
            </a:pPr>
            <a:r>
              <a:rPr sz="2000" dirty="0">
                <a:solidFill>
                  <a:srgbClr val="31363E"/>
                </a:solidFill>
                <a:latin typeface="Calibri"/>
                <a:cs typeface="Calibri"/>
              </a:rPr>
              <a:t>First</a:t>
            </a:r>
            <a:r>
              <a:rPr sz="2000" spc="35" dirty="0">
                <a:solidFill>
                  <a:srgbClr val="31363E"/>
                </a:solidFill>
                <a:latin typeface="Calibri"/>
                <a:cs typeface="Calibri"/>
              </a:rPr>
              <a:t> </a:t>
            </a:r>
            <a:r>
              <a:rPr sz="2000" dirty="0">
                <a:solidFill>
                  <a:srgbClr val="31363E"/>
                </a:solidFill>
                <a:latin typeface="Calibri"/>
                <a:cs typeface="Calibri"/>
              </a:rPr>
              <a:t>ever</a:t>
            </a:r>
            <a:r>
              <a:rPr sz="2000" spc="105" dirty="0">
                <a:solidFill>
                  <a:srgbClr val="31363E"/>
                </a:solidFill>
                <a:latin typeface="Calibri"/>
                <a:cs typeface="Calibri"/>
              </a:rPr>
              <a:t> </a:t>
            </a:r>
            <a:r>
              <a:rPr sz="2000" dirty="0">
                <a:solidFill>
                  <a:srgbClr val="31363E"/>
                </a:solidFill>
                <a:latin typeface="Calibri"/>
                <a:cs typeface="Calibri"/>
              </a:rPr>
              <a:t>heat</a:t>
            </a:r>
            <a:r>
              <a:rPr sz="2000" spc="125" dirty="0">
                <a:solidFill>
                  <a:srgbClr val="31363E"/>
                </a:solidFill>
                <a:latin typeface="Calibri"/>
                <a:cs typeface="Calibri"/>
              </a:rPr>
              <a:t> </a:t>
            </a:r>
            <a:r>
              <a:rPr sz="2000" dirty="0">
                <a:solidFill>
                  <a:srgbClr val="31363E"/>
                </a:solidFill>
                <a:latin typeface="Calibri"/>
                <a:cs typeface="Calibri"/>
              </a:rPr>
              <a:t>warning</a:t>
            </a:r>
            <a:r>
              <a:rPr sz="2000" spc="10" dirty="0">
                <a:solidFill>
                  <a:srgbClr val="31363E"/>
                </a:solidFill>
                <a:latin typeface="Calibri"/>
                <a:cs typeface="Calibri"/>
              </a:rPr>
              <a:t> </a:t>
            </a:r>
            <a:r>
              <a:rPr sz="2000" dirty="0">
                <a:solidFill>
                  <a:srgbClr val="31363E"/>
                </a:solidFill>
                <a:latin typeface="Calibri"/>
                <a:cs typeface="Calibri"/>
              </a:rPr>
              <a:t>in</a:t>
            </a:r>
            <a:r>
              <a:rPr sz="2000" spc="110" dirty="0">
                <a:solidFill>
                  <a:srgbClr val="31363E"/>
                </a:solidFill>
                <a:latin typeface="Calibri"/>
                <a:cs typeface="Calibri"/>
              </a:rPr>
              <a:t> </a:t>
            </a:r>
            <a:r>
              <a:rPr sz="2000" spc="45" dirty="0">
                <a:solidFill>
                  <a:srgbClr val="31363E"/>
                </a:solidFill>
                <a:latin typeface="Calibri"/>
                <a:cs typeface="Calibri"/>
              </a:rPr>
              <a:t>recorded</a:t>
            </a:r>
            <a:r>
              <a:rPr sz="2000" spc="5" dirty="0">
                <a:solidFill>
                  <a:srgbClr val="31363E"/>
                </a:solidFill>
                <a:latin typeface="Calibri"/>
                <a:cs typeface="Calibri"/>
              </a:rPr>
              <a:t> </a:t>
            </a:r>
            <a:r>
              <a:rPr sz="2000" spc="-10" dirty="0">
                <a:solidFill>
                  <a:srgbClr val="31363E"/>
                </a:solidFill>
                <a:latin typeface="Calibri"/>
                <a:cs typeface="Calibri"/>
              </a:rPr>
              <a:t>history.</a:t>
            </a:r>
            <a:endParaRPr sz="2000">
              <a:latin typeface="Calibri"/>
              <a:cs typeface="Calibri"/>
            </a:endParaRPr>
          </a:p>
          <a:p>
            <a:pPr>
              <a:lnSpc>
                <a:spcPct val="100000"/>
              </a:lnSpc>
              <a:spcBef>
                <a:spcPts val="30"/>
              </a:spcBef>
              <a:buClr>
                <a:srgbClr val="31363E"/>
              </a:buClr>
              <a:buFont typeface="Arial"/>
              <a:buChar char="•"/>
            </a:pPr>
            <a:endParaRPr sz="3350">
              <a:latin typeface="Calibri"/>
              <a:cs typeface="Calibri"/>
            </a:endParaRPr>
          </a:p>
          <a:p>
            <a:pPr marL="355600" marR="553085" indent="-343535">
              <a:lnSpc>
                <a:spcPct val="100000"/>
              </a:lnSpc>
              <a:buFont typeface="Arial"/>
              <a:buChar char="•"/>
              <a:tabLst>
                <a:tab pos="355600" algn="l"/>
                <a:tab pos="356235" algn="l"/>
              </a:tabLst>
            </a:pPr>
            <a:r>
              <a:rPr sz="2000" dirty="0">
                <a:solidFill>
                  <a:srgbClr val="31363E"/>
                </a:solidFill>
                <a:latin typeface="Calibri"/>
                <a:cs typeface="Calibri"/>
              </a:rPr>
              <a:t>42</a:t>
            </a:r>
            <a:r>
              <a:rPr sz="2000" spc="20" dirty="0">
                <a:solidFill>
                  <a:srgbClr val="31363E"/>
                </a:solidFill>
                <a:latin typeface="Calibri"/>
                <a:cs typeface="Calibri"/>
              </a:rPr>
              <a:t> </a:t>
            </a:r>
            <a:r>
              <a:rPr sz="2000" spc="80" dirty="0">
                <a:solidFill>
                  <a:srgbClr val="31363E"/>
                </a:solidFill>
                <a:latin typeface="Calibri"/>
                <a:cs typeface="Calibri"/>
              </a:rPr>
              <a:t>days</a:t>
            </a:r>
            <a:r>
              <a:rPr sz="2000" spc="-35" dirty="0">
                <a:solidFill>
                  <a:srgbClr val="31363E"/>
                </a:solidFill>
                <a:latin typeface="Calibri"/>
                <a:cs typeface="Calibri"/>
              </a:rPr>
              <a:t> </a:t>
            </a:r>
            <a:r>
              <a:rPr sz="2000" spc="55" dirty="0">
                <a:solidFill>
                  <a:srgbClr val="31363E"/>
                </a:solidFill>
                <a:latin typeface="Calibri"/>
                <a:cs typeface="Calibri"/>
              </a:rPr>
              <a:t>reaching</a:t>
            </a:r>
            <a:r>
              <a:rPr sz="2000" spc="-30" dirty="0">
                <a:solidFill>
                  <a:srgbClr val="31363E"/>
                </a:solidFill>
                <a:latin typeface="Calibri"/>
                <a:cs typeface="Calibri"/>
              </a:rPr>
              <a:t> </a:t>
            </a:r>
            <a:r>
              <a:rPr sz="2000" spc="114" dirty="0">
                <a:solidFill>
                  <a:srgbClr val="31363E"/>
                </a:solidFill>
                <a:latin typeface="Calibri"/>
                <a:cs typeface="Calibri"/>
              </a:rPr>
              <a:t>a</a:t>
            </a:r>
            <a:r>
              <a:rPr sz="2000" spc="30" dirty="0">
                <a:solidFill>
                  <a:srgbClr val="31363E"/>
                </a:solidFill>
                <a:latin typeface="Calibri"/>
                <a:cs typeface="Calibri"/>
              </a:rPr>
              <a:t> </a:t>
            </a:r>
            <a:r>
              <a:rPr sz="2000" dirty="0">
                <a:solidFill>
                  <a:srgbClr val="31363E"/>
                </a:solidFill>
                <a:latin typeface="Calibri"/>
                <a:cs typeface="Calibri"/>
              </a:rPr>
              <a:t>heat index</a:t>
            </a:r>
            <a:r>
              <a:rPr sz="2000" spc="60" dirty="0">
                <a:solidFill>
                  <a:srgbClr val="31363E"/>
                </a:solidFill>
                <a:latin typeface="Calibri"/>
                <a:cs typeface="Calibri"/>
              </a:rPr>
              <a:t> </a:t>
            </a:r>
            <a:r>
              <a:rPr sz="2000" dirty="0">
                <a:solidFill>
                  <a:srgbClr val="31363E"/>
                </a:solidFill>
                <a:latin typeface="Calibri"/>
                <a:cs typeface="Calibri"/>
              </a:rPr>
              <a:t>of</a:t>
            </a:r>
            <a:r>
              <a:rPr sz="2000" spc="55" dirty="0">
                <a:solidFill>
                  <a:srgbClr val="31363E"/>
                </a:solidFill>
                <a:latin typeface="Calibri"/>
                <a:cs typeface="Calibri"/>
              </a:rPr>
              <a:t> </a:t>
            </a:r>
            <a:r>
              <a:rPr sz="2000" spc="30" dirty="0">
                <a:solidFill>
                  <a:srgbClr val="31363E"/>
                </a:solidFill>
                <a:latin typeface="Calibri"/>
                <a:cs typeface="Calibri"/>
              </a:rPr>
              <a:t>105F </a:t>
            </a:r>
            <a:r>
              <a:rPr sz="2000" dirty="0">
                <a:solidFill>
                  <a:srgbClr val="31363E"/>
                </a:solidFill>
                <a:latin typeface="Calibri"/>
                <a:cs typeface="Calibri"/>
              </a:rPr>
              <a:t>or more,</a:t>
            </a:r>
            <a:r>
              <a:rPr sz="2000" spc="20" dirty="0">
                <a:solidFill>
                  <a:srgbClr val="31363E"/>
                </a:solidFill>
                <a:latin typeface="Calibri"/>
                <a:cs typeface="Calibri"/>
              </a:rPr>
              <a:t> </a:t>
            </a:r>
            <a:r>
              <a:rPr sz="2000" spc="75" dirty="0">
                <a:solidFill>
                  <a:srgbClr val="31363E"/>
                </a:solidFill>
                <a:latin typeface="Calibri"/>
                <a:cs typeface="Calibri"/>
              </a:rPr>
              <a:t>compared</a:t>
            </a:r>
            <a:r>
              <a:rPr sz="2000" spc="-15" dirty="0">
                <a:solidFill>
                  <a:srgbClr val="31363E"/>
                </a:solidFill>
                <a:latin typeface="Calibri"/>
                <a:cs typeface="Calibri"/>
              </a:rPr>
              <a:t> </a:t>
            </a:r>
            <a:r>
              <a:rPr sz="2000" dirty="0">
                <a:solidFill>
                  <a:srgbClr val="31363E"/>
                </a:solidFill>
                <a:latin typeface="Calibri"/>
                <a:cs typeface="Calibri"/>
              </a:rPr>
              <a:t>to </a:t>
            </a:r>
            <a:r>
              <a:rPr sz="2000" spc="70" dirty="0">
                <a:solidFill>
                  <a:srgbClr val="31363E"/>
                </a:solidFill>
                <a:latin typeface="Calibri"/>
                <a:cs typeface="Calibri"/>
              </a:rPr>
              <a:t>an</a:t>
            </a:r>
            <a:r>
              <a:rPr sz="2000" spc="5" dirty="0">
                <a:solidFill>
                  <a:srgbClr val="31363E"/>
                </a:solidFill>
                <a:latin typeface="Calibri"/>
                <a:cs typeface="Calibri"/>
              </a:rPr>
              <a:t> </a:t>
            </a:r>
            <a:r>
              <a:rPr sz="2000" dirty="0">
                <a:solidFill>
                  <a:srgbClr val="31363E"/>
                </a:solidFill>
                <a:latin typeface="Calibri"/>
                <a:cs typeface="Calibri"/>
              </a:rPr>
              <a:t>average</a:t>
            </a:r>
            <a:r>
              <a:rPr sz="2000" spc="60" dirty="0">
                <a:solidFill>
                  <a:srgbClr val="31363E"/>
                </a:solidFill>
                <a:latin typeface="Calibri"/>
                <a:cs typeface="Calibri"/>
              </a:rPr>
              <a:t> </a:t>
            </a:r>
            <a:r>
              <a:rPr sz="2000" spc="-25" dirty="0">
                <a:solidFill>
                  <a:srgbClr val="31363E"/>
                </a:solidFill>
                <a:latin typeface="Calibri"/>
                <a:cs typeface="Calibri"/>
              </a:rPr>
              <a:t>of</a:t>
            </a:r>
            <a:endParaRPr sz="2000">
              <a:latin typeface="Calibri"/>
              <a:cs typeface="Calibri"/>
            </a:endParaRPr>
          </a:p>
          <a:p>
            <a:pPr marL="355600">
              <a:lnSpc>
                <a:spcPct val="100000"/>
              </a:lnSpc>
              <a:spcBef>
                <a:spcPts val="5"/>
              </a:spcBef>
            </a:pPr>
            <a:r>
              <a:rPr sz="2000" spc="60" dirty="0">
                <a:solidFill>
                  <a:srgbClr val="31363E"/>
                </a:solidFill>
                <a:latin typeface="Calibri"/>
                <a:cs typeface="Calibri"/>
              </a:rPr>
              <a:t>6</a:t>
            </a:r>
            <a:r>
              <a:rPr sz="2000" spc="45" dirty="0">
                <a:solidFill>
                  <a:srgbClr val="31363E"/>
                </a:solidFill>
                <a:latin typeface="Calibri"/>
                <a:cs typeface="Calibri"/>
              </a:rPr>
              <a:t> </a:t>
            </a:r>
            <a:r>
              <a:rPr sz="2000" dirty="0">
                <a:solidFill>
                  <a:srgbClr val="31363E"/>
                </a:solidFill>
                <a:latin typeface="Calibri"/>
                <a:cs typeface="Calibri"/>
              </a:rPr>
              <a:t>days/year</a:t>
            </a:r>
            <a:r>
              <a:rPr sz="2000" spc="80" dirty="0">
                <a:solidFill>
                  <a:srgbClr val="31363E"/>
                </a:solidFill>
                <a:latin typeface="Calibri"/>
                <a:cs typeface="Calibri"/>
              </a:rPr>
              <a:t> </a:t>
            </a:r>
            <a:r>
              <a:rPr sz="2000" dirty="0">
                <a:solidFill>
                  <a:srgbClr val="31363E"/>
                </a:solidFill>
                <a:latin typeface="Calibri"/>
                <a:cs typeface="Calibri"/>
              </a:rPr>
              <a:t>(over</a:t>
            </a:r>
            <a:r>
              <a:rPr sz="2000" spc="-5" dirty="0">
                <a:solidFill>
                  <a:srgbClr val="31363E"/>
                </a:solidFill>
                <a:latin typeface="Calibri"/>
                <a:cs typeface="Calibri"/>
              </a:rPr>
              <a:t> </a:t>
            </a:r>
            <a:r>
              <a:rPr sz="2000" dirty="0">
                <a:solidFill>
                  <a:srgbClr val="31363E"/>
                </a:solidFill>
                <a:latin typeface="Calibri"/>
                <a:cs typeface="Calibri"/>
              </a:rPr>
              <a:t>the</a:t>
            </a:r>
            <a:r>
              <a:rPr sz="2000" spc="-20" dirty="0">
                <a:solidFill>
                  <a:srgbClr val="31363E"/>
                </a:solidFill>
                <a:latin typeface="Calibri"/>
                <a:cs typeface="Calibri"/>
              </a:rPr>
              <a:t> </a:t>
            </a:r>
            <a:r>
              <a:rPr sz="2000" spc="75" dirty="0">
                <a:solidFill>
                  <a:srgbClr val="31363E"/>
                </a:solidFill>
                <a:latin typeface="Calibri"/>
                <a:cs typeface="Calibri"/>
              </a:rPr>
              <a:t>past</a:t>
            </a:r>
            <a:r>
              <a:rPr sz="2000" spc="20" dirty="0">
                <a:solidFill>
                  <a:srgbClr val="31363E"/>
                </a:solidFill>
                <a:latin typeface="Calibri"/>
                <a:cs typeface="Calibri"/>
              </a:rPr>
              <a:t> </a:t>
            </a:r>
            <a:r>
              <a:rPr sz="2000" dirty="0">
                <a:solidFill>
                  <a:srgbClr val="31363E"/>
                </a:solidFill>
                <a:latin typeface="Calibri"/>
                <a:cs typeface="Calibri"/>
              </a:rPr>
              <a:t>14</a:t>
            </a:r>
            <a:r>
              <a:rPr sz="2000" spc="45" dirty="0">
                <a:solidFill>
                  <a:srgbClr val="31363E"/>
                </a:solidFill>
                <a:latin typeface="Calibri"/>
                <a:cs typeface="Calibri"/>
              </a:rPr>
              <a:t> </a:t>
            </a:r>
            <a:r>
              <a:rPr sz="2000" spc="-10" dirty="0">
                <a:solidFill>
                  <a:srgbClr val="31363E"/>
                </a:solidFill>
                <a:latin typeface="Calibri"/>
                <a:cs typeface="Calibri"/>
              </a:rPr>
              <a:t>years).</a:t>
            </a:r>
            <a:endParaRPr sz="2000">
              <a:latin typeface="Calibri"/>
              <a:cs typeface="Calibri"/>
            </a:endParaRPr>
          </a:p>
        </p:txBody>
      </p:sp>
      <p:pic>
        <p:nvPicPr>
          <p:cNvPr id="3" name="object 3"/>
          <p:cNvPicPr/>
          <p:nvPr/>
        </p:nvPicPr>
        <p:blipFill>
          <a:blip r:embed="rId2" cstate="print"/>
          <a:stretch>
            <a:fillRect/>
          </a:stretch>
        </p:blipFill>
        <p:spPr>
          <a:xfrm>
            <a:off x="5867400" y="3162300"/>
            <a:ext cx="6105525" cy="3162300"/>
          </a:xfrm>
          <a:prstGeom prst="rect">
            <a:avLst/>
          </a:prstGeom>
        </p:spPr>
      </p:pic>
      <p:sp>
        <p:nvSpPr>
          <p:cNvPr id="4" name="object 4"/>
          <p:cNvSpPr txBox="1">
            <a:spLocks noGrp="1"/>
          </p:cNvSpPr>
          <p:nvPr>
            <p:ph type="title"/>
          </p:nvPr>
        </p:nvSpPr>
        <p:spPr>
          <a:xfrm>
            <a:off x="663575" y="410844"/>
            <a:ext cx="1383030" cy="758190"/>
          </a:xfrm>
          <a:prstGeom prst="rect">
            <a:avLst/>
          </a:prstGeom>
        </p:spPr>
        <p:txBody>
          <a:bodyPr vert="horz" wrap="square" lIns="0" tIns="13335" rIns="0" bIns="0" rtlCol="0">
            <a:spAutoFit/>
          </a:bodyPr>
          <a:lstStyle/>
          <a:p>
            <a:pPr marL="12700">
              <a:lnSpc>
                <a:spcPct val="100000"/>
              </a:lnSpc>
              <a:spcBef>
                <a:spcPts val="105"/>
              </a:spcBef>
            </a:pPr>
            <a:r>
              <a:rPr sz="4800" spc="-20" dirty="0">
                <a:solidFill>
                  <a:srgbClr val="177ABD"/>
                </a:solidFill>
                <a:latin typeface="Arial"/>
                <a:cs typeface="Arial"/>
              </a:rPr>
              <a:t>2023</a:t>
            </a:r>
            <a:endParaRPr sz="4800">
              <a:latin typeface="Arial"/>
              <a:cs typeface="Arial"/>
            </a:endParaRPr>
          </a:p>
        </p:txBody>
      </p:sp>
      <p:pic>
        <p:nvPicPr>
          <p:cNvPr id="5" name="object 5"/>
          <p:cNvPicPr/>
          <p:nvPr/>
        </p:nvPicPr>
        <p:blipFill>
          <a:blip r:embed="rId3" cstate="print"/>
          <a:stretch>
            <a:fillRect/>
          </a:stretch>
        </p:blipFill>
        <p:spPr>
          <a:xfrm>
            <a:off x="0" y="0"/>
            <a:ext cx="12191999" cy="29051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1450" y="190500"/>
            <a:ext cx="11915775" cy="4962525"/>
          </a:xfrm>
          <a:prstGeom prst="rect">
            <a:avLst/>
          </a:prstGeom>
        </p:spPr>
      </p:pic>
      <p:sp>
        <p:nvSpPr>
          <p:cNvPr id="3" name="object 3"/>
          <p:cNvSpPr txBox="1"/>
          <p:nvPr/>
        </p:nvSpPr>
        <p:spPr>
          <a:xfrm>
            <a:off x="3159760" y="5905500"/>
            <a:ext cx="6348730" cy="640080"/>
          </a:xfrm>
          <a:prstGeom prst="rect">
            <a:avLst/>
          </a:prstGeom>
        </p:spPr>
        <p:txBody>
          <a:bodyPr vert="horz" wrap="square" lIns="0" tIns="15875" rIns="0" bIns="0" rtlCol="0">
            <a:spAutoFit/>
          </a:bodyPr>
          <a:lstStyle/>
          <a:p>
            <a:pPr marL="12700" marR="5080">
              <a:lnSpc>
                <a:spcPct val="100000"/>
              </a:lnSpc>
              <a:spcBef>
                <a:spcPts val="125"/>
              </a:spcBef>
            </a:pPr>
            <a:r>
              <a:rPr sz="2000" spc="80" dirty="0">
                <a:solidFill>
                  <a:srgbClr val="31363E"/>
                </a:solidFill>
                <a:latin typeface="Calibri"/>
                <a:cs typeface="Calibri"/>
              </a:rPr>
              <a:t>Peaks</a:t>
            </a:r>
            <a:r>
              <a:rPr sz="2000" spc="235" dirty="0">
                <a:solidFill>
                  <a:srgbClr val="31363E"/>
                </a:solidFill>
                <a:latin typeface="Calibri"/>
                <a:cs typeface="Calibri"/>
              </a:rPr>
              <a:t> </a:t>
            </a:r>
            <a:r>
              <a:rPr sz="2000" dirty="0">
                <a:solidFill>
                  <a:srgbClr val="31363E"/>
                </a:solidFill>
                <a:latin typeface="Calibri"/>
                <a:cs typeface="Calibri"/>
              </a:rPr>
              <a:t>in</a:t>
            </a:r>
            <a:r>
              <a:rPr sz="2000" spc="145" dirty="0">
                <a:solidFill>
                  <a:srgbClr val="31363E"/>
                </a:solidFill>
                <a:latin typeface="Calibri"/>
                <a:cs typeface="Calibri"/>
              </a:rPr>
              <a:t> </a:t>
            </a:r>
            <a:r>
              <a:rPr sz="2000" dirty="0">
                <a:solidFill>
                  <a:srgbClr val="31363E"/>
                </a:solidFill>
                <a:latin typeface="Calibri"/>
                <a:cs typeface="Calibri"/>
              </a:rPr>
              <a:t>weekly</a:t>
            </a:r>
            <a:r>
              <a:rPr sz="2000" spc="220" dirty="0">
                <a:solidFill>
                  <a:srgbClr val="31363E"/>
                </a:solidFill>
                <a:latin typeface="Calibri"/>
                <a:cs typeface="Calibri"/>
              </a:rPr>
              <a:t> </a:t>
            </a:r>
            <a:r>
              <a:rPr sz="2000" dirty="0">
                <a:solidFill>
                  <a:srgbClr val="31363E"/>
                </a:solidFill>
                <a:latin typeface="Calibri"/>
                <a:cs typeface="Calibri"/>
              </a:rPr>
              <a:t>heat-related</a:t>
            </a:r>
            <a:r>
              <a:rPr sz="2000" spc="229" dirty="0">
                <a:solidFill>
                  <a:srgbClr val="31363E"/>
                </a:solidFill>
                <a:latin typeface="Calibri"/>
                <a:cs typeface="Calibri"/>
              </a:rPr>
              <a:t> </a:t>
            </a:r>
            <a:r>
              <a:rPr sz="2000" dirty="0">
                <a:solidFill>
                  <a:srgbClr val="31363E"/>
                </a:solidFill>
                <a:latin typeface="Calibri"/>
                <a:cs typeface="Calibri"/>
              </a:rPr>
              <a:t>emergency</a:t>
            </a:r>
            <a:r>
              <a:rPr sz="2000" spc="220" dirty="0">
                <a:solidFill>
                  <a:srgbClr val="31363E"/>
                </a:solidFill>
                <a:latin typeface="Calibri"/>
                <a:cs typeface="Calibri"/>
              </a:rPr>
              <a:t> </a:t>
            </a:r>
            <a:r>
              <a:rPr sz="2000" dirty="0">
                <a:solidFill>
                  <a:srgbClr val="31363E"/>
                </a:solidFill>
                <a:latin typeface="Calibri"/>
                <a:cs typeface="Calibri"/>
              </a:rPr>
              <a:t>department</a:t>
            </a:r>
            <a:r>
              <a:rPr sz="2000" spc="170" dirty="0">
                <a:solidFill>
                  <a:srgbClr val="31363E"/>
                </a:solidFill>
                <a:latin typeface="Calibri"/>
                <a:cs typeface="Calibri"/>
              </a:rPr>
              <a:t> </a:t>
            </a:r>
            <a:r>
              <a:rPr sz="2000" spc="45" dirty="0">
                <a:solidFill>
                  <a:srgbClr val="31363E"/>
                </a:solidFill>
                <a:latin typeface="Calibri"/>
                <a:cs typeface="Calibri"/>
              </a:rPr>
              <a:t>visits </a:t>
            </a:r>
            <a:r>
              <a:rPr sz="2000" dirty="0">
                <a:solidFill>
                  <a:srgbClr val="31363E"/>
                </a:solidFill>
                <a:latin typeface="Calibri"/>
                <a:cs typeface="Calibri"/>
              </a:rPr>
              <a:t>were</a:t>
            </a:r>
            <a:r>
              <a:rPr sz="2000" spc="-45" dirty="0">
                <a:solidFill>
                  <a:srgbClr val="31363E"/>
                </a:solidFill>
                <a:latin typeface="Calibri"/>
                <a:cs typeface="Calibri"/>
              </a:rPr>
              <a:t> </a:t>
            </a:r>
            <a:r>
              <a:rPr sz="2000" spc="85" dirty="0">
                <a:solidFill>
                  <a:srgbClr val="31363E"/>
                </a:solidFill>
                <a:latin typeface="Calibri"/>
                <a:cs typeface="Calibri"/>
              </a:rPr>
              <a:t>100%</a:t>
            </a:r>
            <a:r>
              <a:rPr sz="2000" spc="35" dirty="0">
                <a:solidFill>
                  <a:srgbClr val="31363E"/>
                </a:solidFill>
                <a:latin typeface="Calibri"/>
                <a:cs typeface="Calibri"/>
              </a:rPr>
              <a:t> </a:t>
            </a:r>
            <a:r>
              <a:rPr sz="2000" dirty="0">
                <a:solidFill>
                  <a:srgbClr val="31363E"/>
                </a:solidFill>
                <a:latin typeface="Calibri"/>
                <a:cs typeface="Calibri"/>
              </a:rPr>
              <a:t>higher</a:t>
            </a:r>
            <a:r>
              <a:rPr sz="2000" spc="55" dirty="0">
                <a:solidFill>
                  <a:srgbClr val="31363E"/>
                </a:solidFill>
                <a:latin typeface="Calibri"/>
                <a:cs typeface="Calibri"/>
              </a:rPr>
              <a:t> </a:t>
            </a:r>
            <a:r>
              <a:rPr sz="2000" dirty="0">
                <a:solidFill>
                  <a:srgbClr val="31363E"/>
                </a:solidFill>
                <a:latin typeface="Calibri"/>
                <a:cs typeface="Calibri"/>
              </a:rPr>
              <a:t>than</a:t>
            </a:r>
            <a:r>
              <a:rPr sz="2000" spc="-10" dirty="0">
                <a:solidFill>
                  <a:srgbClr val="31363E"/>
                </a:solidFill>
                <a:latin typeface="Calibri"/>
                <a:cs typeface="Calibri"/>
              </a:rPr>
              <a:t> </a:t>
            </a:r>
            <a:r>
              <a:rPr sz="2000" spc="75" dirty="0">
                <a:solidFill>
                  <a:srgbClr val="31363E"/>
                </a:solidFill>
                <a:latin typeface="Calibri"/>
                <a:cs typeface="Calibri"/>
              </a:rPr>
              <a:t>past</a:t>
            </a:r>
            <a:r>
              <a:rPr sz="2000" spc="45" dirty="0">
                <a:solidFill>
                  <a:srgbClr val="31363E"/>
                </a:solidFill>
                <a:latin typeface="Calibri"/>
                <a:cs typeface="Calibri"/>
              </a:rPr>
              <a:t> </a:t>
            </a:r>
            <a:r>
              <a:rPr sz="2000" spc="60" dirty="0">
                <a:solidFill>
                  <a:srgbClr val="31363E"/>
                </a:solidFill>
                <a:latin typeface="Calibri"/>
                <a:cs typeface="Calibri"/>
              </a:rPr>
              <a:t>5</a:t>
            </a:r>
            <a:r>
              <a:rPr sz="2000" spc="-5" dirty="0">
                <a:solidFill>
                  <a:srgbClr val="31363E"/>
                </a:solidFill>
                <a:latin typeface="Calibri"/>
                <a:cs typeface="Calibri"/>
              </a:rPr>
              <a:t> </a:t>
            </a:r>
            <a:r>
              <a:rPr sz="2000" spc="-10" dirty="0">
                <a:solidFill>
                  <a:srgbClr val="31363E"/>
                </a:solidFill>
                <a:latin typeface="Calibri"/>
                <a:cs typeface="Calibri"/>
              </a:rPr>
              <a:t>years.</a:t>
            </a:r>
            <a:endParaRPr sz="2000">
              <a:latin typeface="Calibri"/>
              <a:cs typeface="Calibri"/>
            </a:endParaRPr>
          </a:p>
        </p:txBody>
      </p:sp>
      <p:sp>
        <p:nvSpPr>
          <p:cNvPr id="4" name="object 4"/>
          <p:cNvSpPr txBox="1"/>
          <p:nvPr/>
        </p:nvSpPr>
        <p:spPr>
          <a:xfrm>
            <a:off x="612775" y="5825807"/>
            <a:ext cx="2305050" cy="758190"/>
          </a:xfrm>
          <a:prstGeom prst="rect">
            <a:avLst/>
          </a:prstGeom>
        </p:spPr>
        <p:txBody>
          <a:bodyPr vert="horz" wrap="square" lIns="0" tIns="13335" rIns="0" bIns="0" rtlCol="0">
            <a:spAutoFit/>
          </a:bodyPr>
          <a:lstStyle/>
          <a:p>
            <a:pPr marL="12700">
              <a:lnSpc>
                <a:spcPct val="100000"/>
              </a:lnSpc>
              <a:spcBef>
                <a:spcPts val="105"/>
              </a:spcBef>
            </a:pPr>
            <a:r>
              <a:rPr sz="4800" b="1" dirty="0">
                <a:solidFill>
                  <a:srgbClr val="177ABD"/>
                </a:solidFill>
                <a:latin typeface="Arial"/>
                <a:cs typeface="Arial"/>
              </a:rPr>
              <a:t>In</a:t>
            </a:r>
            <a:r>
              <a:rPr sz="4800" b="1" spc="5" dirty="0">
                <a:solidFill>
                  <a:srgbClr val="177ABD"/>
                </a:solidFill>
                <a:latin typeface="Arial"/>
                <a:cs typeface="Arial"/>
              </a:rPr>
              <a:t> </a:t>
            </a:r>
            <a:r>
              <a:rPr sz="4800" b="1" spc="-10" dirty="0">
                <a:solidFill>
                  <a:srgbClr val="177ABD"/>
                </a:solidFill>
                <a:latin typeface="Arial"/>
                <a:cs typeface="Arial"/>
              </a:rPr>
              <a:t>2023:</a:t>
            </a:r>
            <a:endParaRPr sz="48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50" y="1175448"/>
            <a:ext cx="6758940" cy="1687195"/>
          </a:xfrm>
          <a:prstGeom prst="rect">
            <a:avLst/>
          </a:prstGeom>
        </p:spPr>
        <p:txBody>
          <a:bodyPr vert="horz" wrap="square" lIns="0" tIns="15875" rIns="0" bIns="0" rtlCol="0">
            <a:spAutoFit/>
          </a:bodyPr>
          <a:lstStyle/>
          <a:p>
            <a:pPr marL="12700" marR="5080">
              <a:lnSpc>
                <a:spcPct val="100000"/>
              </a:lnSpc>
              <a:spcBef>
                <a:spcPts val="125"/>
              </a:spcBef>
            </a:pPr>
            <a:r>
              <a:rPr sz="2000" dirty="0">
                <a:latin typeface="Arial"/>
                <a:cs typeface="Arial"/>
              </a:rPr>
              <a:t>Urban</a:t>
            </a:r>
            <a:r>
              <a:rPr sz="2000" spc="-45" dirty="0">
                <a:latin typeface="Arial"/>
                <a:cs typeface="Arial"/>
              </a:rPr>
              <a:t> </a:t>
            </a:r>
            <a:r>
              <a:rPr sz="2000" dirty="0">
                <a:latin typeface="Arial"/>
                <a:cs typeface="Arial"/>
              </a:rPr>
              <a:t>areas</a:t>
            </a:r>
            <a:r>
              <a:rPr sz="2000" spc="-5" dirty="0">
                <a:latin typeface="Arial"/>
                <a:cs typeface="Arial"/>
              </a:rPr>
              <a:t> </a:t>
            </a:r>
            <a:r>
              <a:rPr sz="2000" dirty="0">
                <a:latin typeface="Arial"/>
                <a:cs typeface="Arial"/>
              </a:rPr>
              <a:t>can</a:t>
            </a:r>
            <a:r>
              <a:rPr sz="2000" spc="-40" dirty="0">
                <a:latin typeface="Arial"/>
                <a:cs typeface="Arial"/>
              </a:rPr>
              <a:t> </a:t>
            </a:r>
            <a:r>
              <a:rPr sz="2000" dirty="0">
                <a:latin typeface="Arial"/>
                <a:cs typeface="Arial"/>
              </a:rPr>
              <a:t>be</a:t>
            </a:r>
            <a:r>
              <a:rPr sz="2000" spc="-5" dirty="0">
                <a:latin typeface="Arial"/>
                <a:cs typeface="Arial"/>
              </a:rPr>
              <a:t> </a:t>
            </a:r>
            <a:r>
              <a:rPr sz="2000" b="1" dirty="0">
                <a:solidFill>
                  <a:srgbClr val="C00000"/>
                </a:solidFill>
                <a:latin typeface="Arial"/>
                <a:cs typeface="Arial"/>
              </a:rPr>
              <a:t>5</a:t>
            </a:r>
            <a:r>
              <a:rPr sz="2000" b="1" spc="-20" dirty="0">
                <a:solidFill>
                  <a:srgbClr val="C00000"/>
                </a:solidFill>
                <a:latin typeface="Arial"/>
                <a:cs typeface="Arial"/>
              </a:rPr>
              <a:t> </a:t>
            </a:r>
            <a:r>
              <a:rPr sz="2000" b="1" dirty="0">
                <a:solidFill>
                  <a:srgbClr val="C00000"/>
                </a:solidFill>
                <a:latin typeface="Arial"/>
                <a:cs typeface="Arial"/>
              </a:rPr>
              <a:t>to</a:t>
            </a:r>
            <a:r>
              <a:rPr sz="2000" b="1" spc="-40" dirty="0">
                <a:solidFill>
                  <a:srgbClr val="C00000"/>
                </a:solidFill>
                <a:latin typeface="Arial"/>
                <a:cs typeface="Arial"/>
              </a:rPr>
              <a:t> </a:t>
            </a:r>
            <a:r>
              <a:rPr sz="2000" b="1" dirty="0">
                <a:solidFill>
                  <a:srgbClr val="C00000"/>
                </a:solidFill>
                <a:latin typeface="Arial"/>
                <a:cs typeface="Arial"/>
              </a:rPr>
              <a:t>9</a:t>
            </a:r>
            <a:r>
              <a:rPr sz="2000" b="1" spc="-25" dirty="0">
                <a:solidFill>
                  <a:srgbClr val="C00000"/>
                </a:solidFill>
                <a:latin typeface="Arial"/>
                <a:cs typeface="Arial"/>
              </a:rPr>
              <a:t> </a:t>
            </a:r>
            <a:r>
              <a:rPr sz="2000" b="1" dirty="0">
                <a:solidFill>
                  <a:srgbClr val="C00000"/>
                </a:solidFill>
                <a:latin typeface="Arial"/>
                <a:cs typeface="Arial"/>
              </a:rPr>
              <a:t>degrees</a:t>
            </a:r>
            <a:r>
              <a:rPr sz="2000" b="1" spc="-40" dirty="0">
                <a:solidFill>
                  <a:srgbClr val="C00000"/>
                </a:solidFill>
                <a:latin typeface="Arial"/>
                <a:cs typeface="Arial"/>
              </a:rPr>
              <a:t> </a:t>
            </a:r>
            <a:r>
              <a:rPr sz="2000" b="1" dirty="0">
                <a:solidFill>
                  <a:srgbClr val="C00000"/>
                </a:solidFill>
                <a:latin typeface="Arial"/>
                <a:cs typeface="Arial"/>
              </a:rPr>
              <a:t>Fahrenheit</a:t>
            </a:r>
            <a:r>
              <a:rPr sz="2000" b="1" spc="-40" dirty="0">
                <a:solidFill>
                  <a:srgbClr val="C00000"/>
                </a:solidFill>
                <a:latin typeface="Arial"/>
                <a:cs typeface="Arial"/>
              </a:rPr>
              <a:t> </a:t>
            </a:r>
            <a:r>
              <a:rPr sz="2000" b="1" dirty="0">
                <a:solidFill>
                  <a:srgbClr val="C00000"/>
                </a:solidFill>
                <a:latin typeface="Arial"/>
                <a:cs typeface="Arial"/>
              </a:rPr>
              <a:t>hotter</a:t>
            </a:r>
            <a:r>
              <a:rPr sz="2000" b="1" spc="-35" dirty="0">
                <a:solidFill>
                  <a:srgbClr val="C00000"/>
                </a:solidFill>
                <a:latin typeface="Arial"/>
                <a:cs typeface="Arial"/>
              </a:rPr>
              <a:t> </a:t>
            </a:r>
            <a:r>
              <a:rPr sz="2000" spc="-20" dirty="0">
                <a:latin typeface="Arial"/>
                <a:cs typeface="Arial"/>
              </a:rPr>
              <a:t>than </a:t>
            </a:r>
            <a:r>
              <a:rPr sz="2000" dirty="0">
                <a:latin typeface="Arial"/>
                <a:cs typeface="Arial"/>
              </a:rPr>
              <a:t>rural</a:t>
            </a:r>
            <a:r>
              <a:rPr sz="2000" spc="-25" dirty="0">
                <a:latin typeface="Arial"/>
                <a:cs typeface="Arial"/>
              </a:rPr>
              <a:t> </a:t>
            </a:r>
            <a:r>
              <a:rPr sz="2000" dirty="0">
                <a:latin typeface="Arial"/>
                <a:cs typeface="Arial"/>
              </a:rPr>
              <a:t>areas</a:t>
            </a:r>
            <a:r>
              <a:rPr sz="2000" spc="-35" dirty="0">
                <a:latin typeface="Arial"/>
                <a:cs typeface="Arial"/>
              </a:rPr>
              <a:t> </a:t>
            </a:r>
            <a:r>
              <a:rPr sz="2000" dirty="0">
                <a:latin typeface="Arial"/>
                <a:cs typeface="Arial"/>
              </a:rPr>
              <a:t>during</a:t>
            </a:r>
            <a:r>
              <a:rPr sz="2000" spc="-10" dirty="0">
                <a:latin typeface="Arial"/>
                <a:cs typeface="Arial"/>
              </a:rPr>
              <a:t> </a:t>
            </a:r>
            <a:r>
              <a:rPr sz="2000" dirty="0">
                <a:latin typeface="Arial"/>
                <a:cs typeface="Arial"/>
              </a:rPr>
              <a:t>the</a:t>
            </a:r>
            <a:r>
              <a:rPr sz="2000" spc="-75" dirty="0">
                <a:latin typeface="Arial"/>
                <a:cs typeface="Arial"/>
              </a:rPr>
              <a:t> </a:t>
            </a:r>
            <a:r>
              <a:rPr sz="2000" spc="-20" dirty="0">
                <a:latin typeface="Arial"/>
                <a:cs typeface="Arial"/>
              </a:rPr>
              <a:t>day.</a:t>
            </a:r>
            <a:endParaRPr sz="2000">
              <a:latin typeface="Arial"/>
              <a:cs typeface="Arial"/>
            </a:endParaRPr>
          </a:p>
          <a:p>
            <a:pPr marL="12700" marR="95885">
              <a:lnSpc>
                <a:spcPct val="100000"/>
              </a:lnSpc>
              <a:spcBef>
                <a:spcPts val="985"/>
              </a:spcBef>
            </a:pPr>
            <a:r>
              <a:rPr sz="2000" b="1" dirty="0">
                <a:solidFill>
                  <a:srgbClr val="C00000"/>
                </a:solidFill>
                <a:latin typeface="Arial"/>
                <a:cs typeface="Arial"/>
              </a:rPr>
              <a:t>Some</a:t>
            </a:r>
            <a:r>
              <a:rPr sz="2000" b="1" spc="-55" dirty="0">
                <a:solidFill>
                  <a:srgbClr val="C00000"/>
                </a:solidFill>
                <a:latin typeface="Arial"/>
                <a:cs typeface="Arial"/>
              </a:rPr>
              <a:t> </a:t>
            </a:r>
            <a:r>
              <a:rPr sz="2000" b="1" dirty="0">
                <a:solidFill>
                  <a:srgbClr val="C00000"/>
                </a:solidFill>
                <a:latin typeface="Arial"/>
                <a:cs typeface="Arial"/>
              </a:rPr>
              <a:t>neighborhoods</a:t>
            </a:r>
            <a:r>
              <a:rPr sz="2000" b="1" spc="-50" dirty="0">
                <a:solidFill>
                  <a:srgbClr val="C00000"/>
                </a:solidFill>
                <a:latin typeface="Arial"/>
                <a:cs typeface="Arial"/>
              </a:rPr>
              <a:t> </a:t>
            </a:r>
            <a:r>
              <a:rPr sz="2000" dirty="0">
                <a:latin typeface="Arial"/>
                <a:cs typeface="Arial"/>
              </a:rPr>
              <a:t>in</a:t>
            </a:r>
            <a:r>
              <a:rPr sz="2000" spc="-45" dirty="0">
                <a:latin typeface="Arial"/>
                <a:cs typeface="Arial"/>
              </a:rPr>
              <a:t> </a:t>
            </a:r>
            <a:r>
              <a:rPr sz="2000" dirty="0">
                <a:latin typeface="Arial"/>
                <a:cs typeface="Arial"/>
              </a:rPr>
              <a:t>cities,</a:t>
            </a:r>
            <a:r>
              <a:rPr sz="2000" spc="-15" dirty="0">
                <a:latin typeface="Arial"/>
                <a:cs typeface="Arial"/>
              </a:rPr>
              <a:t> </a:t>
            </a:r>
            <a:r>
              <a:rPr sz="2000" dirty="0">
                <a:latin typeface="Arial"/>
                <a:cs typeface="Arial"/>
              </a:rPr>
              <a:t>often</a:t>
            </a:r>
            <a:r>
              <a:rPr sz="2000" spc="-50" dirty="0">
                <a:latin typeface="Arial"/>
                <a:cs typeface="Arial"/>
              </a:rPr>
              <a:t> </a:t>
            </a:r>
            <a:r>
              <a:rPr sz="2000" dirty="0">
                <a:latin typeface="Arial"/>
                <a:cs typeface="Arial"/>
              </a:rPr>
              <a:t>in</a:t>
            </a:r>
            <a:r>
              <a:rPr sz="2000" spc="-10" dirty="0">
                <a:latin typeface="Arial"/>
                <a:cs typeface="Arial"/>
              </a:rPr>
              <a:t> low-</a:t>
            </a:r>
            <a:r>
              <a:rPr sz="2000" dirty="0">
                <a:latin typeface="Arial"/>
                <a:cs typeface="Arial"/>
              </a:rPr>
              <a:t>income</a:t>
            </a:r>
            <a:r>
              <a:rPr sz="2000" spc="-45" dirty="0">
                <a:latin typeface="Arial"/>
                <a:cs typeface="Arial"/>
              </a:rPr>
              <a:t> </a:t>
            </a:r>
            <a:r>
              <a:rPr sz="2000" spc="-10" dirty="0">
                <a:latin typeface="Arial"/>
                <a:cs typeface="Arial"/>
              </a:rPr>
              <a:t>areas, </a:t>
            </a:r>
            <a:r>
              <a:rPr sz="2000" dirty="0">
                <a:latin typeface="Arial"/>
                <a:cs typeface="Arial"/>
              </a:rPr>
              <a:t>can</a:t>
            </a:r>
            <a:r>
              <a:rPr sz="2000" spc="-40" dirty="0">
                <a:latin typeface="Arial"/>
                <a:cs typeface="Arial"/>
              </a:rPr>
              <a:t> </a:t>
            </a:r>
            <a:r>
              <a:rPr sz="2000" dirty="0">
                <a:latin typeface="Arial"/>
                <a:cs typeface="Arial"/>
              </a:rPr>
              <a:t>be</a:t>
            </a:r>
            <a:r>
              <a:rPr sz="2000" spc="-40" dirty="0">
                <a:latin typeface="Arial"/>
                <a:cs typeface="Arial"/>
              </a:rPr>
              <a:t> </a:t>
            </a:r>
            <a:r>
              <a:rPr sz="2000" dirty="0">
                <a:latin typeface="Arial"/>
                <a:cs typeface="Arial"/>
              </a:rPr>
              <a:t>as</a:t>
            </a:r>
            <a:r>
              <a:rPr sz="2000" spc="5" dirty="0">
                <a:latin typeface="Arial"/>
                <a:cs typeface="Arial"/>
              </a:rPr>
              <a:t> </a:t>
            </a:r>
            <a:r>
              <a:rPr sz="2000" dirty="0">
                <a:latin typeface="Arial"/>
                <a:cs typeface="Arial"/>
              </a:rPr>
              <a:t>much</a:t>
            </a:r>
            <a:r>
              <a:rPr sz="2000" spc="-35" dirty="0">
                <a:latin typeface="Arial"/>
                <a:cs typeface="Arial"/>
              </a:rPr>
              <a:t> </a:t>
            </a:r>
            <a:r>
              <a:rPr sz="2000" dirty="0">
                <a:latin typeface="Arial"/>
                <a:cs typeface="Arial"/>
              </a:rPr>
              <a:t>as</a:t>
            </a:r>
            <a:r>
              <a:rPr sz="2000" spc="5" dirty="0">
                <a:latin typeface="Arial"/>
                <a:cs typeface="Arial"/>
              </a:rPr>
              <a:t> </a:t>
            </a:r>
            <a:r>
              <a:rPr sz="2000" b="1" spc="-10" dirty="0">
                <a:solidFill>
                  <a:srgbClr val="C00000"/>
                </a:solidFill>
                <a:latin typeface="Arial"/>
                <a:cs typeface="Arial"/>
              </a:rPr>
              <a:t>15-</a:t>
            </a:r>
            <a:r>
              <a:rPr sz="2000" b="1" dirty="0">
                <a:solidFill>
                  <a:srgbClr val="C00000"/>
                </a:solidFill>
                <a:latin typeface="Arial"/>
                <a:cs typeface="Arial"/>
              </a:rPr>
              <a:t>20</a:t>
            </a:r>
            <a:r>
              <a:rPr sz="2000" b="1" spc="-35" dirty="0">
                <a:solidFill>
                  <a:srgbClr val="C00000"/>
                </a:solidFill>
                <a:latin typeface="Arial"/>
                <a:cs typeface="Arial"/>
              </a:rPr>
              <a:t> </a:t>
            </a:r>
            <a:r>
              <a:rPr sz="2000" b="1" dirty="0">
                <a:solidFill>
                  <a:srgbClr val="C00000"/>
                </a:solidFill>
                <a:latin typeface="Arial"/>
                <a:cs typeface="Arial"/>
              </a:rPr>
              <a:t>degrees</a:t>
            </a:r>
            <a:r>
              <a:rPr sz="2000" b="1" spc="-35" dirty="0">
                <a:solidFill>
                  <a:srgbClr val="C00000"/>
                </a:solidFill>
                <a:latin typeface="Arial"/>
                <a:cs typeface="Arial"/>
              </a:rPr>
              <a:t> </a:t>
            </a:r>
            <a:r>
              <a:rPr sz="2000" b="1" dirty="0">
                <a:solidFill>
                  <a:srgbClr val="C00000"/>
                </a:solidFill>
                <a:latin typeface="Arial"/>
                <a:cs typeface="Arial"/>
              </a:rPr>
              <a:t>F</a:t>
            </a:r>
            <a:r>
              <a:rPr sz="2000" b="1" spc="-70" dirty="0">
                <a:solidFill>
                  <a:srgbClr val="C00000"/>
                </a:solidFill>
                <a:latin typeface="Arial"/>
                <a:cs typeface="Arial"/>
              </a:rPr>
              <a:t> </a:t>
            </a:r>
            <a:r>
              <a:rPr sz="2000" b="1" dirty="0">
                <a:solidFill>
                  <a:srgbClr val="C00000"/>
                </a:solidFill>
                <a:latin typeface="Arial"/>
                <a:cs typeface="Arial"/>
              </a:rPr>
              <a:t>hotter</a:t>
            </a:r>
            <a:r>
              <a:rPr sz="2000" b="1" spc="-40" dirty="0">
                <a:solidFill>
                  <a:srgbClr val="C00000"/>
                </a:solidFill>
                <a:latin typeface="Arial"/>
                <a:cs typeface="Arial"/>
              </a:rPr>
              <a:t> </a:t>
            </a:r>
            <a:r>
              <a:rPr sz="2000" dirty="0">
                <a:latin typeface="Arial"/>
                <a:cs typeface="Arial"/>
              </a:rPr>
              <a:t>during</a:t>
            </a:r>
            <a:r>
              <a:rPr sz="2000" spc="35" dirty="0">
                <a:latin typeface="Arial"/>
                <a:cs typeface="Arial"/>
              </a:rPr>
              <a:t> </a:t>
            </a:r>
            <a:r>
              <a:rPr sz="2000" dirty="0">
                <a:latin typeface="Arial"/>
                <a:cs typeface="Arial"/>
              </a:rPr>
              <a:t>the</a:t>
            </a:r>
            <a:r>
              <a:rPr sz="2000" spc="-35" dirty="0">
                <a:latin typeface="Arial"/>
                <a:cs typeface="Arial"/>
              </a:rPr>
              <a:t> </a:t>
            </a:r>
            <a:r>
              <a:rPr sz="2000" spc="-20" dirty="0">
                <a:latin typeface="Arial"/>
                <a:cs typeface="Arial"/>
              </a:rPr>
              <a:t>day.</a:t>
            </a:r>
            <a:endParaRPr sz="2000">
              <a:latin typeface="Arial"/>
              <a:cs typeface="Arial"/>
            </a:endParaRPr>
          </a:p>
          <a:p>
            <a:pPr marL="12700">
              <a:lnSpc>
                <a:spcPct val="100000"/>
              </a:lnSpc>
              <a:spcBef>
                <a:spcPts val="1030"/>
              </a:spcBef>
            </a:pPr>
            <a:r>
              <a:rPr sz="1200" dirty="0">
                <a:latin typeface="Arial"/>
                <a:cs typeface="Arial"/>
              </a:rPr>
              <a:t>American</a:t>
            </a:r>
            <a:r>
              <a:rPr sz="1200" spc="-50" dirty="0">
                <a:latin typeface="Arial"/>
                <a:cs typeface="Arial"/>
              </a:rPr>
              <a:t> </a:t>
            </a:r>
            <a:r>
              <a:rPr sz="1200" dirty="0">
                <a:latin typeface="Arial"/>
                <a:cs typeface="Arial"/>
              </a:rPr>
              <a:t>Forests</a:t>
            </a:r>
            <a:r>
              <a:rPr sz="1200" spc="10" dirty="0">
                <a:latin typeface="Arial"/>
                <a:cs typeface="Arial"/>
              </a:rPr>
              <a:t> </a:t>
            </a:r>
            <a:r>
              <a:rPr sz="1200" spc="-20" dirty="0">
                <a:latin typeface="Arial"/>
                <a:cs typeface="Arial"/>
              </a:rPr>
              <a:t>2021</a:t>
            </a:r>
            <a:endParaRPr sz="1200">
              <a:latin typeface="Arial"/>
              <a:cs typeface="Arial"/>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3600" dirty="0">
                <a:solidFill>
                  <a:srgbClr val="31363E"/>
                </a:solidFill>
                <a:latin typeface="Arial"/>
                <a:cs typeface="Arial"/>
              </a:rPr>
              <a:t>Urban</a:t>
            </a:r>
            <a:r>
              <a:rPr sz="3600" spc="-10" dirty="0">
                <a:solidFill>
                  <a:srgbClr val="31363E"/>
                </a:solidFill>
                <a:latin typeface="Arial"/>
                <a:cs typeface="Arial"/>
              </a:rPr>
              <a:t> </a:t>
            </a:r>
            <a:r>
              <a:rPr sz="3600" dirty="0">
                <a:solidFill>
                  <a:srgbClr val="31363E"/>
                </a:solidFill>
                <a:latin typeface="Arial"/>
                <a:cs typeface="Arial"/>
              </a:rPr>
              <a:t>Heat</a:t>
            </a:r>
            <a:r>
              <a:rPr sz="3600" spc="-45" dirty="0">
                <a:solidFill>
                  <a:srgbClr val="31363E"/>
                </a:solidFill>
                <a:latin typeface="Arial"/>
                <a:cs typeface="Arial"/>
              </a:rPr>
              <a:t> </a:t>
            </a:r>
            <a:r>
              <a:rPr sz="3600" dirty="0">
                <a:solidFill>
                  <a:srgbClr val="31363E"/>
                </a:solidFill>
                <a:latin typeface="Arial"/>
                <a:cs typeface="Arial"/>
              </a:rPr>
              <a:t>Island</a:t>
            </a:r>
            <a:r>
              <a:rPr sz="3600" spc="-70" dirty="0">
                <a:solidFill>
                  <a:srgbClr val="31363E"/>
                </a:solidFill>
                <a:latin typeface="Arial"/>
                <a:cs typeface="Arial"/>
              </a:rPr>
              <a:t> </a:t>
            </a:r>
            <a:r>
              <a:rPr sz="3600" spc="-10" dirty="0">
                <a:solidFill>
                  <a:srgbClr val="31363E"/>
                </a:solidFill>
                <a:latin typeface="Arial"/>
                <a:cs typeface="Arial"/>
              </a:rPr>
              <a:t>Effect</a:t>
            </a:r>
            <a:endParaRPr sz="3600">
              <a:latin typeface="Arial"/>
              <a:cs typeface="Arial"/>
            </a:endParaRPr>
          </a:p>
        </p:txBody>
      </p:sp>
      <p:pic>
        <p:nvPicPr>
          <p:cNvPr id="4" name="object 4"/>
          <p:cNvPicPr/>
          <p:nvPr/>
        </p:nvPicPr>
        <p:blipFill>
          <a:blip r:embed="rId2" cstate="print"/>
          <a:stretch>
            <a:fillRect/>
          </a:stretch>
        </p:blipFill>
        <p:spPr>
          <a:xfrm>
            <a:off x="407519" y="3664844"/>
            <a:ext cx="6655276" cy="2676694"/>
          </a:xfrm>
          <a:prstGeom prst="rect">
            <a:avLst/>
          </a:prstGeom>
        </p:spPr>
      </p:pic>
      <p:pic>
        <p:nvPicPr>
          <p:cNvPr id="5" name="object 5"/>
          <p:cNvPicPr/>
          <p:nvPr/>
        </p:nvPicPr>
        <p:blipFill>
          <a:blip r:embed="rId3" cstate="print"/>
          <a:stretch>
            <a:fillRect/>
          </a:stretch>
        </p:blipFill>
        <p:spPr>
          <a:xfrm>
            <a:off x="7562850" y="219075"/>
            <a:ext cx="4629150" cy="6172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4875" y="0"/>
            <a:ext cx="4705350" cy="6857998"/>
          </a:xfrm>
          <a:prstGeom prst="rect">
            <a:avLst/>
          </a:prstGeom>
        </p:spPr>
      </p:pic>
      <p:pic>
        <p:nvPicPr>
          <p:cNvPr id="3" name="object 3"/>
          <p:cNvPicPr/>
          <p:nvPr/>
        </p:nvPicPr>
        <p:blipFill>
          <a:blip r:embed="rId3" cstate="print"/>
          <a:stretch>
            <a:fillRect/>
          </a:stretch>
        </p:blipFill>
        <p:spPr>
          <a:xfrm>
            <a:off x="5743575" y="0"/>
            <a:ext cx="4848225" cy="685799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572" y="440372"/>
            <a:ext cx="5019040" cy="1549400"/>
          </a:xfrm>
          <a:prstGeom prst="rect">
            <a:avLst/>
          </a:prstGeom>
        </p:spPr>
        <p:txBody>
          <a:bodyPr vert="horz" wrap="square" lIns="0" tIns="12700" rIns="0" bIns="0" rtlCol="0">
            <a:spAutoFit/>
          </a:bodyPr>
          <a:lstStyle/>
          <a:p>
            <a:pPr marL="12700">
              <a:lnSpc>
                <a:spcPct val="100000"/>
              </a:lnSpc>
              <a:spcBef>
                <a:spcPts val="100"/>
              </a:spcBef>
            </a:pPr>
            <a:r>
              <a:rPr sz="3300" dirty="0">
                <a:latin typeface="Arial"/>
                <a:cs typeface="Arial"/>
              </a:rPr>
              <a:t>Heat</a:t>
            </a:r>
            <a:r>
              <a:rPr sz="3300" spc="20" dirty="0">
                <a:latin typeface="Arial"/>
                <a:cs typeface="Arial"/>
              </a:rPr>
              <a:t> </a:t>
            </a:r>
            <a:r>
              <a:rPr sz="3300" dirty="0">
                <a:latin typeface="Arial"/>
                <a:cs typeface="Arial"/>
              </a:rPr>
              <a:t>Vulnerability</a:t>
            </a:r>
            <a:r>
              <a:rPr sz="3300" spc="55" dirty="0">
                <a:latin typeface="Arial"/>
                <a:cs typeface="Arial"/>
              </a:rPr>
              <a:t> </a:t>
            </a:r>
            <a:r>
              <a:rPr sz="3300" spc="-10" dirty="0">
                <a:latin typeface="Arial"/>
                <a:cs typeface="Arial"/>
              </a:rPr>
              <a:t>Study:</a:t>
            </a:r>
            <a:endParaRPr sz="3300">
              <a:latin typeface="Arial"/>
              <a:cs typeface="Arial"/>
            </a:endParaRPr>
          </a:p>
          <a:p>
            <a:pPr marL="12700" marR="1073785">
              <a:lnSpc>
                <a:spcPts val="4050"/>
              </a:lnSpc>
              <a:spcBef>
                <a:spcPts val="35"/>
              </a:spcBef>
            </a:pPr>
            <a:r>
              <a:rPr sz="3300" dirty="0">
                <a:latin typeface="Arial"/>
                <a:cs typeface="Arial"/>
              </a:rPr>
              <a:t>Populations</a:t>
            </a:r>
            <a:r>
              <a:rPr sz="3300" spc="65" dirty="0">
                <a:latin typeface="Arial"/>
                <a:cs typeface="Arial"/>
              </a:rPr>
              <a:t> </a:t>
            </a:r>
            <a:r>
              <a:rPr sz="3300" dirty="0">
                <a:latin typeface="Arial"/>
                <a:cs typeface="Arial"/>
              </a:rPr>
              <a:t>at</a:t>
            </a:r>
            <a:r>
              <a:rPr sz="3300" spc="120" dirty="0">
                <a:latin typeface="Arial"/>
                <a:cs typeface="Arial"/>
              </a:rPr>
              <a:t> </a:t>
            </a:r>
            <a:r>
              <a:rPr sz="3300" spc="-20" dirty="0">
                <a:latin typeface="Arial"/>
                <a:cs typeface="Arial"/>
              </a:rPr>
              <a:t>Risk </a:t>
            </a:r>
            <a:r>
              <a:rPr sz="3300" dirty="0">
                <a:latin typeface="Arial"/>
                <a:cs typeface="Arial"/>
              </a:rPr>
              <a:t>in</a:t>
            </a:r>
            <a:r>
              <a:rPr sz="3300" spc="110" dirty="0">
                <a:latin typeface="Arial"/>
                <a:cs typeface="Arial"/>
              </a:rPr>
              <a:t> </a:t>
            </a:r>
            <a:r>
              <a:rPr sz="3300" dirty="0">
                <a:latin typeface="Arial"/>
                <a:cs typeface="Arial"/>
              </a:rPr>
              <a:t>Miami-</a:t>
            </a:r>
            <a:r>
              <a:rPr sz="3300" spc="-20" dirty="0">
                <a:latin typeface="Arial"/>
                <a:cs typeface="Arial"/>
              </a:rPr>
              <a:t>Dade</a:t>
            </a:r>
            <a:endParaRPr sz="3300">
              <a:latin typeface="Arial"/>
              <a:cs typeface="Arial"/>
            </a:endParaRPr>
          </a:p>
        </p:txBody>
      </p:sp>
      <p:sp>
        <p:nvSpPr>
          <p:cNvPr id="3" name="object 3"/>
          <p:cNvSpPr/>
          <p:nvPr/>
        </p:nvSpPr>
        <p:spPr>
          <a:xfrm>
            <a:off x="11468100" y="6143625"/>
            <a:ext cx="723900" cy="714375"/>
          </a:xfrm>
          <a:custGeom>
            <a:avLst/>
            <a:gdLst/>
            <a:ahLst/>
            <a:cxnLst/>
            <a:rect l="l" t="t" r="r" b="b"/>
            <a:pathLst>
              <a:path w="723900" h="714375">
                <a:moveTo>
                  <a:pt x="723900" y="0"/>
                </a:moveTo>
                <a:lnTo>
                  <a:pt x="0" y="0"/>
                </a:lnTo>
                <a:lnTo>
                  <a:pt x="0" y="714371"/>
                </a:lnTo>
                <a:lnTo>
                  <a:pt x="723900" y="714371"/>
                </a:lnTo>
                <a:lnTo>
                  <a:pt x="723900" y="0"/>
                </a:lnTo>
                <a:close/>
              </a:path>
            </a:pathLst>
          </a:custGeom>
          <a:solidFill>
            <a:srgbClr val="0F2353">
              <a:alpha val="22744"/>
            </a:srgbClr>
          </a:solidFill>
        </p:spPr>
        <p:txBody>
          <a:bodyPr wrap="square" lIns="0" tIns="0" rIns="0" bIns="0" rtlCol="0"/>
          <a:lstStyle/>
          <a:p>
            <a:endParaRPr/>
          </a:p>
        </p:txBody>
      </p:sp>
      <p:sp>
        <p:nvSpPr>
          <p:cNvPr id="4" name="object 4"/>
          <p:cNvSpPr/>
          <p:nvPr/>
        </p:nvSpPr>
        <p:spPr>
          <a:xfrm>
            <a:off x="0" y="6162675"/>
            <a:ext cx="9629775" cy="695325"/>
          </a:xfrm>
          <a:custGeom>
            <a:avLst/>
            <a:gdLst/>
            <a:ahLst/>
            <a:cxnLst/>
            <a:rect l="l" t="t" r="r" b="b"/>
            <a:pathLst>
              <a:path w="9629775" h="695325">
                <a:moveTo>
                  <a:pt x="9629775" y="695324"/>
                </a:moveTo>
                <a:lnTo>
                  <a:pt x="9629775" y="0"/>
                </a:lnTo>
                <a:lnTo>
                  <a:pt x="0" y="0"/>
                </a:lnTo>
                <a:lnTo>
                  <a:pt x="0" y="695324"/>
                </a:lnTo>
                <a:lnTo>
                  <a:pt x="9629775" y="695324"/>
                </a:lnTo>
                <a:close/>
              </a:path>
            </a:pathLst>
          </a:custGeom>
          <a:solidFill>
            <a:srgbClr val="0F2353"/>
          </a:solidFill>
        </p:spPr>
        <p:txBody>
          <a:bodyPr wrap="square" lIns="0" tIns="0" rIns="0" bIns="0" rtlCol="0"/>
          <a:lstStyle/>
          <a:p>
            <a:endParaRPr/>
          </a:p>
        </p:txBody>
      </p:sp>
      <p:sp>
        <p:nvSpPr>
          <p:cNvPr id="5" name="object 5"/>
          <p:cNvSpPr/>
          <p:nvPr/>
        </p:nvSpPr>
        <p:spPr>
          <a:xfrm>
            <a:off x="10610850" y="6143625"/>
            <a:ext cx="742950" cy="714375"/>
          </a:xfrm>
          <a:custGeom>
            <a:avLst/>
            <a:gdLst/>
            <a:ahLst/>
            <a:cxnLst/>
            <a:rect l="l" t="t" r="r" b="b"/>
            <a:pathLst>
              <a:path w="742950" h="714375">
                <a:moveTo>
                  <a:pt x="742950" y="0"/>
                </a:moveTo>
                <a:lnTo>
                  <a:pt x="0" y="0"/>
                </a:lnTo>
                <a:lnTo>
                  <a:pt x="0" y="714371"/>
                </a:lnTo>
                <a:lnTo>
                  <a:pt x="742950" y="714371"/>
                </a:lnTo>
                <a:lnTo>
                  <a:pt x="742950" y="0"/>
                </a:lnTo>
                <a:close/>
              </a:path>
            </a:pathLst>
          </a:custGeom>
          <a:solidFill>
            <a:srgbClr val="0F2353">
              <a:alpha val="47058"/>
            </a:srgbClr>
          </a:solidFill>
        </p:spPr>
        <p:txBody>
          <a:bodyPr wrap="square" lIns="0" tIns="0" rIns="0" bIns="0" rtlCol="0"/>
          <a:lstStyle/>
          <a:p>
            <a:endParaRPr/>
          </a:p>
        </p:txBody>
      </p:sp>
      <p:sp>
        <p:nvSpPr>
          <p:cNvPr id="6" name="object 6"/>
          <p:cNvSpPr/>
          <p:nvPr/>
        </p:nvSpPr>
        <p:spPr>
          <a:xfrm>
            <a:off x="9763125" y="6143625"/>
            <a:ext cx="742950" cy="714375"/>
          </a:xfrm>
          <a:custGeom>
            <a:avLst/>
            <a:gdLst/>
            <a:ahLst/>
            <a:cxnLst/>
            <a:rect l="l" t="t" r="r" b="b"/>
            <a:pathLst>
              <a:path w="742950" h="714375">
                <a:moveTo>
                  <a:pt x="742950" y="0"/>
                </a:moveTo>
                <a:lnTo>
                  <a:pt x="0" y="0"/>
                </a:lnTo>
                <a:lnTo>
                  <a:pt x="0" y="714371"/>
                </a:lnTo>
                <a:lnTo>
                  <a:pt x="742950" y="714371"/>
                </a:lnTo>
                <a:lnTo>
                  <a:pt x="742950" y="0"/>
                </a:lnTo>
                <a:close/>
              </a:path>
            </a:pathLst>
          </a:custGeom>
          <a:solidFill>
            <a:srgbClr val="0F2353">
              <a:alpha val="67057"/>
            </a:srgbClr>
          </a:solidFill>
        </p:spPr>
        <p:txBody>
          <a:bodyPr wrap="square" lIns="0" tIns="0" rIns="0" bIns="0" rtlCol="0"/>
          <a:lstStyle/>
          <a:p>
            <a:endParaRPr/>
          </a:p>
        </p:txBody>
      </p:sp>
      <p:sp>
        <p:nvSpPr>
          <p:cNvPr id="7" name="object 7"/>
          <p:cNvSpPr txBox="1"/>
          <p:nvPr/>
        </p:nvSpPr>
        <p:spPr>
          <a:xfrm>
            <a:off x="389572" y="2270922"/>
            <a:ext cx="4342130" cy="3478529"/>
          </a:xfrm>
          <a:prstGeom prst="rect">
            <a:avLst/>
          </a:prstGeom>
        </p:spPr>
        <p:txBody>
          <a:bodyPr vert="horz" wrap="square" lIns="0" tIns="222885" rIns="0" bIns="0" rtlCol="0">
            <a:spAutoFit/>
          </a:bodyPr>
          <a:lstStyle/>
          <a:p>
            <a:pPr marL="12700">
              <a:lnSpc>
                <a:spcPct val="100000"/>
              </a:lnSpc>
              <a:spcBef>
                <a:spcPts val="1755"/>
              </a:spcBef>
            </a:pPr>
            <a:r>
              <a:rPr sz="2400" b="1" u="sng" spc="-10" dirty="0">
                <a:solidFill>
                  <a:srgbClr val="31363E"/>
                </a:solidFill>
                <a:uFill>
                  <a:solidFill>
                    <a:srgbClr val="31363E"/>
                  </a:solidFill>
                </a:uFill>
                <a:latin typeface="Arial"/>
                <a:cs typeface="Arial"/>
              </a:rPr>
              <a:t>Hospitalizations</a:t>
            </a:r>
            <a:endParaRPr sz="2400">
              <a:latin typeface="Arial"/>
              <a:cs typeface="Arial"/>
            </a:endParaRPr>
          </a:p>
          <a:p>
            <a:pPr marL="470534" indent="-364490">
              <a:lnSpc>
                <a:spcPct val="100000"/>
              </a:lnSpc>
              <a:spcBef>
                <a:spcPts val="1550"/>
              </a:spcBef>
              <a:buSzPct val="75555"/>
              <a:buChar char="●"/>
              <a:tabLst>
                <a:tab pos="469900" algn="l"/>
                <a:tab pos="470534" algn="l"/>
              </a:tabLst>
            </a:pPr>
            <a:r>
              <a:rPr sz="2250" dirty="0">
                <a:solidFill>
                  <a:srgbClr val="31363E"/>
                </a:solidFill>
                <a:latin typeface="Arial"/>
                <a:cs typeface="Arial"/>
              </a:rPr>
              <a:t>%</a:t>
            </a:r>
            <a:r>
              <a:rPr sz="2250" spc="-25" dirty="0">
                <a:solidFill>
                  <a:srgbClr val="31363E"/>
                </a:solidFill>
                <a:latin typeface="Arial"/>
                <a:cs typeface="Arial"/>
              </a:rPr>
              <a:t> </a:t>
            </a:r>
            <a:r>
              <a:rPr sz="2250" dirty="0">
                <a:solidFill>
                  <a:srgbClr val="31363E"/>
                </a:solidFill>
                <a:latin typeface="Arial"/>
                <a:cs typeface="Arial"/>
              </a:rPr>
              <a:t>Living</a:t>
            </a:r>
            <a:r>
              <a:rPr sz="2250" spc="50" dirty="0">
                <a:solidFill>
                  <a:srgbClr val="31363E"/>
                </a:solidFill>
                <a:latin typeface="Arial"/>
                <a:cs typeface="Arial"/>
              </a:rPr>
              <a:t> </a:t>
            </a:r>
            <a:r>
              <a:rPr sz="2250" dirty="0">
                <a:solidFill>
                  <a:srgbClr val="31363E"/>
                </a:solidFill>
                <a:latin typeface="Arial"/>
                <a:cs typeface="Arial"/>
              </a:rPr>
              <a:t>in</a:t>
            </a:r>
            <a:r>
              <a:rPr sz="2250" spc="-25" dirty="0">
                <a:solidFill>
                  <a:srgbClr val="31363E"/>
                </a:solidFill>
                <a:latin typeface="Arial"/>
                <a:cs typeface="Arial"/>
              </a:rPr>
              <a:t> </a:t>
            </a:r>
            <a:r>
              <a:rPr sz="2250" spc="-10" dirty="0">
                <a:solidFill>
                  <a:srgbClr val="31363E"/>
                </a:solidFill>
                <a:latin typeface="Arial"/>
                <a:cs typeface="Arial"/>
              </a:rPr>
              <a:t>Poverty</a:t>
            </a:r>
            <a:endParaRPr sz="2250">
              <a:latin typeface="Arial"/>
              <a:cs typeface="Arial"/>
            </a:endParaRPr>
          </a:p>
          <a:p>
            <a:pPr marL="470534" indent="-364490">
              <a:lnSpc>
                <a:spcPct val="100000"/>
              </a:lnSpc>
              <a:spcBef>
                <a:spcPts val="380"/>
              </a:spcBef>
              <a:buSzPct val="75555"/>
              <a:buChar char="●"/>
              <a:tabLst>
                <a:tab pos="469900" algn="l"/>
                <a:tab pos="470534" algn="l"/>
              </a:tabLst>
            </a:pPr>
            <a:r>
              <a:rPr sz="2250" dirty="0">
                <a:solidFill>
                  <a:srgbClr val="31363E"/>
                </a:solidFill>
                <a:latin typeface="Arial"/>
                <a:cs typeface="Arial"/>
              </a:rPr>
              <a:t>%</a:t>
            </a:r>
            <a:r>
              <a:rPr sz="2250" spc="-10" dirty="0">
                <a:solidFill>
                  <a:srgbClr val="31363E"/>
                </a:solidFill>
                <a:latin typeface="Arial"/>
                <a:cs typeface="Arial"/>
              </a:rPr>
              <a:t> </a:t>
            </a:r>
            <a:r>
              <a:rPr sz="2250" dirty="0">
                <a:solidFill>
                  <a:srgbClr val="31363E"/>
                </a:solidFill>
                <a:latin typeface="Arial"/>
                <a:cs typeface="Arial"/>
              </a:rPr>
              <a:t>Mobile</a:t>
            </a:r>
            <a:r>
              <a:rPr sz="2250" spc="65" dirty="0">
                <a:solidFill>
                  <a:srgbClr val="31363E"/>
                </a:solidFill>
                <a:latin typeface="Arial"/>
                <a:cs typeface="Arial"/>
              </a:rPr>
              <a:t> </a:t>
            </a:r>
            <a:r>
              <a:rPr sz="2250" spc="-20" dirty="0">
                <a:solidFill>
                  <a:srgbClr val="31363E"/>
                </a:solidFill>
                <a:latin typeface="Arial"/>
                <a:cs typeface="Arial"/>
              </a:rPr>
              <a:t>Homes</a:t>
            </a:r>
            <a:endParaRPr sz="2250">
              <a:latin typeface="Arial"/>
              <a:cs typeface="Arial"/>
            </a:endParaRPr>
          </a:p>
          <a:p>
            <a:pPr marL="12700">
              <a:lnSpc>
                <a:spcPct val="100000"/>
              </a:lnSpc>
              <a:spcBef>
                <a:spcPts val="1955"/>
              </a:spcBef>
            </a:pPr>
            <a:r>
              <a:rPr sz="2400" b="1" u="sng" dirty="0">
                <a:solidFill>
                  <a:srgbClr val="31363E"/>
                </a:solidFill>
                <a:uFill>
                  <a:solidFill>
                    <a:srgbClr val="31363E"/>
                  </a:solidFill>
                </a:uFill>
                <a:latin typeface="Arial"/>
                <a:cs typeface="Arial"/>
              </a:rPr>
              <a:t>Emergency</a:t>
            </a:r>
            <a:r>
              <a:rPr sz="2400" b="1" u="sng" spc="-20" dirty="0">
                <a:solidFill>
                  <a:srgbClr val="31363E"/>
                </a:solidFill>
                <a:uFill>
                  <a:solidFill>
                    <a:srgbClr val="31363E"/>
                  </a:solidFill>
                </a:uFill>
                <a:latin typeface="Arial"/>
                <a:cs typeface="Arial"/>
              </a:rPr>
              <a:t> </a:t>
            </a:r>
            <a:r>
              <a:rPr sz="2400" b="1" u="sng" dirty="0">
                <a:solidFill>
                  <a:srgbClr val="31363E"/>
                </a:solidFill>
                <a:uFill>
                  <a:solidFill>
                    <a:srgbClr val="31363E"/>
                  </a:solidFill>
                </a:uFill>
                <a:latin typeface="Arial"/>
                <a:cs typeface="Arial"/>
              </a:rPr>
              <a:t>Department</a:t>
            </a:r>
            <a:r>
              <a:rPr sz="2400" b="1" u="sng" spc="-60" dirty="0">
                <a:solidFill>
                  <a:srgbClr val="31363E"/>
                </a:solidFill>
                <a:uFill>
                  <a:solidFill>
                    <a:srgbClr val="31363E"/>
                  </a:solidFill>
                </a:uFill>
                <a:latin typeface="Arial"/>
                <a:cs typeface="Arial"/>
              </a:rPr>
              <a:t> </a:t>
            </a:r>
            <a:r>
              <a:rPr sz="2400" b="1" u="sng" spc="-10" dirty="0">
                <a:solidFill>
                  <a:srgbClr val="31363E"/>
                </a:solidFill>
                <a:uFill>
                  <a:solidFill>
                    <a:srgbClr val="31363E"/>
                  </a:solidFill>
                </a:uFill>
                <a:latin typeface="Arial"/>
                <a:cs typeface="Arial"/>
              </a:rPr>
              <a:t>Visits</a:t>
            </a:r>
            <a:endParaRPr sz="2400">
              <a:latin typeface="Arial"/>
              <a:cs typeface="Arial"/>
            </a:endParaRPr>
          </a:p>
          <a:p>
            <a:pPr marL="470534" indent="-364490">
              <a:lnSpc>
                <a:spcPct val="100000"/>
              </a:lnSpc>
              <a:spcBef>
                <a:spcPts val="1550"/>
              </a:spcBef>
              <a:buSzPct val="75555"/>
              <a:buChar char="●"/>
              <a:tabLst>
                <a:tab pos="469900" algn="l"/>
                <a:tab pos="470534" algn="l"/>
              </a:tabLst>
            </a:pPr>
            <a:r>
              <a:rPr sz="2250" dirty="0">
                <a:solidFill>
                  <a:srgbClr val="31363E"/>
                </a:solidFill>
                <a:latin typeface="Arial"/>
                <a:cs typeface="Arial"/>
              </a:rPr>
              <a:t>Daytime</a:t>
            </a:r>
            <a:r>
              <a:rPr sz="2250" spc="40" dirty="0">
                <a:solidFill>
                  <a:srgbClr val="31363E"/>
                </a:solidFill>
                <a:latin typeface="Arial"/>
                <a:cs typeface="Arial"/>
              </a:rPr>
              <a:t> </a:t>
            </a:r>
            <a:r>
              <a:rPr sz="2250" dirty="0">
                <a:solidFill>
                  <a:srgbClr val="31363E"/>
                </a:solidFill>
                <a:latin typeface="Arial"/>
                <a:cs typeface="Arial"/>
              </a:rPr>
              <a:t>surface</a:t>
            </a:r>
            <a:r>
              <a:rPr sz="2250" spc="45" dirty="0">
                <a:solidFill>
                  <a:srgbClr val="31363E"/>
                </a:solidFill>
                <a:latin typeface="Arial"/>
                <a:cs typeface="Arial"/>
              </a:rPr>
              <a:t> </a:t>
            </a:r>
            <a:r>
              <a:rPr sz="2250" spc="-10" dirty="0">
                <a:solidFill>
                  <a:srgbClr val="31363E"/>
                </a:solidFill>
                <a:latin typeface="Arial"/>
                <a:cs typeface="Arial"/>
              </a:rPr>
              <a:t>temperature</a:t>
            </a:r>
            <a:endParaRPr sz="2250">
              <a:latin typeface="Arial"/>
              <a:cs typeface="Arial"/>
            </a:endParaRPr>
          </a:p>
          <a:p>
            <a:pPr marL="470534" indent="-364490">
              <a:lnSpc>
                <a:spcPct val="100000"/>
              </a:lnSpc>
              <a:spcBef>
                <a:spcPts val="380"/>
              </a:spcBef>
              <a:buSzPct val="75555"/>
              <a:buChar char="●"/>
              <a:tabLst>
                <a:tab pos="469900" algn="l"/>
                <a:tab pos="470534" algn="l"/>
              </a:tabLst>
            </a:pPr>
            <a:r>
              <a:rPr sz="2250" dirty="0">
                <a:solidFill>
                  <a:srgbClr val="31363E"/>
                </a:solidFill>
                <a:latin typeface="Arial"/>
                <a:cs typeface="Arial"/>
              </a:rPr>
              <a:t>%</a:t>
            </a:r>
            <a:r>
              <a:rPr sz="2250" spc="-10" dirty="0">
                <a:solidFill>
                  <a:srgbClr val="31363E"/>
                </a:solidFill>
                <a:latin typeface="Arial"/>
                <a:cs typeface="Arial"/>
              </a:rPr>
              <a:t> </a:t>
            </a:r>
            <a:r>
              <a:rPr sz="2250" dirty="0">
                <a:solidFill>
                  <a:srgbClr val="31363E"/>
                </a:solidFill>
                <a:latin typeface="Arial"/>
                <a:cs typeface="Arial"/>
              </a:rPr>
              <a:t>Outdoor</a:t>
            </a:r>
            <a:r>
              <a:rPr sz="2250" spc="50" dirty="0">
                <a:solidFill>
                  <a:srgbClr val="31363E"/>
                </a:solidFill>
                <a:latin typeface="Arial"/>
                <a:cs typeface="Arial"/>
              </a:rPr>
              <a:t> </a:t>
            </a:r>
            <a:r>
              <a:rPr sz="2250" spc="-10" dirty="0">
                <a:solidFill>
                  <a:srgbClr val="31363E"/>
                </a:solidFill>
                <a:latin typeface="Arial"/>
                <a:cs typeface="Arial"/>
              </a:rPr>
              <a:t>Workers</a:t>
            </a:r>
            <a:endParaRPr sz="2250">
              <a:latin typeface="Arial"/>
              <a:cs typeface="Arial"/>
            </a:endParaRPr>
          </a:p>
          <a:p>
            <a:pPr marL="470534" indent="-364490">
              <a:lnSpc>
                <a:spcPct val="100000"/>
              </a:lnSpc>
              <a:spcBef>
                <a:spcPts val="455"/>
              </a:spcBef>
              <a:buSzPct val="75555"/>
              <a:buChar char="●"/>
              <a:tabLst>
                <a:tab pos="469900" algn="l"/>
                <a:tab pos="470534" algn="l"/>
              </a:tabLst>
            </a:pPr>
            <a:r>
              <a:rPr sz="2250" dirty="0">
                <a:solidFill>
                  <a:srgbClr val="31363E"/>
                </a:solidFill>
                <a:latin typeface="Arial"/>
                <a:cs typeface="Arial"/>
              </a:rPr>
              <a:t>%</a:t>
            </a:r>
            <a:r>
              <a:rPr sz="2250" spc="-90" dirty="0">
                <a:solidFill>
                  <a:srgbClr val="31363E"/>
                </a:solidFill>
                <a:latin typeface="Arial"/>
                <a:cs typeface="Arial"/>
              </a:rPr>
              <a:t> </a:t>
            </a:r>
            <a:r>
              <a:rPr sz="2250" dirty="0">
                <a:solidFill>
                  <a:srgbClr val="31363E"/>
                </a:solidFill>
                <a:latin typeface="Arial"/>
                <a:cs typeface="Arial"/>
              </a:rPr>
              <a:t>Age</a:t>
            </a:r>
            <a:r>
              <a:rPr sz="2250" spc="-15" dirty="0">
                <a:solidFill>
                  <a:srgbClr val="31363E"/>
                </a:solidFill>
                <a:latin typeface="Arial"/>
                <a:cs typeface="Arial"/>
              </a:rPr>
              <a:t> </a:t>
            </a:r>
            <a:r>
              <a:rPr sz="2250" dirty="0">
                <a:solidFill>
                  <a:srgbClr val="31363E"/>
                </a:solidFill>
                <a:latin typeface="Arial"/>
                <a:cs typeface="Arial"/>
              </a:rPr>
              <a:t>less</a:t>
            </a:r>
            <a:r>
              <a:rPr sz="2250" spc="35" dirty="0">
                <a:solidFill>
                  <a:srgbClr val="31363E"/>
                </a:solidFill>
                <a:latin typeface="Arial"/>
                <a:cs typeface="Arial"/>
              </a:rPr>
              <a:t> </a:t>
            </a:r>
            <a:r>
              <a:rPr sz="2250" dirty="0">
                <a:solidFill>
                  <a:srgbClr val="31363E"/>
                </a:solidFill>
                <a:latin typeface="Arial"/>
                <a:cs typeface="Arial"/>
              </a:rPr>
              <a:t>than</a:t>
            </a:r>
            <a:r>
              <a:rPr sz="2250" spc="-15" dirty="0">
                <a:solidFill>
                  <a:srgbClr val="31363E"/>
                </a:solidFill>
                <a:latin typeface="Arial"/>
                <a:cs typeface="Arial"/>
              </a:rPr>
              <a:t> </a:t>
            </a:r>
            <a:r>
              <a:rPr sz="2250" spc="-25" dirty="0">
                <a:solidFill>
                  <a:srgbClr val="31363E"/>
                </a:solidFill>
                <a:latin typeface="Arial"/>
                <a:cs typeface="Arial"/>
              </a:rPr>
              <a:t>18</a:t>
            </a:r>
            <a:endParaRPr sz="2250">
              <a:latin typeface="Arial"/>
              <a:cs typeface="Arial"/>
            </a:endParaRPr>
          </a:p>
        </p:txBody>
      </p:sp>
      <p:sp>
        <p:nvSpPr>
          <p:cNvPr id="8" name="object 8"/>
          <p:cNvSpPr txBox="1"/>
          <p:nvPr/>
        </p:nvSpPr>
        <p:spPr>
          <a:xfrm>
            <a:off x="67627" y="6591934"/>
            <a:ext cx="5925185" cy="231775"/>
          </a:xfrm>
          <a:prstGeom prst="rect">
            <a:avLst/>
          </a:prstGeom>
        </p:spPr>
        <p:txBody>
          <a:bodyPr vert="horz" wrap="square" lIns="0" tIns="12700" rIns="0" bIns="0" rtlCol="0">
            <a:spAutoFit/>
          </a:bodyPr>
          <a:lstStyle/>
          <a:p>
            <a:pPr marL="12700">
              <a:lnSpc>
                <a:spcPct val="100000"/>
              </a:lnSpc>
              <a:spcBef>
                <a:spcPts val="100"/>
              </a:spcBef>
            </a:pPr>
            <a:r>
              <a:rPr sz="1350" spc="-10" dirty="0">
                <a:solidFill>
                  <a:srgbClr val="FFFFFF"/>
                </a:solidFill>
                <a:latin typeface="Arial"/>
                <a:cs typeface="Arial"/>
              </a:rPr>
              <a:t>Miami-</a:t>
            </a:r>
            <a:r>
              <a:rPr sz="1350" dirty="0">
                <a:solidFill>
                  <a:srgbClr val="FFFFFF"/>
                </a:solidFill>
                <a:latin typeface="Arial"/>
                <a:cs typeface="Arial"/>
              </a:rPr>
              <a:t>Dade</a:t>
            </a:r>
            <a:r>
              <a:rPr sz="1350" spc="-105" dirty="0">
                <a:solidFill>
                  <a:srgbClr val="FFFFFF"/>
                </a:solidFill>
                <a:latin typeface="Arial"/>
                <a:cs typeface="Arial"/>
              </a:rPr>
              <a:t> </a:t>
            </a:r>
            <a:r>
              <a:rPr sz="1350" dirty="0">
                <a:solidFill>
                  <a:srgbClr val="FFFFFF"/>
                </a:solidFill>
                <a:latin typeface="Arial"/>
                <a:cs typeface="Arial"/>
              </a:rPr>
              <a:t>Extreme</a:t>
            </a:r>
            <a:r>
              <a:rPr sz="1350" spc="-85" dirty="0">
                <a:solidFill>
                  <a:srgbClr val="FFFFFF"/>
                </a:solidFill>
                <a:latin typeface="Arial"/>
                <a:cs typeface="Arial"/>
              </a:rPr>
              <a:t> </a:t>
            </a:r>
            <a:r>
              <a:rPr sz="1350" dirty="0">
                <a:solidFill>
                  <a:srgbClr val="FFFFFF"/>
                </a:solidFill>
                <a:latin typeface="Arial"/>
                <a:cs typeface="Arial"/>
              </a:rPr>
              <a:t>Heat</a:t>
            </a:r>
            <a:r>
              <a:rPr sz="1350" spc="-40" dirty="0">
                <a:solidFill>
                  <a:srgbClr val="FFFFFF"/>
                </a:solidFill>
                <a:latin typeface="Arial"/>
                <a:cs typeface="Arial"/>
              </a:rPr>
              <a:t> </a:t>
            </a:r>
            <a:r>
              <a:rPr sz="1350" spc="-10" dirty="0">
                <a:solidFill>
                  <a:srgbClr val="FFFFFF"/>
                </a:solidFill>
                <a:latin typeface="Arial"/>
                <a:cs typeface="Arial"/>
              </a:rPr>
              <a:t>Vulnerability</a:t>
            </a:r>
            <a:r>
              <a:rPr sz="1350" spc="-40" dirty="0">
                <a:solidFill>
                  <a:srgbClr val="FFFFFF"/>
                </a:solidFill>
                <a:latin typeface="Arial"/>
                <a:cs typeface="Arial"/>
              </a:rPr>
              <a:t> </a:t>
            </a:r>
            <a:r>
              <a:rPr sz="1350" dirty="0">
                <a:solidFill>
                  <a:srgbClr val="FFFFFF"/>
                </a:solidFill>
                <a:latin typeface="Arial"/>
                <a:cs typeface="Arial"/>
              </a:rPr>
              <a:t>Mapping</a:t>
            </a:r>
            <a:r>
              <a:rPr sz="1350" spc="-40" dirty="0">
                <a:solidFill>
                  <a:srgbClr val="FFFFFF"/>
                </a:solidFill>
                <a:latin typeface="Arial"/>
                <a:cs typeface="Arial"/>
              </a:rPr>
              <a:t> </a:t>
            </a:r>
            <a:r>
              <a:rPr sz="1350" dirty="0">
                <a:solidFill>
                  <a:srgbClr val="FFFFFF"/>
                </a:solidFill>
                <a:latin typeface="Arial"/>
                <a:cs typeface="Arial"/>
              </a:rPr>
              <a:t>Report</a:t>
            </a:r>
            <a:r>
              <a:rPr sz="1350" spc="-40" dirty="0">
                <a:solidFill>
                  <a:srgbClr val="FFFFFF"/>
                </a:solidFill>
                <a:latin typeface="Arial"/>
                <a:cs typeface="Arial"/>
              </a:rPr>
              <a:t> </a:t>
            </a:r>
            <a:r>
              <a:rPr sz="1350" dirty="0">
                <a:solidFill>
                  <a:srgbClr val="FFFFFF"/>
                </a:solidFill>
                <a:latin typeface="Arial"/>
                <a:cs typeface="Arial"/>
              </a:rPr>
              <a:t>(Uejio</a:t>
            </a:r>
            <a:r>
              <a:rPr sz="1350" spc="-40" dirty="0">
                <a:solidFill>
                  <a:srgbClr val="FFFFFF"/>
                </a:solidFill>
                <a:latin typeface="Arial"/>
                <a:cs typeface="Arial"/>
              </a:rPr>
              <a:t> </a:t>
            </a:r>
            <a:r>
              <a:rPr sz="1350" dirty="0">
                <a:solidFill>
                  <a:srgbClr val="FFFFFF"/>
                </a:solidFill>
                <a:latin typeface="Arial"/>
                <a:cs typeface="Arial"/>
              </a:rPr>
              <a:t>and</a:t>
            </a:r>
            <a:r>
              <a:rPr sz="1350" spc="-95" dirty="0">
                <a:solidFill>
                  <a:srgbClr val="FFFFFF"/>
                </a:solidFill>
                <a:latin typeface="Arial"/>
                <a:cs typeface="Arial"/>
              </a:rPr>
              <a:t> </a:t>
            </a:r>
            <a:r>
              <a:rPr sz="1350" spc="-20" dirty="0">
                <a:solidFill>
                  <a:srgbClr val="FFFFFF"/>
                </a:solidFill>
                <a:latin typeface="Arial"/>
                <a:cs typeface="Arial"/>
              </a:rPr>
              <a:t>Ahn,</a:t>
            </a:r>
            <a:r>
              <a:rPr sz="1350" spc="-70" dirty="0">
                <a:solidFill>
                  <a:srgbClr val="FFFFFF"/>
                </a:solidFill>
                <a:latin typeface="Arial"/>
                <a:cs typeface="Arial"/>
              </a:rPr>
              <a:t> </a:t>
            </a:r>
            <a:r>
              <a:rPr sz="1350" spc="-10" dirty="0">
                <a:solidFill>
                  <a:srgbClr val="FFFFFF"/>
                </a:solidFill>
                <a:latin typeface="Arial"/>
                <a:cs typeface="Arial"/>
              </a:rPr>
              <a:t>2022)</a:t>
            </a:r>
            <a:endParaRPr sz="1350">
              <a:latin typeface="Arial"/>
              <a:cs typeface="Arial"/>
            </a:endParaRPr>
          </a:p>
        </p:txBody>
      </p:sp>
      <p:graphicFrame>
        <p:nvGraphicFramePr>
          <p:cNvPr id="9" name="object 9"/>
          <p:cNvGraphicFramePr>
            <a:graphicFrameLocks noGrp="1"/>
          </p:cNvGraphicFramePr>
          <p:nvPr/>
        </p:nvGraphicFramePr>
        <p:xfrm>
          <a:off x="5709284" y="359409"/>
          <a:ext cx="6154418" cy="5674987"/>
        </p:xfrm>
        <a:graphic>
          <a:graphicData uri="http://schemas.openxmlformats.org/drawingml/2006/table">
            <a:tbl>
              <a:tblPr firstRow="1" bandRow="1">
                <a:tableStyleId>{2D5ABB26-0587-4C30-8999-92F81FD0307C}</a:tableStyleId>
              </a:tblPr>
              <a:tblGrid>
                <a:gridCol w="1441450">
                  <a:extLst>
                    <a:ext uri="{9D8B030D-6E8A-4147-A177-3AD203B41FA5}">
                      <a16:colId xmlns:a16="http://schemas.microsoft.com/office/drawing/2014/main" val="20000"/>
                    </a:ext>
                  </a:extLst>
                </a:gridCol>
                <a:gridCol w="3592829">
                  <a:extLst>
                    <a:ext uri="{9D8B030D-6E8A-4147-A177-3AD203B41FA5}">
                      <a16:colId xmlns:a16="http://schemas.microsoft.com/office/drawing/2014/main" val="20001"/>
                    </a:ext>
                  </a:extLst>
                </a:gridCol>
                <a:gridCol w="1120139">
                  <a:extLst>
                    <a:ext uri="{9D8B030D-6E8A-4147-A177-3AD203B41FA5}">
                      <a16:colId xmlns:a16="http://schemas.microsoft.com/office/drawing/2014/main" val="20002"/>
                    </a:ext>
                  </a:extLst>
                </a:gridCol>
              </a:tblGrid>
              <a:tr h="641985">
                <a:tc>
                  <a:txBody>
                    <a:bodyPr/>
                    <a:lstStyle/>
                    <a:p>
                      <a:pPr>
                        <a:lnSpc>
                          <a:spcPct val="100000"/>
                        </a:lnSpc>
                        <a:spcBef>
                          <a:spcPts val="40"/>
                        </a:spcBef>
                      </a:pPr>
                      <a:endParaRPr sz="2050">
                        <a:latin typeface="Times New Roman"/>
                        <a:cs typeface="Times New Roman"/>
                      </a:endParaRPr>
                    </a:p>
                    <a:p>
                      <a:pPr marL="13335">
                        <a:lnSpc>
                          <a:spcPct val="100000"/>
                        </a:lnSpc>
                      </a:pPr>
                      <a:r>
                        <a:rPr sz="2100" spc="45" dirty="0">
                          <a:solidFill>
                            <a:srgbClr val="31363E"/>
                          </a:solidFill>
                          <a:latin typeface="Calibri"/>
                          <a:cs typeface="Calibri"/>
                        </a:rPr>
                        <a:t>Category</a:t>
                      </a:r>
                      <a:endParaRPr sz="2100">
                        <a:latin typeface="Calibri"/>
                        <a:cs typeface="Calibri"/>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1CC"/>
                    </a:solidFill>
                  </a:tcPr>
                </a:tc>
                <a:tc>
                  <a:txBody>
                    <a:bodyPr/>
                    <a:lstStyle/>
                    <a:p>
                      <a:pPr>
                        <a:lnSpc>
                          <a:spcPct val="100000"/>
                        </a:lnSpc>
                        <a:spcBef>
                          <a:spcPts val="40"/>
                        </a:spcBef>
                      </a:pPr>
                      <a:endParaRPr sz="2050">
                        <a:latin typeface="Times New Roman"/>
                        <a:cs typeface="Times New Roman"/>
                      </a:endParaRPr>
                    </a:p>
                    <a:p>
                      <a:pPr marL="14604">
                        <a:lnSpc>
                          <a:spcPct val="100000"/>
                        </a:lnSpc>
                      </a:pPr>
                      <a:r>
                        <a:rPr sz="2100" spc="60" dirty="0">
                          <a:solidFill>
                            <a:srgbClr val="31363E"/>
                          </a:solidFill>
                          <a:latin typeface="Calibri"/>
                          <a:cs typeface="Calibri"/>
                        </a:rPr>
                        <a:t>Description</a:t>
                      </a:r>
                      <a:r>
                        <a:rPr sz="2100" spc="-15" dirty="0">
                          <a:solidFill>
                            <a:srgbClr val="31363E"/>
                          </a:solidFill>
                          <a:latin typeface="Calibri"/>
                          <a:cs typeface="Calibri"/>
                        </a:rPr>
                        <a:t> </a:t>
                      </a:r>
                      <a:r>
                        <a:rPr sz="2100" dirty="0">
                          <a:solidFill>
                            <a:srgbClr val="31363E"/>
                          </a:solidFill>
                          <a:latin typeface="Calibri"/>
                          <a:cs typeface="Calibri"/>
                        </a:rPr>
                        <a:t>of</a:t>
                      </a:r>
                      <a:r>
                        <a:rPr sz="2100" spc="-10" dirty="0">
                          <a:solidFill>
                            <a:srgbClr val="31363E"/>
                          </a:solidFill>
                          <a:latin typeface="Calibri"/>
                          <a:cs typeface="Calibri"/>
                        </a:rPr>
                        <a:t> </a:t>
                      </a:r>
                      <a:r>
                        <a:rPr sz="2100" spc="55" dirty="0">
                          <a:solidFill>
                            <a:srgbClr val="31363E"/>
                          </a:solidFill>
                          <a:latin typeface="Calibri"/>
                          <a:cs typeface="Calibri"/>
                        </a:rPr>
                        <a:t>Data</a:t>
                      </a:r>
                      <a:endParaRPr sz="2100">
                        <a:latin typeface="Calibri"/>
                        <a:cs typeface="Calibri"/>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1CC"/>
                    </a:solidFill>
                  </a:tcPr>
                </a:tc>
                <a:tc>
                  <a:txBody>
                    <a:bodyPr/>
                    <a:lstStyle/>
                    <a:p>
                      <a:pPr>
                        <a:lnSpc>
                          <a:spcPct val="100000"/>
                        </a:lnSpc>
                        <a:spcBef>
                          <a:spcPts val="40"/>
                        </a:spcBef>
                      </a:pPr>
                      <a:endParaRPr sz="2050">
                        <a:latin typeface="Times New Roman"/>
                        <a:cs typeface="Times New Roman"/>
                      </a:endParaRPr>
                    </a:p>
                    <a:p>
                      <a:pPr marL="17780">
                        <a:lnSpc>
                          <a:spcPct val="100000"/>
                        </a:lnSpc>
                      </a:pPr>
                      <a:r>
                        <a:rPr sz="2100" spc="-10" dirty="0">
                          <a:solidFill>
                            <a:srgbClr val="31363E"/>
                          </a:solidFill>
                          <a:latin typeface="Calibri"/>
                          <a:cs typeface="Calibri"/>
                        </a:rPr>
                        <a:t>Provider</a:t>
                      </a:r>
                      <a:endParaRPr sz="2100">
                        <a:latin typeface="Calibri"/>
                        <a:cs typeface="Calibri"/>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1CC"/>
                    </a:solidFill>
                  </a:tcPr>
                </a:tc>
                <a:extLst>
                  <a:ext uri="{0D108BD9-81ED-4DB2-BD59-A6C34878D82A}">
                    <a16:rowId xmlns:a16="http://schemas.microsoft.com/office/drawing/2014/main" val="10000"/>
                  </a:ext>
                </a:extLst>
              </a:tr>
              <a:tr h="497205">
                <a:tc>
                  <a:txBody>
                    <a:bodyPr/>
                    <a:lstStyle/>
                    <a:p>
                      <a:pPr marL="13335" marR="590550">
                        <a:lnSpc>
                          <a:spcPct val="101000"/>
                        </a:lnSpc>
                        <a:spcBef>
                          <a:spcPts val="20"/>
                        </a:spcBef>
                      </a:pPr>
                      <a:r>
                        <a:rPr sz="1550" spc="55" dirty="0">
                          <a:solidFill>
                            <a:srgbClr val="31363E"/>
                          </a:solidFill>
                          <a:latin typeface="Calibri"/>
                          <a:cs typeface="Calibri"/>
                        </a:rPr>
                        <a:t>Health </a:t>
                      </a:r>
                      <a:r>
                        <a:rPr sz="1550" spc="80" dirty="0">
                          <a:solidFill>
                            <a:srgbClr val="31363E"/>
                          </a:solidFill>
                          <a:latin typeface="Calibri"/>
                          <a:cs typeface="Calibri"/>
                        </a:rPr>
                        <a:t>Outcome</a:t>
                      </a:r>
                      <a:endParaRPr sz="1550">
                        <a:latin typeface="Calibri"/>
                        <a:cs typeface="Calibri"/>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DEAF6"/>
                    </a:solidFill>
                  </a:tcPr>
                </a:tc>
                <a:tc>
                  <a:txBody>
                    <a:bodyPr/>
                    <a:lstStyle/>
                    <a:p>
                      <a:pPr marL="14604" marR="813435">
                        <a:lnSpc>
                          <a:spcPct val="101000"/>
                        </a:lnSpc>
                        <a:spcBef>
                          <a:spcPts val="20"/>
                        </a:spcBef>
                      </a:pPr>
                      <a:r>
                        <a:rPr sz="1550" spc="60" dirty="0">
                          <a:solidFill>
                            <a:srgbClr val="31363E"/>
                          </a:solidFill>
                          <a:latin typeface="Calibri"/>
                          <a:cs typeface="Calibri"/>
                        </a:rPr>
                        <a:t>Heat</a:t>
                      </a:r>
                      <a:r>
                        <a:rPr sz="1550" spc="50" dirty="0">
                          <a:solidFill>
                            <a:srgbClr val="31363E"/>
                          </a:solidFill>
                          <a:latin typeface="Calibri"/>
                          <a:cs typeface="Calibri"/>
                        </a:rPr>
                        <a:t> Related </a:t>
                      </a:r>
                      <a:r>
                        <a:rPr sz="1550" spc="80" dirty="0">
                          <a:solidFill>
                            <a:srgbClr val="31363E"/>
                          </a:solidFill>
                          <a:latin typeface="Calibri"/>
                          <a:cs typeface="Calibri"/>
                        </a:rPr>
                        <a:t>Illness</a:t>
                      </a:r>
                      <a:r>
                        <a:rPr sz="1550" spc="-60" dirty="0">
                          <a:solidFill>
                            <a:srgbClr val="31363E"/>
                          </a:solidFill>
                          <a:latin typeface="Calibri"/>
                          <a:cs typeface="Calibri"/>
                        </a:rPr>
                        <a:t> </a:t>
                      </a:r>
                      <a:r>
                        <a:rPr sz="1550" spc="50" dirty="0">
                          <a:solidFill>
                            <a:srgbClr val="31363E"/>
                          </a:solidFill>
                          <a:latin typeface="Calibri"/>
                          <a:cs typeface="Calibri"/>
                        </a:rPr>
                        <a:t>Emergency </a:t>
                      </a:r>
                      <a:r>
                        <a:rPr sz="1550" spc="45" dirty="0">
                          <a:solidFill>
                            <a:srgbClr val="31363E"/>
                          </a:solidFill>
                          <a:latin typeface="Calibri"/>
                          <a:cs typeface="Calibri"/>
                        </a:rPr>
                        <a:t>Department</a:t>
                      </a:r>
                      <a:endParaRPr sz="1550">
                        <a:latin typeface="Calibri"/>
                        <a:cs typeface="Calibri"/>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DEAF6"/>
                    </a:solidFill>
                  </a:tcPr>
                </a:tc>
                <a:tc>
                  <a:txBody>
                    <a:bodyPr/>
                    <a:lstStyle/>
                    <a:p>
                      <a:pPr>
                        <a:lnSpc>
                          <a:spcPct val="100000"/>
                        </a:lnSpc>
                        <a:spcBef>
                          <a:spcPts val="5"/>
                        </a:spcBef>
                      </a:pPr>
                      <a:endParaRPr sz="1700">
                        <a:latin typeface="Times New Roman"/>
                        <a:cs typeface="Times New Roman"/>
                      </a:endParaRPr>
                    </a:p>
                    <a:p>
                      <a:pPr marL="17780">
                        <a:lnSpc>
                          <a:spcPts val="1855"/>
                        </a:lnSpc>
                      </a:pPr>
                      <a:r>
                        <a:rPr sz="1550" spc="120" dirty="0">
                          <a:solidFill>
                            <a:srgbClr val="31363E"/>
                          </a:solidFill>
                          <a:latin typeface="Calibri"/>
                          <a:cs typeface="Calibri"/>
                        </a:rPr>
                        <a:t>FDOH</a:t>
                      </a:r>
                      <a:endParaRPr sz="1550">
                        <a:latin typeface="Calibri"/>
                        <a:cs typeface="Calibri"/>
                      </a:endParaRPr>
                    </a:p>
                  </a:txBody>
                  <a:tcPr marL="0" marR="0" marT="6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DEAF6"/>
                    </a:solidFill>
                  </a:tcPr>
                </a:tc>
                <a:extLst>
                  <a:ext uri="{0D108BD9-81ED-4DB2-BD59-A6C34878D82A}">
                    <a16:rowId xmlns:a16="http://schemas.microsoft.com/office/drawing/2014/main" val="10001"/>
                  </a:ext>
                </a:extLst>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DEAF6"/>
                    </a:solidFill>
                  </a:tcPr>
                </a:tc>
                <a:tc>
                  <a:txBody>
                    <a:bodyPr/>
                    <a:lstStyle/>
                    <a:p>
                      <a:pPr marL="14604">
                        <a:lnSpc>
                          <a:spcPts val="1850"/>
                        </a:lnSpc>
                        <a:spcBef>
                          <a:spcPts val="45"/>
                        </a:spcBef>
                      </a:pPr>
                      <a:r>
                        <a:rPr sz="1550" spc="60" dirty="0">
                          <a:solidFill>
                            <a:srgbClr val="31363E"/>
                          </a:solidFill>
                          <a:latin typeface="Calibri"/>
                          <a:cs typeface="Calibri"/>
                        </a:rPr>
                        <a:t>Heat</a:t>
                      </a:r>
                      <a:r>
                        <a:rPr sz="1550" spc="50" dirty="0">
                          <a:solidFill>
                            <a:srgbClr val="31363E"/>
                          </a:solidFill>
                          <a:latin typeface="Calibri"/>
                          <a:cs typeface="Calibri"/>
                        </a:rPr>
                        <a:t> Related </a:t>
                      </a:r>
                      <a:r>
                        <a:rPr sz="1550" spc="80" dirty="0">
                          <a:solidFill>
                            <a:srgbClr val="31363E"/>
                          </a:solidFill>
                          <a:latin typeface="Calibri"/>
                          <a:cs typeface="Calibri"/>
                        </a:rPr>
                        <a:t>Illness</a:t>
                      </a:r>
                      <a:r>
                        <a:rPr sz="1550" spc="-60" dirty="0">
                          <a:solidFill>
                            <a:srgbClr val="31363E"/>
                          </a:solidFill>
                          <a:latin typeface="Calibri"/>
                          <a:cs typeface="Calibri"/>
                        </a:rPr>
                        <a:t> </a:t>
                      </a:r>
                      <a:r>
                        <a:rPr sz="1550" spc="55" dirty="0">
                          <a:solidFill>
                            <a:srgbClr val="31363E"/>
                          </a:solidFill>
                          <a:latin typeface="Calibri"/>
                          <a:cs typeface="Calibri"/>
                        </a:rPr>
                        <a:t>Hospitalizations</a:t>
                      </a:r>
                      <a:endParaRPr sz="155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DEAF6"/>
                    </a:solidFill>
                  </a:tcPr>
                </a:tc>
                <a:tc>
                  <a:txBody>
                    <a:bodyPr/>
                    <a:lstStyle/>
                    <a:p>
                      <a:pPr marL="17780">
                        <a:lnSpc>
                          <a:spcPts val="1850"/>
                        </a:lnSpc>
                        <a:spcBef>
                          <a:spcPts val="45"/>
                        </a:spcBef>
                      </a:pPr>
                      <a:r>
                        <a:rPr sz="1550" spc="120" dirty="0">
                          <a:solidFill>
                            <a:srgbClr val="31363E"/>
                          </a:solidFill>
                          <a:latin typeface="Calibri"/>
                          <a:cs typeface="Calibri"/>
                        </a:rPr>
                        <a:t>FDOH</a:t>
                      </a:r>
                      <a:endParaRPr sz="155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DEAF6"/>
                    </a:solidFill>
                  </a:tcPr>
                </a:tc>
                <a:extLst>
                  <a:ext uri="{0D108BD9-81ED-4DB2-BD59-A6C34878D82A}">
                    <a16:rowId xmlns:a16="http://schemas.microsoft.com/office/drawing/2014/main" val="10002"/>
                  </a:ext>
                </a:extLst>
              </a:tr>
              <a:tr h="252729">
                <a:tc>
                  <a:txBody>
                    <a:bodyPr/>
                    <a:lstStyle/>
                    <a:p>
                      <a:pPr marL="13335">
                        <a:lnSpc>
                          <a:spcPts val="1850"/>
                        </a:lnSpc>
                        <a:spcBef>
                          <a:spcPts val="45"/>
                        </a:spcBef>
                      </a:pPr>
                      <a:r>
                        <a:rPr sz="1550" spc="55" dirty="0">
                          <a:solidFill>
                            <a:srgbClr val="31363E"/>
                          </a:solidFill>
                          <a:latin typeface="Calibri"/>
                          <a:cs typeface="Calibri"/>
                        </a:rPr>
                        <a:t>Exposure</a:t>
                      </a:r>
                      <a:endParaRPr sz="155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AE3D3"/>
                    </a:solidFill>
                  </a:tcPr>
                </a:tc>
                <a:tc>
                  <a:txBody>
                    <a:bodyPr/>
                    <a:lstStyle/>
                    <a:p>
                      <a:pPr marL="14604">
                        <a:lnSpc>
                          <a:spcPts val="1850"/>
                        </a:lnSpc>
                        <a:spcBef>
                          <a:spcPts val="45"/>
                        </a:spcBef>
                      </a:pPr>
                      <a:r>
                        <a:rPr sz="1550" spc="90" dirty="0">
                          <a:solidFill>
                            <a:srgbClr val="31363E"/>
                          </a:solidFill>
                          <a:latin typeface="Calibri"/>
                          <a:cs typeface="Calibri"/>
                        </a:rPr>
                        <a:t>Land</a:t>
                      </a:r>
                      <a:r>
                        <a:rPr sz="1550" spc="-20" dirty="0">
                          <a:solidFill>
                            <a:srgbClr val="31363E"/>
                          </a:solidFill>
                          <a:latin typeface="Calibri"/>
                          <a:cs typeface="Calibri"/>
                        </a:rPr>
                        <a:t> </a:t>
                      </a:r>
                      <a:r>
                        <a:rPr sz="1550" spc="80" dirty="0">
                          <a:solidFill>
                            <a:srgbClr val="31363E"/>
                          </a:solidFill>
                          <a:latin typeface="Calibri"/>
                          <a:cs typeface="Calibri"/>
                        </a:rPr>
                        <a:t>Surface</a:t>
                      </a:r>
                      <a:r>
                        <a:rPr sz="1550" spc="35" dirty="0">
                          <a:solidFill>
                            <a:srgbClr val="31363E"/>
                          </a:solidFill>
                          <a:latin typeface="Calibri"/>
                          <a:cs typeface="Calibri"/>
                        </a:rPr>
                        <a:t> </a:t>
                      </a:r>
                      <a:r>
                        <a:rPr sz="1550" spc="-10" dirty="0">
                          <a:solidFill>
                            <a:srgbClr val="31363E"/>
                          </a:solidFill>
                          <a:latin typeface="Calibri"/>
                          <a:cs typeface="Calibri"/>
                        </a:rPr>
                        <a:t>Temperature</a:t>
                      </a:r>
                      <a:endParaRPr sz="155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AE3D3"/>
                    </a:solidFill>
                  </a:tcPr>
                </a:tc>
                <a:tc>
                  <a:txBody>
                    <a:bodyPr/>
                    <a:lstStyle/>
                    <a:p>
                      <a:pPr marL="17780">
                        <a:lnSpc>
                          <a:spcPts val="1850"/>
                        </a:lnSpc>
                        <a:spcBef>
                          <a:spcPts val="45"/>
                        </a:spcBef>
                      </a:pPr>
                      <a:r>
                        <a:rPr sz="1550" spc="60" dirty="0">
                          <a:solidFill>
                            <a:srgbClr val="31363E"/>
                          </a:solidFill>
                          <a:latin typeface="Calibri"/>
                          <a:cs typeface="Calibri"/>
                        </a:rPr>
                        <a:t>NASA</a:t>
                      </a:r>
                      <a:endParaRPr sz="155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AE3D3"/>
                    </a:solidFill>
                  </a:tcPr>
                </a:tc>
                <a:extLst>
                  <a:ext uri="{0D108BD9-81ED-4DB2-BD59-A6C34878D82A}">
                    <a16:rowId xmlns:a16="http://schemas.microsoft.com/office/drawing/2014/main" val="10003"/>
                  </a:ext>
                </a:extLst>
              </a:tr>
              <a:tr h="496570">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AE3D3"/>
                    </a:solidFill>
                  </a:tcPr>
                </a:tc>
                <a:tc>
                  <a:txBody>
                    <a:bodyPr/>
                    <a:lstStyle/>
                    <a:p>
                      <a:pPr>
                        <a:lnSpc>
                          <a:spcPct val="100000"/>
                        </a:lnSpc>
                        <a:spcBef>
                          <a:spcPts val="15"/>
                        </a:spcBef>
                      </a:pPr>
                      <a:endParaRPr sz="1700">
                        <a:latin typeface="Times New Roman"/>
                        <a:cs typeface="Times New Roman"/>
                      </a:endParaRPr>
                    </a:p>
                    <a:p>
                      <a:pPr marL="14604">
                        <a:lnSpc>
                          <a:spcPts val="1845"/>
                        </a:lnSpc>
                      </a:pPr>
                      <a:r>
                        <a:rPr sz="1550" spc="185" dirty="0">
                          <a:solidFill>
                            <a:srgbClr val="31363E"/>
                          </a:solidFill>
                          <a:latin typeface="Calibri"/>
                          <a:cs typeface="Calibri"/>
                        </a:rPr>
                        <a:t>%</a:t>
                      </a:r>
                      <a:r>
                        <a:rPr sz="1550" spc="5" dirty="0">
                          <a:solidFill>
                            <a:srgbClr val="31363E"/>
                          </a:solidFill>
                          <a:latin typeface="Calibri"/>
                          <a:cs typeface="Calibri"/>
                        </a:rPr>
                        <a:t> </a:t>
                      </a:r>
                      <a:r>
                        <a:rPr sz="1550" spc="60" dirty="0">
                          <a:solidFill>
                            <a:srgbClr val="31363E"/>
                          </a:solidFill>
                          <a:latin typeface="Calibri"/>
                          <a:cs typeface="Calibri"/>
                        </a:rPr>
                        <a:t>Impervious</a:t>
                      </a:r>
                      <a:r>
                        <a:rPr sz="1550" spc="25" dirty="0">
                          <a:solidFill>
                            <a:srgbClr val="31363E"/>
                          </a:solidFill>
                          <a:latin typeface="Calibri"/>
                          <a:cs typeface="Calibri"/>
                        </a:rPr>
                        <a:t> </a:t>
                      </a:r>
                      <a:r>
                        <a:rPr sz="1550" spc="60" dirty="0">
                          <a:solidFill>
                            <a:srgbClr val="31363E"/>
                          </a:solidFill>
                          <a:latin typeface="Calibri"/>
                          <a:cs typeface="Calibri"/>
                        </a:rPr>
                        <a:t>Surface</a:t>
                      </a:r>
                      <a:endParaRPr sz="1550">
                        <a:latin typeface="Calibri"/>
                        <a:cs typeface="Calibri"/>
                      </a:endParaRPr>
                    </a:p>
                  </a:txBody>
                  <a:tcPr marL="0" marR="0" marT="19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AE3D3"/>
                    </a:solidFill>
                  </a:tcPr>
                </a:tc>
                <a:tc>
                  <a:txBody>
                    <a:bodyPr/>
                    <a:lstStyle/>
                    <a:p>
                      <a:pPr marL="17780" marR="539750">
                        <a:lnSpc>
                          <a:spcPct val="101000"/>
                        </a:lnSpc>
                        <a:spcBef>
                          <a:spcPts val="30"/>
                        </a:spcBef>
                      </a:pPr>
                      <a:r>
                        <a:rPr sz="1550" spc="135" dirty="0">
                          <a:solidFill>
                            <a:srgbClr val="31363E"/>
                          </a:solidFill>
                          <a:latin typeface="Calibri"/>
                          <a:cs typeface="Calibri"/>
                        </a:rPr>
                        <a:t>NLCD </a:t>
                      </a:r>
                      <a:r>
                        <a:rPr sz="1550" spc="-10" dirty="0">
                          <a:solidFill>
                            <a:srgbClr val="31363E"/>
                          </a:solidFill>
                          <a:latin typeface="Calibri"/>
                          <a:cs typeface="Calibri"/>
                        </a:rPr>
                        <a:t>(2019)</a:t>
                      </a:r>
                      <a:endParaRPr sz="155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AE3D3"/>
                    </a:solidFill>
                  </a:tcPr>
                </a:tc>
                <a:extLst>
                  <a:ext uri="{0D108BD9-81ED-4DB2-BD59-A6C34878D82A}">
                    <a16:rowId xmlns:a16="http://schemas.microsoft.com/office/drawing/2014/main" val="10004"/>
                  </a:ext>
                </a:extLst>
              </a:tr>
              <a:tr h="253365">
                <a:tc>
                  <a:txBody>
                    <a:bodyPr/>
                    <a:lstStyle/>
                    <a:p>
                      <a:pPr marL="13335">
                        <a:lnSpc>
                          <a:spcPts val="1839"/>
                        </a:lnSpc>
                        <a:spcBef>
                          <a:spcPts val="50"/>
                        </a:spcBef>
                      </a:pPr>
                      <a:r>
                        <a:rPr sz="1550" spc="35" dirty="0">
                          <a:solidFill>
                            <a:srgbClr val="31363E"/>
                          </a:solidFill>
                          <a:latin typeface="Calibri"/>
                          <a:cs typeface="Calibri"/>
                        </a:rPr>
                        <a:t>Sensitivity</a:t>
                      </a:r>
                      <a:endParaRPr sz="1550">
                        <a:latin typeface="Calibri"/>
                        <a:cs typeface="Calibri"/>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39"/>
                        </a:lnSpc>
                        <a:spcBef>
                          <a:spcPts val="50"/>
                        </a:spcBef>
                      </a:pPr>
                      <a:r>
                        <a:rPr sz="1550" spc="185" dirty="0">
                          <a:solidFill>
                            <a:srgbClr val="31363E"/>
                          </a:solidFill>
                          <a:latin typeface="Calibri"/>
                          <a:cs typeface="Calibri"/>
                        </a:rPr>
                        <a:t>%</a:t>
                      </a:r>
                      <a:r>
                        <a:rPr sz="1550" spc="30" dirty="0">
                          <a:solidFill>
                            <a:srgbClr val="31363E"/>
                          </a:solidFill>
                          <a:latin typeface="Calibri"/>
                          <a:cs typeface="Calibri"/>
                        </a:rPr>
                        <a:t> </a:t>
                      </a:r>
                      <a:r>
                        <a:rPr sz="1550" spc="55" dirty="0">
                          <a:solidFill>
                            <a:srgbClr val="31363E"/>
                          </a:solidFill>
                          <a:latin typeface="Calibri"/>
                          <a:cs typeface="Calibri"/>
                        </a:rPr>
                        <a:t>Older</a:t>
                      </a:r>
                      <a:r>
                        <a:rPr sz="1550" spc="65" dirty="0">
                          <a:solidFill>
                            <a:srgbClr val="31363E"/>
                          </a:solidFill>
                          <a:latin typeface="Calibri"/>
                          <a:cs typeface="Calibri"/>
                        </a:rPr>
                        <a:t> Adults</a:t>
                      </a:r>
                      <a:r>
                        <a:rPr sz="1550" spc="-35" dirty="0">
                          <a:solidFill>
                            <a:srgbClr val="31363E"/>
                          </a:solidFill>
                          <a:latin typeface="Calibri"/>
                          <a:cs typeface="Calibri"/>
                        </a:rPr>
                        <a:t> </a:t>
                      </a:r>
                      <a:r>
                        <a:rPr sz="1550" dirty="0">
                          <a:solidFill>
                            <a:srgbClr val="31363E"/>
                          </a:solidFill>
                          <a:latin typeface="Calibri"/>
                          <a:cs typeface="Calibri"/>
                        </a:rPr>
                        <a:t>(age</a:t>
                      </a:r>
                      <a:r>
                        <a:rPr sz="1550" spc="65" dirty="0">
                          <a:solidFill>
                            <a:srgbClr val="31363E"/>
                          </a:solidFill>
                          <a:latin typeface="Calibri"/>
                          <a:cs typeface="Calibri"/>
                        </a:rPr>
                        <a:t> &gt;</a:t>
                      </a:r>
                      <a:r>
                        <a:rPr sz="1550" spc="-35" dirty="0">
                          <a:solidFill>
                            <a:srgbClr val="31363E"/>
                          </a:solidFill>
                          <a:latin typeface="Calibri"/>
                          <a:cs typeface="Calibri"/>
                        </a:rPr>
                        <a:t> </a:t>
                      </a:r>
                      <a:r>
                        <a:rPr sz="1550" spc="-25" dirty="0">
                          <a:solidFill>
                            <a:srgbClr val="31363E"/>
                          </a:solidFill>
                          <a:latin typeface="Calibri"/>
                          <a:cs typeface="Calibri"/>
                        </a:rPr>
                        <a:t>65)</a:t>
                      </a:r>
                      <a:endParaRPr sz="1550">
                        <a:latin typeface="Calibri"/>
                        <a:cs typeface="Calibri"/>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39"/>
                        </a:lnSpc>
                        <a:spcBef>
                          <a:spcPts val="50"/>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05"/>
                  </a:ext>
                </a:extLst>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39"/>
                        </a:lnSpc>
                        <a:spcBef>
                          <a:spcPts val="55"/>
                        </a:spcBef>
                      </a:pPr>
                      <a:r>
                        <a:rPr sz="1550" spc="185" dirty="0">
                          <a:solidFill>
                            <a:srgbClr val="31363E"/>
                          </a:solidFill>
                          <a:latin typeface="Calibri"/>
                          <a:cs typeface="Calibri"/>
                        </a:rPr>
                        <a:t>%</a:t>
                      </a:r>
                      <a:r>
                        <a:rPr sz="1550" dirty="0">
                          <a:solidFill>
                            <a:srgbClr val="31363E"/>
                          </a:solidFill>
                          <a:latin typeface="Calibri"/>
                          <a:cs typeface="Calibri"/>
                        </a:rPr>
                        <a:t> </a:t>
                      </a:r>
                      <a:r>
                        <a:rPr sz="1550" spc="55" dirty="0">
                          <a:solidFill>
                            <a:srgbClr val="31363E"/>
                          </a:solidFill>
                          <a:latin typeface="Calibri"/>
                          <a:cs typeface="Calibri"/>
                        </a:rPr>
                        <a:t>Living</a:t>
                      </a:r>
                      <a:r>
                        <a:rPr sz="1550" spc="-60" dirty="0">
                          <a:solidFill>
                            <a:srgbClr val="31363E"/>
                          </a:solidFill>
                          <a:latin typeface="Calibri"/>
                          <a:cs typeface="Calibri"/>
                        </a:rPr>
                        <a:t> </a:t>
                      </a:r>
                      <a:r>
                        <a:rPr sz="1550" spc="35" dirty="0">
                          <a:solidFill>
                            <a:srgbClr val="31363E"/>
                          </a:solidFill>
                          <a:latin typeface="Calibri"/>
                          <a:cs typeface="Calibri"/>
                        </a:rPr>
                        <a:t>Alone</a:t>
                      </a:r>
                      <a:endParaRPr sz="1550">
                        <a:latin typeface="Calibri"/>
                        <a:cs typeface="Calibri"/>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39"/>
                        </a:lnSpc>
                        <a:spcBef>
                          <a:spcPts val="55"/>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06"/>
                  </a:ext>
                </a:extLst>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35"/>
                        </a:lnSpc>
                        <a:spcBef>
                          <a:spcPts val="60"/>
                        </a:spcBef>
                      </a:pPr>
                      <a:r>
                        <a:rPr sz="1550" spc="65" dirty="0">
                          <a:solidFill>
                            <a:srgbClr val="31363E"/>
                          </a:solidFill>
                          <a:latin typeface="Calibri"/>
                          <a:cs typeface="Calibri"/>
                        </a:rPr>
                        <a:t>Children</a:t>
                      </a:r>
                      <a:r>
                        <a:rPr sz="1550" spc="70" dirty="0">
                          <a:solidFill>
                            <a:srgbClr val="31363E"/>
                          </a:solidFill>
                          <a:latin typeface="Calibri"/>
                          <a:cs typeface="Calibri"/>
                        </a:rPr>
                        <a:t> </a:t>
                      </a:r>
                      <a:r>
                        <a:rPr sz="1550" spc="55" dirty="0">
                          <a:solidFill>
                            <a:srgbClr val="31363E"/>
                          </a:solidFill>
                          <a:latin typeface="Calibri"/>
                          <a:cs typeface="Calibri"/>
                        </a:rPr>
                        <a:t>0-</a:t>
                      </a:r>
                      <a:r>
                        <a:rPr sz="1550" spc="5" dirty="0">
                          <a:solidFill>
                            <a:srgbClr val="31363E"/>
                          </a:solidFill>
                          <a:latin typeface="Calibri"/>
                          <a:cs typeface="Calibri"/>
                        </a:rPr>
                        <a:t>5</a:t>
                      </a:r>
                      <a:endParaRPr sz="1550">
                        <a:latin typeface="Calibri"/>
                        <a:cs typeface="Calibri"/>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35"/>
                        </a:lnSpc>
                        <a:spcBef>
                          <a:spcPts val="60"/>
                        </a:spcBef>
                      </a:pPr>
                      <a:r>
                        <a:rPr sz="1550" spc="145" dirty="0">
                          <a:solidFill>
                            <a:srgbClr val="31363E"/>
                          </a:solidFill>
                          <a:latin typeface="Calibri"/>
                          <a:cs typeface="Calibri"/>
                        </a:rPr>
                        <a:t>US</a:t>
                      </a:r>
                      <a:r>
                        <a:rPr sz="1550" spc="-40"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07"/>
                  </a:ext>
                </a:extLst>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30"/>
                        </a:lnSpc>
                        <a:spcBef>
                          <a:spcPts val="60"/>
                        </a:spcBef>
                      </a:pPr>
                      <a:r>
                        <a:rPr sz="1550" spc="185" dirty="0">
                          <a:solidFill>
                            <a:srgbClr val="31363E"/>
                          </a:solidFill>
                          <a:latin typeface="Calibri"/>
                          <a:cs typeface="Calibri"/>
                        </a:rPr>
                        <a:t>%</a:t>
                      </a:r>
                      <a:r>
                        <a:rPr sz="1550" spc="10" dirty="0">
                          <a:solidFill>
                            <a:srgbClr val="31363E"/>
                          </a:solidFill>
                          <a:latin typeface="Calibri"/>
                          <a:cs typeface="Calibri"/>
                        </a:rPr>
                        <a:t> </a:t>
                      </a:r>
                      <a:r>
                        <a:rPr sz="1550" spc="55" dirty="0">
                          <a:solidFill>
                            <a:srgbClr val="31363E"/>
                          </a:solidFill>
                          <a:latin typeface="Calibri"/>
                          <a:cs typeface="Calibri"/>
                        </a:rPr>
                        <a:t>Living</a:t>
                      </a:r>
                      <a:r>
                        <a:rPr sz="1550" spc="-45" dirty="0">
                          <a:solidFill>
                            <a:srgbClr val="31363E"/>
                          </a:solidFill>
                          <a:latin typeface="Calibri"/>
                          <a:cs typeface="Calibri"/>
                        </a:rPr>
                        <a:t> </a:t>
                      </a:r>
                      <a:r>
                        <a:rPr sz="1550" dirty="0">
                          <a:solidFill>
                            <a:srgbClr val="31363E"/>
                          </a:solidFill>
                          <a:latin typeface="Calibri"/>
                          <a:cs typeface="Calibri"/>
                        </a:rPr>
                        <a:t>in</a:t>
                      </a:r>
                      <a:r>
                        <a:rPr sz="1550" spc="90" dirty="0">
                          <a:solidFill>
                            <a:srgbClr val="31363E"/>
                          </a:solidFill>
                          <a:latin typeface="Calibri"/>
                          <a:cs typeface="Calibri"/>
                        </a:rPr>
                        <a:t> </a:t>
                      </a:r>
                      <a:r>
                        <a:rPr sz="1550" spc="-10" dirty="0">
                          <a:solidFill>
                            <a:srgbClr val="31363E"/>
                          </a:solidFill>
                          <a:latin typeface="Calibri"/>
                          <a:cs typeface="Calibri"/>
                        </a:rPr>
                        <a:t>Poverty</a:t>
                      </a:r>
                      <a:endParaRPr sz="1550">
                        <a:latin typeface="Calibri"/>
                        <a:cs typeface="Calibri"/>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30"/>
                        </a:lnSpc>
                        <a:spcBef>
                          <a:spcPts val="60"/>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08"/>
                  </a:ext>
                </a:extLst>
              </a:tr>
              <a:tr h="253365">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30"/>
                        </a:lnSpc>
                        <a:spcBef>
                          <a:spcPts val="65"/>
                        </a:spcBef>
                      </a:pPr>
                      <a:r>
                        <a:rPr sz="1550" spc="85" dirty="0">
                          <a:solidFill>
                            <a:srgbClr val="31363E"/>
                          </a:solidFill>
                          <a:latin typeface="Calibri"/>
                          <a:cs typeface="Calibri"/>
                        </a:rPr>
                        <a:t>Household</a:t>
                      </a:r>
                      <a:r>
                        <a:rPr sz="1550" spc="-15" dirty="0">
                          <a:solidFill>
                            <a:srgbClr val="31363E"/>
                          </a:solidFill>
                          <a:latin typeface="Calibri"/>
                          <a:cs typeface="Calibri"/>
                        </a:rPr>
                        <a:t> </a:t>
                      </a:r>
                      <a:r>
                        <a:rPr sz="1550" spc="75" dirty="0">
                          <a:solidFill>
                            <a:srgbClr val="31363E"/>
                          </a:solidFill>
                          <a:latin typeface="Calibri"/>
                          <a:cs typeface="Calibri"/>
                        </a:rPr>
                        <a:t>Income</a:t>
                      </a:r>
                      <a:endParaRPr sz="1550">
                        <a:latin typeface="Calibri"/>
                        <a:cs typeface="Calibri"/>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30"/>
                        </a:lnSpc>
                        <a:spcBef>
                          <a:spcPts val="65"/>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09"/>
                  </a:ext>
                </a:extLst>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25"/>
                        </a:lnSpc>
                        <a:spcBef>
                          <a:spcPts val="65"/>
                        </a:spcBef>
                      </a:pPr>
                      <a:r>
                        <a:rPr sz="1550" spc="185" dirty="0">
                          <a:solidFill>
                            <a:srgbClr val="31363E"/>
                          </a:solidFill>
                          <a:latin typeface="Calibri"/>
                          <a:cs typeface="Calibri"/>
                        </a:rPr>
                        <a:t>%</a:t>
                      </a:r>
                      <a:r>
                        <a:rPr sz="1550" spc="5" dirty="0">
                          <a:solidFill>
                            <a:srgbClr val="31363E"/>
                          </a:solidFill>
                          <a:latin typeface="Calibri"/>
                          <a:cs typeface="Calibri"/>
                        </a:rPr>
                        <a:t> </a:t>
                      </a:r>
                      <a:r>
                        <a:rPr sz="1550" spc="55" dirty="0">
                          <a:solidFill>
                            <a:srgbClr val="31363E"/>
                          </a:solidFill>
                          <a:latin typeface="Calibri"/>
                          <a:cs typeface="Calibri"/>
                        </a:rPr>
                        <a:t>Limited</a:t>
                      </a:r>
                      <a:r>
                        <a:rPr sz="1550" spc="-25" dirty="0">
                          <a:solidFill>
                            <a:srgbClr val="31363E"/>
                          </a:solidFill>
                          <a:latin typeface="Calibri"/>
                          <a:cs typeface="Calibri"/>
                        </a:rPr>
                        <a:t> </a:t>
                      </a:r>
                      <a:r>
                        <a:rPr sz="1550" spc="75" dirty="0">
                          <a:solidFill>
                            <a:srgbClr val="31363E"/>
                          </a:solidFill>
                          <a:latin typeface="Calibri"/>
                          <a:cs typeface="Calibri"/>
                        </a:rPr>
                        <a:t>Language</a:t>
                      </a:r>
                      <a:r>
                        <a:rPr sz="1550" spc="35" dirty="0">
                          <a:solidFill>
                            <a:srgbClr val="31363E"/>
                          </a:solidFill>
                          <a:latin typeface="Calibri"/>
                          <a:cs typeface="Calibri"/>
                        </a:rPr>
                        <a:t> </a:t>
                      </a:r>
                      <a:r>
                        <a:rPr sz="1550" spc="50" dirty="0">
                          <a:solidFill>
                            <a:srgbClr val="31363E"/>
                          </a:solidFill>
                          <a:latin typeface="Calibri"/>
                          <a:cs typeface="Calibri"/>
                        </a:rPr>
                        <a:t>Proficiency</a:t>
                      </a:r>
                      <a:endParaRPr sz="1550">
                        <a:latin typeface="Calibri"/>
                        <a:cs typeface="Calibri"/>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25"/>
                        </a:lnSpc>
                        <a:spcBef>
                          <a:spcPts val="65"/>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0"/>
                  </a:ext>
                </a:extLst>
              </a:tr>
              <a:tr h="253365">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25"/>
                        </a:lnSpc>
                        <a:spcBef>
                          <a:spcPts val="70"/>
                        </a:spcBef>
                      </a:pPr>
                      <a:r>
                        <a:rPr sz="1550" spc="185" dirty="0">
                          <a:solidFill>
                            <a:srgbClr val="31363E"/>
                          </a:solidFill>
                          <a:latin typeface="Calibri"/>
                          <a:cs typeface="Calibri"/>
                        </a:rPr>
                        <a:t>%</a:t>
                      </a:r>
                      <a:r>
                        <a:rPr sz="1550" spc="-10" dirty="0">
                          <a:solidFill>
                            <a:srgbClr val="31363E"/>
                          </a:solidFill>
                          <a:latin typeface="Calibri"/>
                          <a:cs typeface="Calibri"/>
                        </a:rPr>
                        <a:t> </a:t>
                      </a:r>
                      <a:r>
                        <a:rPr sz="1550" spc="55" dirty="0">
                          <a:solidFill>
                            <a:srgbClr val="31363E"/>
                          </a:solidFill>
                          <a:latin typeface="Calibri"/>
                          <a:cs typeface="Calibri"/>
                        </a:rPr>
                        <a:t>African</a:t>
                      </a:r>
                      <a:r>
                        <a:rPr sz="1550" spc="-25" dirty="0">
                          <a:solidFill>
                            <a:srgbClr val="31363E"/>
                          </a:solidFill>
                          <a:latin typeface="Calibri"/>
                          <a:cs typeface="Calibri"/>
                        </a:rPr>
                        <a:t> </a:t>
                      </a:r>
                      <a:r>
                        <a:rPr sz="1550" spc="50" dirty="0">
                          <a:solidFill>
                            <a:srgbClr val="31363E"/>
                          </a:solidFill>
                          <a:latin typeface="Calibri"/>
                          <a:cs typeface="Calibri"/>
                        </a:rPr>
                        <a:t>American</a:t>
                      </a:r>
                      <a:endParaRPr sz="1550">
                        <a:latin typeface="Calibri"/>
                        <a:cs typeface="Calibri"/>
                      </a:endParaRPr>
                    </a:p>
                  </a:txBody>
                  <a:tcPr marL="0" marR="0" marT="88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25"/>
                        </a:lnSpc>
                        <a:spcBef>
                          <a:spcPts val="70"/>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88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1"/>
                  </a:ext>
                </a:extLst>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20"/>
                        </a:lnSpc>
                        <a:spcBef>
                          <a:spcPts val="70"/>
                        </a:spcBef>
                      </a:pPr>
                      <a:r>
                        <a:rPr sz="1550" dirty="0">
                          <a:latin typeface="Calibri"/>
                          <a:cs typeface="Calibri"/>
                        </a:rPr>
                        <a:t>%</a:t>
                      </a:r>
                      <a:r>
                        <a:rPr sz="1550" spc="30" dirty="0">
                          <a:latin typeface="Calibri"/>
                          <a:cs typeface="Calibri"/>
                        </a:rPr>
                        <a:t> </a:t>
                      </a:r>
                      <a:r>
                        <a:rPr sz="1550" spc="-10" dirty="0">
                          <a:latin typeface="Calibri"/>
                          <a:cs typeface="Calibri"/>
                        </a:rPr>
                        <a:t>Hispanic</a:t>
                      </a:r>
                      <a:endParaRPr sz="1550">
                        <a:latin typeface="Calibri"/>
                        <a:cs typeface="Calibri"/>
                      </a:endParaRPr>
                    </a:p>
                  </a:txBody>
                  <a:tcPr marL="0" marR="0" marT="88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20"/>
                        </a:lnSpc>
                        <a:spcBef>
                          <a:spcPts val="70"/>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88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2"/>
                  </a:ext>
                </a:extLst>
              </a:tr>
              <a:tr h="252729">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20"/>
                        </a:lnSpc>
                        <a:spcBef>
                          <a:spcPts val="75"/>
                        </a:spcBef>
                      </a:pPr>
                      <a:r>
                        <a:rPr sz="1550" dirty="0">
                          <a:latin typeface="Calibri"/>
                          <a:cs typeface="Calibri"/>
                        </a:rPr>
                        <a:t>%</a:t>
                      </a:r>
                      <a:r>
                        <a:rPr sz="1550" spc="30" dirty="0">
                          <a:latin typeface="Calibri"/>
                          <a:cs typeface="Calibri"/>
                        </a:rPr>
                        <a:t> </a:t>
                      </a:r>
                      <a:r>
                        <a:rPr sz="1550" spc="-10" dirty="0">
                          <a:latin typeface="Calibri"/>
                          <a:cs typeface="Calibri"/>
                        </a:rPr>
                        <a:t>Indigenous</a:t>
                      </a:r>
                      <a:endParaRPr sz="155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20"/>
                        </a:lnSpc>
                        <a:spcBef>
                          <a:spcPts val="75"/>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3"/>
                  </a:ext>
                </a:extLst>
              </a:tr>
              <a:tr h="253365">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14"/>
                        </a:lnSpc>
                        <a:spcBef>
                          <a:spcPts val="75"/>
                        </a:spcBef>
                      </a:pPr>
                      <a:r>
                        <a:rPr sz="1550" spc="185" dirty="0">
                          <a:solidFill>
                            <a:srgbClr val="31363E"/>
                          </a:solidFill>
                          <a:latin typeface="Calibri"/>
                          <a:cs typeface="Calibri"/>
                        </a:rPr>
                        <a:t>%</a:t>
                      </a:r>
                      <a:r>
                        <a:rPr sz="1550" spc="75" dirty="0">
                          <a:solidFill>
                            <a:srgbClr val="31363E"/>
                          </a:solidFill>
                          <a:latin typeface="Calibri"/>
                          <a:cs typeface="Calibri"/>
                        </a:rPr>
                        <a:t> </a:t>
                      </a:r>
                      <a:r>
                        <a:rPr sz="1550" dirty="0">
                          <a:solidFill>
                            <a:srgbClr val="31363E"/>
                          </a:solidFill>
                          <a:latin typeface="Calibri"/>
                          <a:cs typeface="Calibri"/>
                        </a:rPr>
                        <a:t>Mobile</a:t>
                      </a:r>
                      <a:r>
                        <a:rPr sz="1550" spc="110" dirty="0">
                          <a:solidFill>
                            <a:srgbClr val="31363E"/>
                          </a:solidFill>
                          <a:latin typeface="Calibri"/>
                          <a:cs typeface="Calibri"/>
                        </a:rPr>
                        <a:t> </a:t>
                      </a:r>
                      <a:r>
                        <a:rPr sz="1550" spc="95" dirty="0">
                          <a:solidFill>
                            <a:srgbClr val="31363E"/>
                          </a:solidFill>
                          <a:latin typeface="Calibri"/>
                          <a:cs typeface="Calibri"/>
                        </a:rPr>
                        <a:t>Homes</a:t>
                      </a:r>
                      <a:endParaRPr sz="155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14"/>
                        </a:lnSpc>
                        <a:spcBef>
                          <a:spcPts val="75"/>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4"/>
                  </a:ext>
                </a:extLst>
              </a:tr>
              <a:tr h="253365">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10"/>
                        </a:lnSpc>
                        <a:spcBef>
                          <a:spcPts val="80"/>
                        </a:spcBef>
                      </a:pPr>
                      <a:r>
                        <a:rPr sz="1550" spc="185" dirty="0">
                          <a:solidFill>
                            <a:srgbClr val="31363E"/>
                          </a:solidFill>
                          <a:latin typeface="Calibri"/>
                          <a:cs typeface="Calibri"/>
                        </a:rPr>
                        <a:t>%</a:t>
                      </a:r>
                      <a:r>
                        <a:rPr sz="1550" spc="15" dirty="0">
                          <a:solidFill>
                            <a:srgbClr val="31363E"/>
                          </a:solidFill>
                          <a:latin typeface="Calibri"/>
                          <a:cs typeface="Calibri"/>
                        </a:rPr>
                        <a:t> </a:t>
                      </a:r>
                      <a:r>
                        <a:rPr sz="1550" spc="75" dirty="0">
                          <a:solidFill>
                            <a:srgbClr val="31363E"/>
                          </a:solidFill>
                          <a:latin typeface="Calibri"/>
                          <a:cs typeface="Calibri"/>
                        </a:rPr>
                        <a:t>High</a:t>
                      </a:r>
                      <a:r>
                        <a:rPr sz="1550" dirty="0">
                          <a:solidFill>
                            <a:srgbClr val="31363E"/>
                          </a:solidFill>
                          <a:latin typeface="Calibri"/>
                          <a:cs typeface="Calibri"/>
                        </a:rPr>
                        <a:t> </a:t>
                      </a:r>
                      <a:r>
                        <a:rPr sz="1550" spc="95" dirty="0">
                          <a:solidFill>
                            <a:srgbClr val="31363E"/>
                          </a:solidFill>
                          <a:latin typeface="Calibri"/>
                          <a:cs typeface="Calibri"/>
                        </a:rPr>
                        <a:t>School</a:t>
                      </a:r>
                      <a:r>
                        <a:rPr sz="1550" spc="-70" dirty="0">
                          <a:solidFill>
                            <a:srgbClr val="31363E"/>
                          </a:solidFill>
                          <a:latin typeface="Calibri"/>
                          <a:cs typeface="Calibri"/>
                        </a:rPr>
                        <a:t> </a:t>
                      </a:r>
                      <a:r>
                        <a:rPr sz="1550" spc="60" dirty="0">
                          <a:solidFill>
                            <a:srgbClr val="31363E"/>
                          </a:solidFill>
                          <a:latin typeface="Calibri"/>
                          <a:cs typeface="Calibri"/>
                        </a:rPr>
                        <a:t>Education</a:t>
                      </a:r>
                      <a:endParaRPr sz="1550">
                        <a:latin typeface="Calibri"/>
                        <a:cs typeface="Calibri"/>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10"/>
                        </a:lnSpc>
                        <a:spcBef>
                          <a:spcPts val="80"/>
                        </a:spcBef>
                      </a:pPr>
                      <a:r>
                        <a:rPr sz="1550" spc="145" dirty="0">
                          <a:solidFill>
                            <a:srgbClr val="31363E"/>
                          </a:solidFill>
                          <a:latin typeface="Calibri"/>
                          <a:cs typeface="Calibri"/>
                        </a:rPr>
                        <a:t>US</a:t>
                      </a:r>
                      <a:r>
                        <a:rPr sz="1550" spc="-40"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5"/>
                  </a:ext>
                </a:extLst>
              </a:tr>
              <a:tr h="497205">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marR="172085">
                        <a:lnSpc>
                          <a:spcPct val="100899"/>
                        </a:lnSpc>
                        <a:spcBef>
                          <a:spcPts val="60"/>
                        </a:spcBef>
                      </a:pPr>
                      <a:r>
                        <a:rPr sz="1550" spc="185" dirty="0">
                          <a:solidFill>
                            <a:srgbClr val="31363E"/>
                          </a:solidFill>
                          <a:latin typeface="Calibri"/>
                          <a:cs typeface="Calibri"/>
                        </a:rPr>
                        <a:t>%</a:t>
                      </a:r>
                      <a:r>
                        <a:rPr sz="1550" spc="114" dirty="0">
                          <a:solidFill>
                            <a:srgbClr val="31363E"/>
                          </a:solidFill>
                          <a:latin typeface="Calibri"/>
                          <a:cs typeface="Calibri"/>
                        </a:rPr>
                        <a:t> </a:t>
                      </a:r>
                      <a:r>
                        <a:rPr sz="1550" spc="50" dirty="0">
                          <a:solidFill>
                            <a:srgbClr val="31363E"/>
                          </a:solidFill>
                          <a:latin typeface="Calibri"/>
                          <a:cs typeface="Calibri"/>
                        </a:rPr>
                        <a:t>Outdoor</a:t>
                      </a:r>
                      <a:r>
                        <a:rPr sz="1550" spc="160" dirty="0">
                          <a:solidFill>
                            <a:srgbClr val="31363E"/>
                          </a:solidFill>
                          <a:latin typeface="Calibri"/>
                          <a:cs typeface="Calibri"/>
                        </a:rPr>
                        <a:t> </a:t>
                      </a:r>
                      <a:r>
                        <a:rPr sz="1550" dirty="0">
                          <a:solidFill>
                            <a:srgbClr val="31363E"/>
                          </a:solidFill>
                          <a:latin typeface="Calibri"/>
                          <a:cs typeface="Calibri"/>
                        </a:rPr>
                        <a:t>Workers</a:t>
                      </a:r>
                      <a:r>
                        <a:rPr sz="1550" spc="135" dirty="0">
                          <a:solidFill>
                            <a:srgbClr val="31363E"/>
                          </a:solidFill>
                          <a:latin typeface="Calibri"/>
                          <a:cs typeface="Calibri"/>
                        </a:rPr>
                        <a:t> </a:t>
                      </a:r>
                      <a:r>
                        <a:rPr sz="1550" dirty="0">
                          <a:solidFill>
                            <a:srgbClr val="31363E"/>
                          </a:solidFill>
                          <a:latin typeface="Calibri"/>
                          <a:cs typeface="Calibri"/>
                        </a:rPr>
                        <a:t>(Agr,</a:t>
                      </a:r>
                      <a:r>
                        <a:rPr sz="1550" spc="55" dirty="0">
                          <a:solidFill>
                            <a:srgbClr val="31363E"/>
                          </a:solidFill>
                          <a:latin typeface="Calibri"/>
                          <a:cs typeface="Calibri"/>
                        </a:rPr>
                        <a:t> </a:t>
                      </a:r>
                      <a:r>
                        <a:rPr sz="1550" dirty="0">
                          <a:solidFill>
                            <a:srgbClr val="31363E"/>
                          </a:solidFill>
                          <a:latin typeface="Calibri"/>
                          <a:cs typeface="Calibri"/>
                        </a:rPr>
                        <a:t>Forestry,</a:t>
                      </a:r>
                      <a:r>
                        <a:rPr sz="1550" spc="55" dirty="0">
                          <a:solidFill>
                            <a:srgbClr val="31363E"/>
                          </a:solidFill>
                          <a:latin typeface="Calibri"/>
                          <a:cs typeface="Calibri"/>
                        </a:rPr>
                        <a:t> </a:t>
                      </a:r>
                      <a:r>
                        <a:rPr sz="1550" spc="65" dirty="0">
                          <a:solidFill>
                            <a:srgbClr val="31363E"/>
                          </a:solidFill>
                          <a:latin typeface="Calibri"/>
                          <a:cs typeface="Calibri"/>
                        </a:rPr>
                        <a:t>Fish, </a:t>
                      </a:r>
                      <a:r>
                        <a:rPr sz="1550" dirty="0">
                          <a:solidFill>
                            <a:srgbClr val="31363E"/>
                          </a:solidFill>
                          <a:latin typeface="Calibri"/>
                          <a:cs typeface="Calibri"/>
                        </a:rPr>
                        <a:t>Mining,</a:t>
                      </a:r>
                      <a:r>
                        <a:rPr sz="1550" spc="229" dirty="0">
                          <a:solidFill>
                            <a:srgbClr val="31363E"/>
                          </a:solidFill>
                          <a:latin typeface="Calibri"/>
                          <a:cs typeface="Calibri"/>
                        </a:rPr>
                        <a:t> </a:t>
                      </a:r>
                      <a:r>
                        <a:rPr sz="1550" spc="55" dirty="0">
                          <a:solidFill>
                            <a:srgbClr val="31363E"/>
                          </a:solidFill>
                          <a:latin typeface="Calibri"/>
                          <a:cs typeface="Calibri"/>
                        </a:rPr>
                        <a:t>Construction)</a:t>
                      </a:r>
                      <a:endParaRPr sz="1550">
                        <a:latin typeface="Calibri"/>
                        <a:cs typeface="Calibri"/>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a:lnSpc>
                          <a:spcPct val="100000"/>
                        </a:lnSpc>
                        <a:spcBef>
                          <a:spcPts val="50"/>
                        </a:spcBef>
                      </a:pPr>
                      <a:endParaRPr sz="1700">
                        <a:latin typeface="Times New Roman"/>
                        <a:cs typeface="Times New Roman"/>
                      </a:endParaRPr>
                    </a:p>
                    <a:p>
                      <a:pPr marL="17780">
                        <a:lnSpc>
                          <a:spcPts val="1805"/>
                        </a:lnSpc>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6"/>
                  </a:ext>
                </a:extLst>
              </a:tr>
              <a:tr h="253365">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4604">
                        <a:lnSpc>
                          <a:spcPts val="1805"/>
                        </a:lnSpc>
                        <a:spcBef>
                          <a:spcPts val="90"/>
                        </a:spcBef>
                      </a:pPr>
                      <a:r>
                        <a:rPr sz="1550" dirty="0">
                          <a:latin typeface="Calibri"/>
                          <a:cs typeface="Calibri"/>
                        </a:rPr>
                        <a:t>%</a:t>
                      </a:r>
                      <a:r>
                        <a:rPr sz="1550" spc="40" dirty="0">
                          <a:latin typeface="Calibri"/>
                          <a:cs typeface="Calibri"/>
                        </a:rPr>
                        <a:t> </a:t>
                      </a:r>
                      <a:r>
                        <a:rPr sz="1550" dirty="0">
                          <a:latin typeface="Calibri"/>
                          <a:cs typeface="Calibri"/>
                        </a:rPr>
                        <a:t>Female</a:t>
                      </a:r>
                      <a:r>
                        <a:rPr sz="1550" spc="85" dirty="0">
                          <a:latin typeface="Calibri"/>
                          <a:cs typeface="Calibri"/>
                        </a:rPr>
                        <a:t> </a:t>
                      </a:r>
                      <a:r>
                        <a:rPr sz="1550" dirty="0">
                          <a:latin typeface="Calibri"/>
                          <a:cs typeface="Calibri"/>
                        </a:rPr>
                        <a:t>Head</a:t>
                      </a:r>
                      <a:r>
                        <a:rPr sz="1550" spc="40" dirty="0">
                          <a:latin typeface="Calibri"/>
                          <a:cs typeface="Calibri"/>
                        </a:rPr>
                        <a:t> </a:t>
                      </a:r>
                      <a:r>
                        <a:rPr sz="1550" dirty="0">
                          <a:latin typeface="Calibri"/>
                          <a:cs typeface="Calibri"/>
                        </a:rPr>
                        <a:t>of</a:t>
                      </a:r>
                      <a:r>
                        <a:rPr sz="1550" spc="90" dirty="0">
                          <a:latin typeface="Calibri"/>
                          <a:cs typeface="Calibri"/>
                        </a:rPr>
                        <a:t> </a:t>
                      </a:r>
                      <a:r>
                        <a:rPr sz="1550" spc="-10" dirty="0">
                          <a:latin typeface="Calibri"/>
                          <a:cs typeface="Calibri"/>
                        </a:rPr>
                        <a:t>Housing</a:t>
                      </a:r>
                      <a:endParaRPr sz="1550">
                        <a:latin typeface="Calibri"/>
                        <a:cs typeface="Calibri"/>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tc>
                  <a:txBody>
                    <a:bodyPr/>
                    <a:lstStyle/>
                    <a:p>
                      <a:pPr marL="17780">
                        <a:lnSpc>
                          <a:spcPts val="1805"/>
                        </a:lnSpc>
                        <a:spcBef>
                          <a:spcPts val="90"/>
                        </a:spcBef>
                      </a:pPr>
                      <a:r>
                        <a:rPr sz="1550" spc="150" dirty="0">
                          <a:solidFill>
                            <a:srgbClr val="31363E"/>
                          </a:solidFill>
                          <a:latin typeface="Calibri"/>
                          <a:cs typeface="Calibri"/>
                        </a:rPr>
                        <a:t>US</a:t>
                      </a:r>
                      <a:r>
                        <a:rPr sz="1550" spc="-45" dirty="0">
                          <a:solidFill>
                            <a:srgbClr val="31363E"/>
                          </a:solidFill>
                          <a:latin typeface="Calibri"/>
                          <a:cs typeface="Calibri"/>
                        </a:rPr>
                        <a:t> </a:t>
                      </a:r>
                      <a:r>
                        <a:rPr sz="1550" spc="120" dirty="0">
                          <a:solidFill>
                            <a:srgbClr val="31363E"/>
                          </a:solidFill>
                          <a:latin typeface="Calibri"/>
                          <a:cs typeface="Calibri"/>
                        </a:rPr>
                        <a:t>Census</a:t>
                      </a:r>
                      <a:endParaRPr sz="1550">
                        <a:latin typeface="Calibri"/>
                        <a:cs typeface="Calibri"/>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0EED7"/>
                    </a:solidFill>
                  </a:tcPr>
                </a:tc>
                <a:extLst>
                  <a:ext uri="{0D108BD9-81ED-4DB2-BD59-A6C34878D82A}">
                    <a16:rowId xmlns:a16="http://schemas.microsoft.com/office/drawing/2014/main" val="10017"/>
                  </a:ext>
                </a:extLst>
              </a:tr>
            </a:tbl>
          </a:graphicData>
        </a:graphic>
      </p:graphicFrame>
      <p:sp>
        <p:nvSpPr>
          <p:cNvPr id="10" name="object 10"/>
          <p:cNvSpPr/>
          <p:nvPr/>
        </p:nvSpPr>
        <p:spPr>
          <a:xfrm>
            <a:off x="3829050" y="1736979"/>
            <a:ext cx="1581150" cy="755650"/>
          </a:xfrm>
          <a:custGeom>
            <a:avLst/>
            <a:gdLst/>
            <a:ahLst/>
            <a:cxnLst/>
            <a:rect l="l" t="t" r="r" b="b"/>
            <a:pathLst>
              <a:path w="1581150" h="755650">
                <a:moveTo>
                  <a:pt x="160909" y="546988"/>
                </a:moveTo>
                <a:lnTo>
                  <a:pt x="0" y="745617"/>
                </a:lnTo>
                <a:lnTo>
                  <a:pt x="255397" y="755142"/>
                </a:lnTo>
                <a:lnTo>
                  <a:pt x="231068" y="701548"/>
                </a:lnTo>
                <a:lnTo>
                  <a:pt x="189229" y="701548"/>
                </a:lnTo>
                <a:lnTo>
                  <a:pt x="157734" y="632206"/>
                </a:lnTo>
                <a:lnTo>
                  <a:pt x="192435" y="616441"/>
                </a:lnTo>
                <a:lnTo>
                  <a:pt x="160909" y="546988"/>
                </a:lnTo>
                <a:close/>
              </a:path>
              <a:path w="1581150" h="755650">
                <a:moveTo>
                  <a:pt x="192435" y="616441"/>
                </a:moveTo>
                <a:lnTo>
                  <a:pt x="157734" y="632206"/>
                </a:lnTo>
                <a:lnTo>
                  <a:pt x="189229" y="701548"/>
                </a:lnTo>
                <a:lnTo>
                  <a:pt x="223916" y="685790"/>
                </a:lnTo>
                <a:lnTo>
                  <a:pt x="192435" y="616441"/>
                </a:lnTo>
                <a:close/>
              </a:path>
              <a:path w="1581150" h="755650">
                <a:moveTo>
                  <a:pt x="223916" y="685790"/>
                </a:moveTo>
                <a:lnTo>
                  <a:pt x="189229" y="701548"/>
                </a:lnTo>
                <a:lnTo>
                  <a:pt x="231068" y="701548"/>
                </a:lnTo>
                <a:lnTo>
                  <a:pt x="223916" y="685790"/>
                </a:lnTo>
                <a:close/>
              </a:path>
              <a:path w="1581150" h="755650">
                <a:moveTo>
                  <a:pt x="1549400" y="0"/>
                </a:moveTo>
                <a:lnTo>
                  <a:pt x="192435" y="616441"/>
                </a:lnTo>
                <a:lnTo>
                  <a:pt x="223916" y="685790"/>
                </a:lnTo>
                <a:lnTo>
                  <a:pt x="1580896" y="69342"/>
                </a:lnTo>
                <a:lnTo>
                  <a:pt x="1549400" y="0"/>
                </a:lnTo>
                <a:close/>
              </a:path>
            </a:pathLst>
          </a:custGeom>
          <a:solidFill>
            <a:srgbClr val="303B41"/>
          </a:solidFill>
        </p:spPr>
        <p:txBody>
          <a:bodyPr wrap="square" lIns="0" tIns="0" rIns="0" bIns="0" rtlCol="0"/>
          <a:lstStyle/>
          <a:p>
            <a:endParaRPr/>
          </a:p>
        </p:txBody>
      </p:sp>
      <p:sp>
        <p:nvSpPr>
          <p:cNvPr id="11" name="object 11"/>
          <p:cNvSpPr/>
          <p:nvPr/>
        </p:nvSpPr>
        <p:spPr>
          <a:xfrm>
            <a:off x="3819525" y="5083047"/>
            <a:ext cx="1704339" cy="664210"/>
          </a:xfrm>
          <a:custGeom>
            <a:avLst/>
            <a:gdLst/>
            <a:ahLst/>
            <a:cxnLst/>
            <a:rect l="l" t="t" r="r" b="b"/>
            <a:pathLst>
              <a:path w="1704339" h="664210">
                <a:moveTo>
                  <a:pt x="228305" y="71876"/>
                </a:moveTo>
                <a:lnTo>
                  <a:pt x="202995" y="143744"/>
                </a:lnTo>
                <a:lnTo>
                  <a:pt x="1678813" y="663727"/>
                </a:lnTo>
                <a:lnTo>
                  <a:pt x="1704086" y="591858"/>
                </a:lnTo>
                <a:lnTo>
                  <a:pt x="228305" y="71876"/>
                </a:lnTo>
                <a:close/>
              </a:path>
              <a:path w="1704339" h="664210">
                <a:moveTo>
                  <a:pt x="253619" y="0"/>
                </a:moveTo>
                <a:lnTo>
                  <a:pt x="0" y="31876"/>
                </a:lnTo>
                <a:lnTo>
                  <a:pt x="177673" y="215645"/>
                </a:lnTo>
                <a:lnTo>
                  <a:pt x="202995" y="143744"/>
                </a:lnTo>
                <a:lnTo>
                  <a:pt x="167004" y="131063"/>
                </a:lnTo>
                <a:lnTo>
                  <a:pt x="192277" y="59181"/>
                </a:lnTo>
                <a:lnTo>
                  <a:pt x="232776" y="59181"/>
                </a:lnTo>
                <a:lnTo>
                  <a:pt x="253619" y="0"/>
                </a:lnTo>
                <a:close/>
              </a:path>
              <a:path w="1704339" h="664210">
                <a:moveTo>
                  <a:pt x="192277" y="59181"/>
                </a:moveTo>
                <a:lnTo>
                  <a:pt x="167004" y="131063"/>
                </a:lnTo>
                <a:lnTo>
                  <a:pt x="202995" y="143744"/>
                </a:lnTo>
                <a:lnTo>
                  <a:pt x="228305" y="71876"/>
                </a:lnTo>
                <a:lnTo>
                  <a:pt x="192277" y="59181"/>
                </a:lnTo>
                <a:close/>
              </a:path>
              <a:path w="1704339" h="664210">
                <a:moveTo>
                  <a:pt x="232776" y="59181"/>
                </a:moveTo>
                <a:lnTo>
                  <a:pt x="192277" y="59181"/>
                </a:lnTo>
                <a:lnTo>
                  <a:pt x="228305" y="71876"/>
                </a:lnTo>
                <a:lnTo>
                  <a:pt x="232776" y="59181"/>
                </a:lnTo>
                <a:close/>
              </a:path>
            </a:pathLst>
          </a:custGeom>
          <a:solidFill>
            <a:srgbClr val="303B41"/>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392B497-AEB8-9849-8881-F69DFEAB7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3" t="24986" r="50311" b="24993"/>
          <a:stretch/>
        </p:blipFill>
        <p:spPr bwMode="auto">
          <a:xfrm>
            <a:off x="7775722" y="0"/>
            <a:ext cx="4416278" cy="34497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4D48B16-F7B7-049C-3D70-DEB3DD9D819C}"/>
              </a:ext>
            </a:extLst>
          </p:cNvPr>
          <p:cNvPicPr>
            <a:picLocks noChangeAspect="1"/>
          </p:cNvPicPr>
          <p:nvPr/>
        </p:nvPicPr>
        <p:blipFill rotWithShape="1">
          <a:blip r:embed="rId4"/>
          <a:srcRect r="36874" b="21435"/>
          <a:stretch/>
        </p:blipFill>
        <p:spPr>
          <a:xfrm>
            <a:off x="7778378" y="3449797"/>
            <a:ext cx="4413622" cy="34416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Slide Number Placeholder 7">
            <a:extLst>
              <a:ext uri="{FF2B5EF4-FFF2-40B4-BE49-F238E27FC236}">
                <a16:creationId xmlns:a16="http://schemas.microsoft.com/office/drawing/2014/main" id="{72003894-F989-121F-B655-CDC842B795CB}"/>
              </a:ext>
            </a:extLst>
          </p:cNvPr>
          <p:cNvSpPr>
            <a:spLocks noGrp="1"/>
          </p:cNvSpPr>
          <p:nvPr>
            <p:ph type="sldNum" sz="quarter" idx="12"/>
          </p:nvPr>
        </p:nvSpPr>
        <p:spPr/>
        <p:txBody>
          <a:bodyPr/>
          <a:lstStyle/>
          <a:p>
            <a:fld id="{330EA680-D336-4FF7-8B7A-9848BB0A1C32}" type="slidenum">
              <a:rPr lang="en-US" smtClean="0"/>
              <a:t>2</a:t>
            </a:fld>
            <a:endParaRPr lang="en-US"/>
          </a:p>
        </p:txBody>
      </p:sp>
      <p:cxnSp>
        <p:nvCxnSpPr>
          <p:cNvPr id="7" name="Straight Connector 6">
            <a:extLst>
              <a:ext uri="{FF2B5EF4-FFF2-40B4-BE49-F238E27FC236}">
                <a16:creationId xmlns:a16="http://schemas.microsoft.com/office/drawing/2014/main" id="{CDC01C14-10DE-BD45-BB59-D817A70862C8}"/>
              </a:ext>
            </a:extLst>
          </p:cNvPr>
          <p:cNvCxnSpPr>
            <a:cxnSpLocks/>
          </p:cNvCxnSpPr>
          <p:nvPr/>
        </p:nvCxnSpPr>
        <p:spPr>
          <a:xfrm>
            <a:off x="7783689" y="-23501"/>
            <a:ext cx="0" cy="68706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002C0C-1F1A-7E66-F039-CE0CC2F1CA28}"/>
              </a:ext>
            </a:extLst>
          </p:cNvPr>
          <p:cNvSpPr txBox="1"/>
          <p:nvPr/>
        </p:nvSpPr>
        <p:spPr>
          <a:xfrm>
            <a:off x="182217" y="508209"/>
            <a:ext cx="2998018" cy="400110"/>
          </a:xfrm>
          <a:prstGeom prst="rect">
            <a:avLst/>
          </a:prstGeom>
          <a:solidFill>
            <a:srgbClr val="97D2FF"/>
          </a:solidFill>
        </p:spPr>
        <p:txBody>
          <a:bodyPr wrap="square" lIns="91440" tIns="45720" rIns="91440" bIns="45720" rtlCol="0" anchor="t">
            <a:spAutoFit/>
          </a:bodyPr>
          <a:lstStyle/>
          <a:p>
            <a:r>
              <a:rPr lang="en-US" sz="2000" b="1">
                <a:latin typeface="Libre Franklin Black"/>
              </a:rPr>
              <a:t>Agenda</a:t>
            </a:r>
            <a:endParaRPr lang="en-US"/>
          </a:p>
        </p:txBody>
      </p:sp>
      <p:graphicFrame>
        <p:nvGraphicFramePr>
          <p:cNvPr id="2" name="Table 1">
            <a:extLst>
              <a:ext uri="{FF2B5EF4-FFF2-40B4-BE49-F238E27FC236}">
                <a16:creationId xmlns:a16="http://schemas.microsoft.com/office/drawing/2014/main" id="{BAD26E38-21C0-ACCF-F3D2-D0FB18664EA6}"/>
              </a:ext>
            </a:extLst>
          </p:cNvPr>
          <p:cNvGraphicFramePr>
            <a:graphicFrameLocks noGrp="1"/>
          </p:cNvGraphicFramePr>
          <p:nvPr>
            <p:extLst>
              <p:ext uri="{D42A27DB-BD31-4B8C-83A1-F6EECF244321}">
                <p14:modId xmlns:p14="http://schemas.microsoft.com/office/powerpoint/2010/main" val="2865888839"/>
              </p:ext>
            </p:extLst>
          </p:nvPr>
        </p:nvGraphicFramePr>
        <p:xfrm>
          <a:off x="182216" y="1108959"/>
          <a:ext cx="7492213" cy="4622676"/>
        </p:xfrm>
        <a:graphic>
          <a:graphicData uri="http://schemas.openxmlformats.org/drawingml/2006/table">
            <a:tbl>
              <a:tblPr/>
              <a:tblGrid>
                <a:gridCol w="6066184">
                  <a:extLst>
                    <a:ext uri="{9D8B030D-6E8A-4147-A177-3AD203B41FA5}">
                      <a16:colId xmlns:a16="http://schemas.microsoft.com/office/drawing/2014/main" val="2721920951"/>
                    </a:ext>
                  </a:extLst>
                </a:gridCol>
                <a:gridCol w="1426029">
                  <a:extLst>
                    <a:ext uri="{9D8B030D-6E8A-4147-A177-3AD203B41FA5}">
                      <a16:colId xmlns:a16="http://schemas.microsoft.com/office/drawing/2014/main" val="4277682862"/>
                    </a:ext>
                  </a:extLst>
                </a:gridCol>
              </a:tblGrid>
              <a:tr h="589212">
                <a:tc gridSpan="2">
                  <a:txBody>
                    <a:bodyPr/>
                    <a:lstStyle/>
                    <a:p>
                      <a:pPr algn="l" rtl="0" fontAlgn="base"/>
                      <a:r>
                        <a:rPr lang="en-US" sz="1800" b="1" i="0">
                          <a:solidFill>
                            <a:srgbClr val="FFFFFF"/>
                          </a:solidFill>
                          <a:effectLst/>
                          <a:latin typeface="Aptos"/>
                        </a:rPr>
                        <a:t>HAQR All-Hands Meeting #11</a:t>
                      </a:r>
                      <a:r>
                        <a:rPr lang="en-US" sz="1800" b="0" i="0">
                          <a:solidFill>
                            <a:srgbClr val="FFFFFF"/>
                          </a:solidFill>
                          <a:effectLst/>
                          <a:latin typeface="Aptos"/>
                        </a:rPr>
                        <a:t> </a:t>
                      </a:r>
                      <a:endParaRPr lang="en-US" sz="1800" b="0" i="0">
                        <a:effectLst/>
                        <a:latin typeface="Aptos"/>
                      </a:endParaRPr>
                    </a:p>
                    <a:p>
                      <a:pPr algn="l" rtl="0" fontAlgn="base"/>
                      <a:r>
                        <a:rPr lang="en-US" sz="1800" b="1" i="0">
                          <a:solidFill>
                            <a:srgbClr val="FFFFFF"/>
                          </a:solidFill>
                          <a:effectLst/>
                          <a:latin typeface="Aptos"/>
                        </a:rPr>
                        <a:t>Date: 12/05/2024</a:t>
                      </a:r>
                      <a:r>
                        <a:rPr lang="en-US" sz="1800" b="0" i="0">
                          <a:solidFill>
                            <a:srgbClr val="FFFFFF"/>
                          </a:solidFill>
                          <a:effectLst/>
                          <a:latin typeface="Aptos"/>
                        </a:rPr>
                        <a:t> </a:t>
                      </a:r>
                      <a:endParaRPr lang="en-US" sz="1800" b="0" i="0">
                        <a:effectLst/>
                        <a:latin typeface="Aptos"/>
                      </a:endParaRPr>
                    </a:p>
                    <a:p>
                      <a:pPr algn="l" rtl="0" fontAlgn="base"/>
                      <a:r>
                        <a:rPr lang="en-US" sz="1800" b="1" i="0">
                          <a:solidFill>
                            <a:srgbClr val="FFFFFF"/>
                          </a:solidFill>
                          <a:effectLst/>
                          <a:latin typeface="Aptos"/>
                        </a:rPr>
                        <a:t>Time:</a:t>
                      </a:r>
                      <a:r>
                        <a:rPr lang="en-US" sz="1800" b="0" i="0">
                          <a:solidFill>
                            <a:srgbClr val="FFFFFF"/>
                          </a:solidFill>
                          <a:effectLst/>
                          <a:latin typeface="Aptos"/>
                        </a:rPr>
                        <a:t> 2pm - 3pm </a:t>
                      </a:r>
                      <a:endParaRPr lang="en-US" sz="1800" b="0" i="0">
                        <a:effectLst/>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val="2984925478"/>
                  </a:ext>
                </a:extLst>
              </a:tr>
              <a:tr h="362446">
                <a:tc>
                  <a:txBody>
                    <a:bodyPr/>
                    <a:lstStyle/>
                    <a:p>
                      <a:pPr algn="l" rtl="0" fontAlgn="base"/>
                      <a:r>
                        <a:rPr lang="en-US" sz="1800" b="1" i="0">
                          <a:solidFill>
                            <a:srgbClr val="000000"/>
                          </a:solidFill>
                          <a:effectLst/>
                          <a:latin typeface="Aptos"/>
                        </a:rPr>
                        <a:t>Introductions</a:t>
                      </a:r>
                      <a:r>
                        <a:rPr lang="en-US" sz="1800" b="0" i="0">
                          <a:solidFill>
                            <a:srgbClr val="000000"/>
                          </a:solidFill>
                          <a:effectLst/>
                          <a:latin typeface="Aptos"/>
                        </a:rPr>
                        <a:t> </a:t>
                      </a:r>
                      <a:endParaRPr lang="en-US" sz="1800" b="0" i="0">
                        <a:effectLst/>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a:rPr>
                        <a:t>5 Minutes </a:t>
                      </a:r>
                      <a:endParaRPr lang="en-US" sz="1800" b="0" i="0">
                        <a:effectLst/>
                        <a:latin typeface="Apto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68197"/>
                  </a:ext>
                </a:extLst>
              </a:tr>
              <a:tr h="416436">
                <a:tc>
                  <a:txBody>
                    <a:bodyPr/>
                    <a:lstStyle/>
                    <a:p>
                      <a:pPr algn="l" rtl="0" fontAlgn="base"/>
                      <a:r>
                        <a:rPr lang="en-US" sz="1800" b="1" i="0">
                          <a:solidFill>
                            <a:srgbClr val="000000"/>
                          </a:solidFill>
                          <a:effectLst/>
                          <a:latin typeface="Aptos"/>
                        </a:rPr>
                        <a:t>Updates and Announcements:</a:t>
                      </a:r>
                      <a:r>
                        <a:rPr lang="en-US" sz="1800" b="0" i="0">
                          <a:solidFill>
                            <a:srgbClr val="000000"/>
                          </a:solidFill>
                          <a:effectLst/>
                          <a:latin typeface="Aptos"/>
                        </a:rPr>
                        <a:t> </a:t>
                      </a:r>
                      <a:endParaRPr lang="en-US" sz="1800" b="0" i="0">
                        <a:effectLst/>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a:rPr>
                        <a:t>10 Minutes </a:t>
                      </a:r>
                      <a:endParaRPr lang="en-US" sz="1800" b="0" i="0">
                        <a:effectLst/>
                        <a:latin typeface="Apto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3487685"/>
                  </a:ext>
                </a:extLst>
              </a:tr>
              <a:tr h="1066018">
                <a:tc>
                  <a:txBody>
                    <a:bodyPr/>
                    <a:lstStyle/>
                    <a:p>
                      <a:pPr algn="l" rtl="0" fontAlgn="base"/>
                      <a:r>
                        <a:rPr lang="en-US" sz="1800" b="1" i="0">
                          <a:solidFill>
                            <a:srgbClr val="000000"/>
                          </a:solidFill>
                          <a:effectLst/>
                          <a:latin typeface="Aptos"/>
                        </a:rPr>
                        <a:t>HAQR All-Hands Presentations:</a:t>
                      </a:r>
                      <a:r>
                        <a:rPr lang="en-US" sz="1800" b="0" i="0">
                          <a:solidFill>
                            <a:srgbClr val="000000"/>
                          </a:solidFill>
                          <a:effectLst/>
                          <a:latin typeface="Aptos"/>
                        </a:rPr>
                        <a:t> </a:t>
                      </a:r>
                    </a:p>
                    <a:p>
                      <a:pPr marL="285750" lvl="0" indent="-285750" algn="l" fontAlgn="base">
                        <a:lnSpc>
                          <a:spcPct val="100000"/>
                        </a:lnSpc>
                        <a:buFont typeface="Arial" panose="020B0604020202020204" pitchFamily="34" charset="0"/>
                        <a:buChar char="•"/>
                      </a:pPr>
                      <a:r>
                        <a:rPr lang="en-US" sz="2000" b="0" kern="1200">
                          <a:solidFill>
                            <a:schemeClr val="tx1"/>
                          </a:solidFill>
                          <a:effectLst/>
                          <a:latin typeface="Aptos"/>
                          <a:ea typeface="+mn-ea"/>
                          <a:cs typeface="+mn-cs"/>
                        </a:rPr>
                        <a:t>Jane Gilbert, Chief Heat Officer and Director of Urban and Community Forestry, Miami-Dade County Office of Resilience</a:t>
                      </a:r>
                    </a:p>
                    <a:p>
                      <a:pPr marL="285750" lvl="0" indent="-285750">
                        <a:buFont typeface="Arial" panose="020B0604020202020204" pitchFamily="34" charset="0"/>
                        <a:buChar char="•"/>
                      </a:pPr>
                      <a:r>
                        <a:rPr lang="en-US" sz="2000" b="0" i="0" u="none" strike="noStrike" kern="1200" baseline="0" noProof="0">
                          <a:solidFill>
                            <a:srgbClr val="000000"/>
                          </a:solidFill>
                          <a:effectLst/>
                          <a:latin typeface="Aptos"/>
                        </a:rPr>
                        <a:t>Chris Losavio, Disaster Planning Manager, San Francisco Department of Homelessness and Supportive Housing</a:t>
                      </a:r>
                      <a:endParaRPr lang="en-US" sz="2000" b="0">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a:rPr>
                        <a:t>35 Minutes </a:t>
                      </a:r>
                      <a:endParaRPr lang="en-US" sz="1800" b="0" i="0">
                        <a:effectLst/>
                        <a:latin typeface="Apto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8570176"/>
                  </a:ext>
                </a:extLst>
              </a:tr>
              <a:tr h="362446">
                <a:tc>
                  <a:txBody>
                    <a:bodyPr/>
                    <a:lstStyle/>
                    <a:p>
                      <a:pPr algn="l" rtl="0" fontAlgn="base"/>
                      <a:r>
                        <a:rPr lang="en-US" sz="1800" b="1" i="0">
                          <a:solidFill>
                            <a:srgbClr val="000000"/>
                          </a:solidFill>
                          <a:effectLst/>
                          <a:latin typeface="Aptos"/>
                        </a:rPr>
                        <a:t>Heat and Air Quality Resources Overview</a:t>
                      </a:r>
                      <a:r>
                        <a:rPr lang="en-US" sz="1800" b="0" i="0">
                          <a:solidFill>
                            <a:srgbClr val="000000"/>
                          </a:solidFill>
                          <a:effectLst/>
                          <a:latin typeface="Aptos"/>
                        </a:rPr>
                        <a:t> </a:t>
                      </a:r>
                      <a:endParaRPr lang="en-US" sz="1800" b="0" i="0">
                        <a:effectLst/>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a:rPr>
                        <a:t>5 Minutes </a:t>
                      </a:r>
                      <a:endParaRPr lang="en-US" sz="1800" b="0" i="0">
                        <a:effectLst/>
                        <a:latin typeface="Apto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049515"/>
                  </a:ext>
                </a:extLst>
              </a:tr>
              <a:tr h="0">
                <a:tc>
                  <a:txBody>
                    <a:bodyPr/>
                    <a:lstStyle/>
                    <a:p>
                      <a:pPr algn="l" rtl="0" fontAlgn="base"/>
                      <a:r>
                        <a:rPr lang="en-US" sz="1800" b="1" i="0">
                          <a:solidFill>
                            <a:srgbClr val="000000"/>
                          </a:solidFill>
                          <a:effectLst/>
                          <a:latin typeface="Aptos"/>
                        </a:rPr>
                        <a:t>Next Steps</a:t>
                      </a:r>
                      <a:endParaRPr lang="en-US" sz="1800" b="0" i="0">
                        <a:effectLst/>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a:rPr>
                        <a:t>5 Minutes </a:t>
                      </a:r>
                      <a:endParaRPr lang="en-US" sz="1800" b="0" i="0">
                        <a:effectLst/>
                        <a:latin typeface="Apto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827253"/>
                  </a:ext>
                </a:extLst>
              </a:tr>
            </a:tbl>
          </a:graphicData>
        </a:graphic>
      </p:graphicFrame>
    </p:spTree>
    <p:extLst>
      <p:ext uri="{BB962C8B-B14F-4D97-AF65-F5344CB8AC3E}">
        <p14:creationId xmlns:p14="http://schemas.microsoft.com/office/powerpoint/2010/main" val="224541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3862" y="447293"/>
            <a:ext cx="6797675" cy="575310"/>
          </a:xfrm>
          <a:prstGeom prst="rect">
            <a:avLst/>
          </a:prstGeom>
        </p:spPr>
        <p:txBody>
          <a:bodyPr vert="horz" wrap="square" lIns="0" tIns="13335" rIns="0" bIns="0" rtlCol="0">
            <a:spAutoFit/>
          </a:bodyPr>
          <a:lstStyle/>
          <a:p>
            <a:pPr marL="12700">
              <a:lnSpc>
                <a:spcPct val="100000"/>
              </a:lnSpc>
              <a:spcBef>
                <a:spcPts val="105"/>
              </a:spcBef>
            </a:pPr>
            <a:r>
              <a:rPr sz="3600" dirty="0">
                <a:solidFill>
                  <a:srgbClr val="31363E"/>
                </a:solidFill>
                <a:latin typeface="Arial"/>
                <a:cs typeface="Arial"/>
              </a:rPr>
              <a:t>ArcGIS</a:t>
            </a:r>
            <a:r>
              <a:rPr sz="3600" spc="-45" dirty="0">
                <a:solidFill>
                  <a:srgbClr val="31363E"/>
                </a:solidFill>
                <a:latin typeface="Arial"/>
                <a:cs typeface="Arial"/>
              </a:rPr>
              <a:t> </a:t>
            </a:r>
            <a:r>
              <a:rPr sz="3600" dirty="0">
                <a:solidFill>
                  <a:srgbClr val="31363E"/>
                </a:solidFill>
                <a:latin typeface="Arial"/>
                <a:cs typeface="Arial"/>
              </a:rPr>
              <a:t>StoryMap:</a:t>
            </a:r>
            <a:r>
              <a:rPr sz="3600" spc="-35" dirty="0">
                <a:solidFill>
                  <a:srgbClr val="31363E"/>
                </a:solidFill>
                <a:latin typeface="Arial"/>
                <a:cs typeface="Arial"/>
              </a:rPr>
              <a:t> </a:t>
            </a:r>
            <a:r>
              <a:rPr sz="3600" spc="-10" dirty="0">
                <a:solidFill>
                  <a:srgbClr val="31363E"/>
                </a:solidFill>
                <a:latin typeface="Arial"/>
                <a:cs typeface="Arial"/>
              </a:rPr>
              <a:t>Vulnerability</a:t>
            </a:r>
            <a:endParaRPr sz="3600">
              <a:latin typeface="Arial"/>
              <a:cs typeface="Arial"/>
            </a:endParaRPr>
          </a:p>
        </p:txBody>
      </p:sp>
      <p:sp>
        <p:nvSpPr>
          <p:cNvPr id="3" name="object 3"/>
          <p:cNvSpPr txBox="1"/>
          <p:nvPr/>
        </p:nvSpPr>
        <p:spPr>
          <a:xfrm>
            <a:off x="8089900" y="1112837"/>
            <a:ext cx="3418840" cy="2350770"/>
          </a:xfrm>
          <a:prstGeom prst="rect">
            <a:avLst/>
          </a:prstGeom>
        </p:spPr>
        <p:txBody>
          <a:bodyPr vert="horz" wrap="square" lIns="0" tIns="14605" rIns="0" bIns="0" rtlCol="0">
            <a:spAutoFit/>
          </a:bodyPr>
          <a:lstStyle/>
          <a:p>
            <a:pPr marL="393700" marR="5080" indent="-381000">
              <a:lnSpc>
                <a:spcPct val="99600"/>
              </a:lnSpc>
              <a:spcBef>
                <a:spcPts val="115"/>
              </a:spcBef>
              <a:buSzPct val="72549"/>
              <a:buChar char="●"/>
              <a:tabLst>
                <a:tab pos="393065" algn="l"/>
                <a:tab pos="393700" algn="l"/>
              </a:tabLst>
            </a:pPr>
            <a:r>
              <a:rPr sz="2550" dirty="0">
                <a:latin typeface="Arial"/>
                <a:cs typeface="Arial"/>
              </a:rPr>
              <a:t>Interact</a:t>
            </a:r>
            <a:r>
              <a:rPr sz="2550" spc="-75" dirty="0">
                <a:latin typeface="Arial"/>
                <a:cs typeface="Arial"/>
              </a:rPr>
              <a:t> </a:t>
            </a:r>
            <a:r>
              <a:rPr sz="2550" dirty="0">
                <a:latin typeface="Arial"/>
                <a:cs typeface="Arial"/>
              </a:rPr>
              <a:t>with</a:t>
            </a:r>
            <a:r>
              <a:rPr sz="2550" spc="-95" dirty="0">
                <a:latin typeface="Arial"/>
                <a:cs typeface="Arial"/>
              </a:rPr>
              <a:t> </a:t>
            </a:r>
            <a:r>
              <a:rPr sz="2550" spc="-25" dirty="0">
                <a:latin typeface="Arial"/>
                <a:cs typeface="Arial"/>
              </a:rPr>
              <a:t>the</a:t>
            </a:r>
            <a:r>
              <a:rPr sz="2550" spc="635" dirty="0">
                <a:latin typeface="Arial"/>
                <a:cs typeface="Arial"/>
              </a:rPr>
              <a:t> </a:t>
            </a:r>
            <a:r>
              <a:rPr sz="2550" u="sng" dirty="0">
                <a:uFill>
                  <a:solidFill>
                    <a:srgbClr val="000000"/>
                  </a:solidFill>
                </a:uFill>
                <a:latin typeface="Arial"/>
                <a:cs typeface="Arial"/>
              </a:rPr>
              <a:t>Heat</a:t>
            </a:r>
            <a:r>
              <a:rPr sz="2550" u="sng" spc="-40" dirty="0">
                <a:uFill>
                  <a:solidFill>
                    <a:srgbClr val="000000"/>
                  </a:solidFill>
                </a:uFill>
                <a:latin typeface="Arial"/>
                <a:cs typeface="Arial"/>
              </a:rPr>
              <a:t> </a:t>
            </a:r>
            <a:r>
              <a:rPr sz="2550" u="sng" spc="-10" dirty="0">
                <a:uFill>
                  <a:solidFill>
                    <a:srgbClr val="000000"/>
                  </a:solidFill>
                </a:uFill>
                <a:latin typeface="Arial"/>
                <a:cs typeface="Arial"/>
              </a:rPr>
              <a:t>Vulnerability</a:t>
            </a:r>
            <a:r>
              <a:rPr sz="2550" spc="-10" dirty="0">
                <a:latin typeface="Arial"/>
                <a:cs typeface="Arial"/>
              </a:rPr>
              <a:t> </a:t>
            </a:r>
            <a:r>
              <a:rPr sz="2550" u="sng" dirty="0">
                <a:uFill>
                  <a:solidFill>
                    <a:srgbClr val="000000"/>
                  </a:solidFill>
                </a:uFill>
                <a:latin typeface="Arial"/>
                <a:cs typeface="Arial"/>
              </a:rPr>
              <a:t>Index</a:t>
            </a:r>
            <a:r>
              <a:rPr sz="2550" spc="-75" dirty="0">
                <a:latin typeface="Arial"/>
                <a:cs typeface="Arial"/>
              </a:rPr>
              <a:t> </a:t>
            </a:r>
            <a:r>
              <a:rPr sz="2550" dirty="0">
                <a:latin typeface="Arial"/>
                <a:cs typeface="Arial"/>
              </a:rPr>
              <a:t>web</a:t>
            </a:r>
            <a:r>
              <a:rPr sz="2550" spc="-65" dirty="0">
                <a:latin typeface="Arial"/>
                <a:cs typeface="Arial"/>
              </a:rPr>
              <a:t> </a:t>
            </a:r>
            <a:r>
              <a:rPr sz="2550" spc="-10" dirty="0">
                <a:latin typeface="Arial"/>
                <a:cs typeface="Arial"/>
              </a:rPr>
              <a:t>mapping </a:t>
            </a:r>
            <a:r>
              <a:rPr sz="2550" dirty="0">
                <a:latin typeface="Arial"/>
                <a:cs typeface="Arial"/>
              </a:rPr>
              <a:t>application</a:t>
            </a:r>
            <a:r>
              <a:rPr sz="2550" spc="-90" dirty="0">
                <a:latin typeface="Arial"/>
                <a:cs typeface="Arial"/>
              </a:rPr>
              <a:t> </a:t>
            </a:r>
            <a:r>
              <a:rPr sz="2550" dirty="0">
                <a:latin typeface="Arial"/>
                <a:cs typeface="Arial"/>
              </a:rPr>
              <a:t>to</a:t>
            </a:r>
            <a:r>
              <a:rPr sz="2550" spc="-15" dirty="0">
                <a:latin typeface="Arial"/>
                <a:cs typeface="Arial"/>
              </a:rPr>
              <a:t> </a:t>
            </a:r>
            <a:r>
              <a:rPr sz="2550" spc="-10" dirty="0">
                <a:latin typeface="Arial"/>
                <a:cs typeface="Arial"/>
              </a:rPr>
              <a:t>identify </a:t>
            </a:r>
            <a:r>
              <a:rPr sz="2550" dirty="0">
                <a:latin typeface="Arial"/>
                <a:cs typeface="Arial"/>
              </a:rPr>
              <a:t>vulnerable</a:t>
            </a:r>
            <a:r>
              <a:rPr sz="2550" spc="-65" dirty="0">
                <a:latin typeface="Arial"/>
                <a:cs typeface="Arial"/>
              </a:rPr>
              <a:t> </a:t>
            </a:r>
            <a:r>
              <a:rPr sz="2550" dirty="0">
                <a:latin typeface="Arial"/>
                <a:cs typeface="Arial"/>
              </a:rPr>
              <a:t>zip</a:t>
            </a:r>
            <a:r>
              <a:rPr sz="2550" spc="-60" dirty="0">
                <a:latin typeface="Arial"/>
                <a:cs typeface="Arial"/>
              </a:rPr>
              <a:t> </a:t>
            </a:r>
            <a:r>
              <a:rPr sz="2550" spc="-20" dirty="0">
                <a:latin typeface="Arial"/>
                <a:cs typeface="Arial"/>
              </a:rPr>
              <a:t>codes </a:t>
            </a:r>
            <a:r>
              <a:rPr sz="2550" dirty="0">
                <a:latin typeface="Arial"/>
                <a:cs typeface="Arial"/>
              </a:rPr>
              <a:t>in</a:t>
            </a:r>
            <a:r>
              <a:rPr sz="2550" spc="40" dirty="0">
                <a:latin typeface="Arial"/>
                <a:cs typeface="Arial"/>
              </a:rPr>
              <a:t> </a:t>
            </a:r>
            <a:r>
              <a:rPr sz="2550" spc="-20" dirty="0">
                <a:latin typeface="Arial"/>
                <a:cs typeface="Arial"/>
              </a:rPr>
              <a:t>Miami-Dade</a:t>
            </a:r>
            <a:endParaRPr sz="2550">
              <a:latin typeface="Arial"/>
              <a:cs typeface="Arial"/>
            </a:endParaRPr>
          </a:p>
        </p:txBody>
      </p:sp>
      <p:sp>
        <p:nvSpPr>
          <p:cNvPr id="4" name="object 4"/>
          <p:cNvSpPr txBox="1"/>
          <p:nvPr/>
        </p:nvSpPr>
        <p:spPr>
          <a:xfrm>
            <a:off x="8089900" y="3838638"/>
            <a:ext cx="3337560" cy="1809114"/>
          </a:xfrm>
          <a:prstGeom prst="rect">
            <a:avLst/>
          </a:prstGeom>
        </p:spPr>
        <p:txBody>
          <a:bodyPr vert="horz" wrap="square" lIns="0" tIns="15875" rIns="0" bIns="0" rtlCol="0">
            <a:spAutoFit/>
          </a:bodyPr>
          <a:lstStyle/>
          <a:p>
            <a:pPr marL="393700" marR="5080" indent="-381000">
              <a:lnSpc>
                <a:spcPct val="114500"/>
              </a:lnSpc>
              <a:spcBef>
                <a:spcPts val="125"/>
              </a:spcBef>
              <a:buSzPct val="72549"/>
              <a:buChar char="●"/>
              <a:tabLst>
                <a:tab pos="393065" algn="l"/>
                <a:tab pos="393700" algn="l"/>
              </a:tabLst>
            </a:pPr>
            <a:r>
              <a:rPr sz="2550" dirty="0">
                <a:solidFill>
                  <a:srgbClr val="001C1B"/>
                </a:solidFill>
                <a:latin typeface="Arial"/>
                <a:cs typeface="Arial"/>
              </a:rPr>
              <a:t>Homestead,</a:t>
            </a:r>
            <a:r>
              <a:rPr sz="2550" spc="-100" dirty="0">
                <a:solidFill>
                  <a:srgbClr val="001C1B"/>
                </a:solidFill>
                <a:latin typeface="Arial"/>
                <a:cs typeface="Arial"/>
              </a:rPr>
              <a:t> </a:t>
            </a:r>
            <a:r>
              <a:rPr sz="2550" spc="-10" dirty="0">
                <a:solidFill>
                  <a:srgbClr val="001C1B"/>
                </a:solidFill>
                <a:latin typeface="Arial"/>
                <a:cs typeface="Arial"/>
              </a:rPr>
              <a:t>Florida </a:t>
            </a:r>
            <a:r>
              <a:rPr sz="2550" spc="-25" dirty="0">
                <a:solidFill>
                  <a:srgbClr val="001C1B"/>
                </a:solidFill>
                <a:latin typeface="Arial"/>
                <a:cs typeface="Arial"/>
              </a:rPr>
              <a:t>City,</a:t>
            </a:r>
            <a:r>
              <a:rPr sz="2550" spc="-105" dirty="0">
                <a:solidFill>
                  <a:srgbClr val="001C1B"/>
                </a:solidFill>
                <a:latin typeface="Arial"/>
                <a:cs typeface="Arial"/>
              </a:rPr>
              <a:t> </a:t>
            </a:r>
            <a:r>
              <a:rPr sz="2550" dirty="0">
                <a:solidFill>
                  <a:srgbClr val="001C1B"/>
                </a:solidFill>
                <a:latin typeface="Arial"/>
                <a:cs typeface="Arial"/>
              </a:rPr>
              <a:t>Hialeah,</a:t>
            </a:r>
            <a:r>
              <a:rPr sz="2550" spc="-165" dirty="0">
                <a:solidFill>
                  <a:srgbClr val="001C1B"/>
                </a:solidFill>
                <a:latin typeface="Arial"/>
                <a:cs typeface="Arial"/>
              </a:rPr>
              <a:t> </a:t>
            </a:r>
            <a:r>
              <a:rPr sz="2550" spc="-10" dirty="0">
                <a:solidFill>
                  <a:srgbClr val="001C1B"/>
                </a:solidFill>
                <a:latin typeface="Arial"/>
                <a:cs typeface="Arial"/>
              </a:rPr>
              <a:t>Miami, </a:t>
            </a:r>
            <a:r>
              <a:rPr sz="2550" spc="-20" dirty="0">
                <a:solidFill>
                  <a:srgbClr val="001C1B"/>
                </a:solidFill>
                <a:latin typeface="Arial"/>
                <a:cs typeface="Arial"/>
              </a:rPr>
              <a:t>Opa-</a:t>
            </a:r>
            <a:r>
              <a:rPr sz="2550" dirty="0">
                <a:solidFill>
                  <a:srgbClr val="001C1B"/>
                </a:solidFill>
                <a:latin typeface="Arial"/>
                <a:cs typeface="Arial"/>
              </a:rPr>
              <a:t>Locka,</a:t>
            </a:r>
            <a:r>
              <a:rPr sz="2550" spc="-35" dirty="0">
                <a:solidFill>
                  <a:srgbClr val="001C1B"/>
                </a:solidFill>
                <a:latin typeface="Arial"/>
                <a:cs typeface="Arial"/>
              </a:rPr>
              <a:t> </a:t>
            </a:r>
            <a:r>
              <a:rPr sz="2550" spc="-25" dirty="0">
                <a:solidFill>
                  <a:srgbClr val="001C1B"/>
                </a:solidFill>
                <a:latin typeface="Arial"/>
                <a:cs typeface="Arial"/>
              </a:rPr>
              <a:t>and </a:t>
            </a:r>
            <a:r>
              <a:rPr sz="2550" dirty="0">
                <a:solidFill>
                  <a:srgbClr val="001C1B"/>
                </a:solidFill>
                <a:latin typeface="Arial"/>
                <a:cs typeface="Arial"/>
              </a:rPr>
              <a:t>Miami</a:t>
            </a:r>
            <a:r>
              <a:rPr sz="2550" spc="-20" dirty="0">
                <a:solidFill>
                  <a:srgbClr val="001C1B"/>
                </a:solidFill>
                <a:latin typeface="Arial"/>
                <a:cs typeface="Arial"/>
              </a:rPr>
              <a:t> </a:t>
            </a:r>
            <a:r>
              <a:rPr sz="2550" spc="-10" dirty="0">
                <a:solidFill>
                  <a:srgbClr val="001C1B"/>
                </a:solidFill>
                <a:latin typeface="Arial"/>
                <a:cs typeface="Arial"/>
              </a:rPr>
              <a:t>Gardens</a:t>
            </a:r>
            <a:endParaRPr sz="2550">
              <a:latin typeface="Arial"/>
              <a:cs typeface="Arial"/>
            </a:endParaRPr>
          </a:p>
        </p:txBody>
      </p:sp>
      <p:grpSp>
        <p:nvGrpSpPr>
          <p:cNvPr id="5" name="object 5"/>
          <p:cNvGrpSpPr/>
          <p:nvPr/>
        </p:nvGrpSpPr>
        <p:grpSpPr>
          <a:xfrm>
            <a:off x="342900" y="1285875"/>
            <a:ext cx="7105650" cy="4943475"/>
            <a:chOff x="342900" y="1285875"/>
            <a:chExt cx="7105650" cy="4943475"/>
          </a:xfrm>
        </p:grpSpPr>
        <p:pic>
          <p:nvPicPr>
            <p:cNvPr id="6" name="object 6"/>
            <p:cNvPicPr/>
            <p:nvPr/>
          </p:nvPicPr>
          <p:blipFill>
            <a:blip r:embed="rId2" cstate="print"/>
            <a:stretch>
              <a:fillRect/>
            </a:stretch>
          </p:blipFill>
          <p:spPr>
            <a:xfrm>
              <a:off x="342900" y="1285875"/>
              <a:ext cx="7105650" cy="4943475"/>
            </a:xfrm>
            <a:prstGeom prst="rect">
              <a:avLst/>
            </a:prstGeom>
          </p:spPr>
        </p:pic>
        <p:sp>
          <p:nvSpPr>
            <p:cNvPr id="7" name="object 7"/>
            <p:cNvSpPr/>
            <p:nvPr/>
          </p:nvSpPr>
          <p:spPr>
            <a:xfrm>
              <a:off x="2501265" y="1859787"/>
              <a:ext cx="1270000" cy="3753485"/>
            </a:xfrm>
            <a:custGeom>
              <a:avLst/>
              <a:gdLst/>
              <a:ahLst/>
              <a:cxnLst/>
              <a:rect l="l" t="t" r="r" b="b"/>
              <a:pathLst>
                <a:path w="1270000" h="3753485">
                  <a:moveTo>
                    <a:pt x="1080516" y="435229"/>
                  </a:moveTo>
                  <a:lnTo>
                    <a:pt x="1051585" y="404114"/>
                  </a:lnTo>
                  <a:lnTo>
                    <a:pt x="906526" y="248031"/>
                  </a:lnTo>
                  <a:lnTo>
                    <a:pt x="879779" y="319481"/>
                  </a:lnTo>
                  <a:lnTo>
                    <a:pt x="26670" y="0"/>
                  </a:lnTo>
                  <a:lnTo>
                    <a:pt x="0" y="71374"/>
                  </a:lnTo>
                  <a:lnTo>
                    <a:pt x="853097" y="390779"/>
                  </a:lnTo>
                  <a:lnTo>
                    <a:pt x="826376" y="462153"/>
                  </a:lnTo>
                  <a:lnTo>
                    <a:pt x="1080516" y="435229"/>
                  </a:lnTo>
                  <a:close/>
                </a:path>
                <a:path w="1270000" h="3753485">
                  <a:moveTo>
                    <a:pt x="1269873" y="3184652"/>
                  </a:moveTo>
                  <a:lnTo>
                    <a:pt x="1236726" y="3116072"/>
                  </a:lnTo>
                  <a:lnTo>
                    <a:pt x="202526" y="3615779"/>
                  </a:lnTo>
                  <a:lnTo>
                    <a:pt x="169418" y="3547237"/>
                  </a:lnTo>
                  <a:lnTo>
                    <a:pt x="13335" y="3749560"/>
                  </a:lnTo>
                  <a:lnTo>
                    <a:pt x="268859" y="3753015"/>
                  </a:lnTo>
                  <a:lnTo>
                    <a:pt x="243738" y="3701034"/>
                  </a:lnTo>
                  <a:lnTo>
                    <a:pt x="235724" y="3684460"/>
                  </a:lnTo>
                  <a:lnTo>
                    <a:pt x="1269873" y="3184652"/>
                  </a:lnTo>
                  <a:close/>
                </a:path>
              </a:pathLst>
            </a:custGeom>
            <a:solidFill>
              <a:srgbClr val="303B41"/>
            </a:solidFill>
          </p:spPr>
          <p:txBody>
            <a:bodyPr wrap="square" lIns="0" tIns="0" rIns="0" bIns="0" rtlCol="0"/>
            <a:lstStyle/>
            <a:p>
              <a:endParaRPr/>
            </a:p>
          </p:txBody>
        </p:sp>
      </p:grpSp>
      <p:sp>
        <p:nvSpPr>
          <p:cNvPr id="8" name="object 8"/>
          <p:cNvSpPr txBox="1"/>
          <p:nvPr/>
        </p:nvSpPr>
        <p:spPr>
          <a:xfrm>
            <a:off x="5165725" y="4508436"/>
            <a:ext cx="1916430" cy="922655"/>
          </a:xfrm>
          <a:prstGeom prst="rect">
            <a:avLst/>
          </a:prstGeom>
        </p:spPr>
        <p:txBody>
          <a:bodyPr vert="horz" wrap="square" lIns="0" tIns="19050" rIns="0" bIns="0" rtlCol="0">
            <a:spAutoFit/>
          </a:bodyPr>
          <a:lstStyle/>
          <a:p>
            <a:pPr marL="12700" marR="5080">
              <a:lnSpc>
                <a:spcPct val="97400"/>
              </a:lnSpc>
              <a:spcBef>
                <a:spcPts val="150"/>
              </a:spcBef>
            </a:pPr>
            <a:r>
              <a:rPr sz="1500" dirty="0">
                <a:latin typeface="Arial"/>
                <a:cs typeface="Arial"/>
              </a:rPr>
              <a:t>**</a:t>
            </a:r>
            <a:r>
              <a:rPr sz="1500" spc="-114" dirty="0">
                <a:latin typeface="Arial"/>
                <a:cs typeface="Arial"/>
              </a:rPr>
              <a:t> </a:t>
            </a:r>
            <a:r>
              <a:rPr sz="1500" spc="-20" dirty="0">
                <a:latin typeface="Arial"/>
                <a:cs typeface="Arial"/>
              </a:rPr>
              <a:t>Average</a:t>
            </a:r>
            <a:r>
              <a:rPr sz="1500" spc="-75" dirty="0">
                <a:latin typeface="Arial"/>
                <a:cs typeface="Arial"/>
              </a:rPr>
              <a:t> </a:t>
            </a:r>
            <a:r>
              <a:rPr sz="1500" dirty="0">
                <a:latin typeface="Arial"/>
                <a:cs typeface="Arial"/>
              </a:rPr>
              <a:t>of</a:t>
            </a:r>
            <a:r>
              <a:rPr sz="1500" spc="-60" dirty="0">
                <a:latin typeface="Arial"/>
                <a:cs typeface="Arial"/>
              </a:rPr>
              <a:t> </a:t>
            </a:r>
            <a:r>
              <a:rPr sz="1500" spc="-20" dirty="0">
                <a:latin typeface="Arial"/>
                <a:cs typeface="Arial"/>
              </a:rPr>
              <a:t>Heat Hospitalization</a:t>
            </a:r>
            <a:r>
              <a:rPr sz="1500" spc="-15" dirty="0">
                <a:latin typeface="Arial"/>
                <a:cs typeface="Arial"/>
              </a:rPr>
              <a:t> </a:t>
            </a:r>
            <a:r>
              <a:rPr sz="1500" dirty="0">
                <a:latin typeface="Arial"/>
                <a:cs typeface="Arial"/>
              </a:rPr>
              <a:t>and</a:t>
            </a:r>
            <a:r>
              <a:rPr sz="1500" spc="-15" dirty="0">
                <a:latin typeface="Arial"/>
                <a:cs typeface="Arial"/>
              </a:rPr>
              <a:t> </a:t>
            </a:r>
            <a:r>
              <a:rPr sz="1500" spc="-25" dirty="0">
                <a:latin typeface="Arial"/>
                <a:cs typeface="Arial"/>
              </a:rPr>
              <a:t>ER </a:t>
            </a:r>
            <a:r>
              <a:rPr sz="1500" spc="-10" dirty="0">
                <a:latin typeface="Arial"/>
                <a:cs typeface="Arial"/>
              </a:rPr>
              <a:t>Visit</a:t>
            </a:r>
            <a:r>
              <a:rPr sz="1500" spc="-15" dirty="0">
                <a:latin typeface="Arial"/>
                <a:cs typeface="Arial"/>
              </a:rPr>
              <a:t> </a:t>
            </a:r>
            <a:r>
              <a:rPr sz="1500" spc="-25" dirty="0">
                <a:latin typeface="Arial"/>
                <a:cs typeface="Arial"/>
              </a:rPr>
              <a:t>Vulnerability</a:t>
            </a:r>
            <a:r>
              <a:rPr sz="1500" spc="-40" dirty="0">
                <a:latin typeface="Arial"/>
                <a:cs typeface="Arial"/>
              </a:rPr>
              <a:t> </a:t>
            </a:r>
            <a:r>
              <a:rPr sz="1500" spc="-25" dirty="0">
                <a:latin typeface="Arial"/>
                <a:cs typeface="Arial"/>
              </a:rPr>
              <a:t>as </a:t>
            </a:r>
            <a:r>
              <a:rPr sz="1500" dirty="0">
                <a:latin typeface="Arial"/>
                <a:cs typeface="Arial"/>
              </a:rPr>
              <a:t>seen</a:t>
            </a:r>
            <a:r>
              <a:rPr sz="1500" spc="-80" dirty="0">
                <a:latin typeface="Arial"/>
                <a:cs typeface="Arial"/>
              </a:rPr>
              <a:t> </a:t>
            </a:r>
            <a:r>
              <a:rPr sz="1500" dirty="0">
                <a:latin typeface="Arial"/>
                <a:cs typeface="Arial"/>
              </a:rPr>
              <a:t>on</a:t>
            </a:r>
            <a:r>
              <a:rPr sz="1500" spc="-80" dirty="0">
                <a:latin typeface="Arial"/>
                <a:cs typeface="Arial"/>
              </a:rPr>
              <a:t> </a:t>
            </a:r>
            <a:r>
              <a:rPr sz="1500" spc="-10" dirty="0">
                <a:latin typeface="Arial"/>
                <a:cs typeface="Arial"/>
              </a:rPr>
              <a:t>previous</a:t>
            </a:r>
            <a:r>
              <a:rPr sz="1500" spc="-70" dirty="0">
                <a:latin typeface="Arial"/>
                <a:cs typeface="Arial"/>
              </a:rPr>
              <a:t> </a:t>
            </a:r>
            <a:r>
              <a:rPr sz="1500" spc="-20" dirty="0">
                <a:latin typeface="Arial"/>
                <a:cs typeface="Arial"/>
              </a:rPr>
              <a:t>slide</a:t>
            </a:r>
            <a:endParaRPr sz="15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05275" cy="6172200"/>
            <a:chOff x="0" y="0"/>
            <a:chExt cx="4105275" cy="6172200"/>
          </a:xfrm>
        </p:grpSpPr>
        <p:pic>
          <p:nvPicPr>
            <p:cNvPr id="3" name="object 3"/>
            <p:cNvPicPr/>
            <p:nvPr/>
          </p:nvPicPr>
          <p:blipFill>
            <a:blip r:embed="rId2" cstate="print"/>
            <a:stretch>
              <a:fillRect/>
            </a:stretch>
          </p:blipFill>
          <p:spPr>
            <a:xfrm>
              <a:off x="152400" y="133350"/>
              <a:ext cx="638175" cy="800100"/>
            </a:xfrm>
            <a:prstGeom prst="rect">
              <a:avLst/>
            </a:prstGeom>
          </p:spPr>
        </p:pic>
        <p:pic>
          <p:nvPicPr>
            <p:cNvPr id="4" name="object 4"/>
            <p:cNvPicPr/>
            <p:nvPr/>
          </p:nvPicPr>
          <p:blipFill>
            <a:blip r:embed="rId3" cstate="print"/>
            <a:stretch>
              <a:fillRect/>
            </a:stretch>
          </p:blipFill>
          <p:spPr>
            <a:xfrm>
              <a:off x="0" y="0"/>
              <a:ext cx="4105274" cy="6172200"/>
            </a:xfrm>
            <a:prstGeom prst="rect">
              <a:avLst/>
            </a:prstGeom>
          </p:spPr>
        </p:pic>
      </p:grpSp>
      <p:sp>
        <p:nvSpPr>
          <p:cNvPr id="5" name="object 5"/>
          <p:cNvSpPr txBox="1">
            <a:spLocks noGrp="1"/>
          </p:cNvSpPr>
          <p:nvPr>
            <p:ph type="title"/>
          </p:nvPr>
        </p:nvSpPr>
        <p:spPr>
          <a:xfrm>
            <a:off x="4490720" y="412115"/>
            <a:ext cx="7002145" cy="552450"/>
          </a:xfrm>
          <a:prstGeom prst="rect">
            <a:avLst/>
          </a:prstGeom>
        </p:spPr>
        <p:txBody>
          <a:bodyPr vert="horz" wrap="square" lIns="0" tIns="13335" rIns="0" bIns="0" rtlCol="0">
            <a:spAutoFit/>
          </a:bodyPr>
          <a:lstStyle/>
          <a:p>
            <a:pPr marL="12700">
              <a:lnSpc>
                <a:spcPct val="100000"/>
              </a:lnSpc>
              <a:spcBef>
                <a:spcPts val="105"/>
              </a:spcBef>
            </a:pPr>
            <a:r>
              <a:rPr sz="3450" dirty="0">
                <a:solidFill>
                  <a:srgbClr val="31363E"/>
                </a:solidFill>
                <a:latin typeface="Arial"/>
                <a:cs typeface="Arial"/>
              </a:rPr>
              <a:t>Climate</a:t>
            </a:r>
            <a:r>
              <a:rPr sz="3450" spc="-5" dirty="0">
                <a:solidFill>
                  <a:srgbClr val="31363E"/>
                </a:solidFill>
                <a:latin typeface="Arial"/>
                <a:cs typeface="Arial"/>
              </a:rPr>
              <a:t> </a:t>
            </a:r>
            <a:r>
              <a:rPr sz="3450" dirty="0">
                <a:solidFill>
                  <a:srgbClr val="31363E"/>
                </a:solidFill>
                <a:latin typeface="Arial"/>
                <a:cs typeface="Arial"/>
              </a:rPr>
              <a:t>&amp;</a:t>
            </a:r>
            <a:r>
              <a:rPr sz="3450" spc="-35" dirty="0">
                <a:solidFill>
                  <a:srgbClr val="31363E"/>
                </a:solidFill>
                <a:latin typeface="Arial"/>
                <a:cs typeface="Arial"/>
              </a:rPr>
              <a:t> </a:t>
            </a:r>
            <a:r>
              <a:rPr sz="3450" dirty="0">
                <a:solidFill>
                  <a:srgbClr val="31363E"/>
                </a:solidFill>
                <a:latin typeface="Arial"/>
                <a:cs typeface="Arial"/>
              </a:rPr>
              <a:t>Heat</a:t>
            </a:r>
            <a:r>
              <a:rPr sz="3450" spc="-40" dirty="0">
                <a:solidFill>
                  <a:srgbClr val="31363E"/>
                </a:solidFill>
                <a:latin typeface="Arial"/>
                <a:cs typeface="Arial"/>
              </a:rPr>
              <a:t> </a:t>
            </a:r>
            <a:r>
              <a:rPr sz="3450" dirty="0">
                <a:solidFill>
                  <a:srgbClr val="31363E"/>
                </a:solidFill>
                <a:latin typeface="Arial"/>
                <a:cs typeface="Arial"/>
              </a:rPr>
              <a:t>Health</a:t>
            </a:r>
            <a:r>
              <a:rPr sz="3450" spc="-25" dirty="0">
                <a:solidFill>
                  <a:srgbClr val="31363E"/>
                </a:solidFill>
                <a:latin typeface="Arial"/>
                <a:cs typeface="Arial"/>
              </a:rPr>
              <a:t> </a:t>
            </a:r>
            <a:r>
              <a:rPr sz="3450" spc="-20" dirty="0">
                <a:solidFill>
                  <a:srgbClr val="31363E"/>
                </a:solidFill>
                <a:latin typeface="Arial"/>
                <a:cs typeface="Arial"/>
              </a:rPr>
              <a:t>Task</a:t>
            </a:r>
            <a:r>
              <a:rPr sz="3450" spc="-60" dirty="0">
                <a:solidFill>
                  <a:srgbClr val="31363E"/>
                </a:solidFill>
                <a:latin typeface="Arial"/>
                <a:cs typeface="Arial"/>
              </a:rPr>
              <a:t> </a:t>
            </a:r>
            <a:r>
              <a:rPr sz="3450" spc="-10" dirty="0">
                <a:solidFill>
                  <a:srgbClr val="31363E"/>
                </a:solidFill>
                <a:latin typeface="Arial"/>
                <a:cs typeface="Arial"/>
              </a:rPr>
              <a:t>Force</a:t>
            </a:r>
            <a:endParaRPr sz="3450">
              <a:latin typeface="Arial"/>
              <a:cs typeface="Arial"/>
            </a:endParaRPr>
          </a:p>
        </p:txBody>
      </p:sp>
      <p:sp>
        <p:nvSpPr>
          <p:cNvPr id="6" name="object 6"/>
          <p:cNvSpPr txBox="1"/>
          <p:nvPr/>
        </p:nvSpPr>
        <p:spPr>
          <a:xfrm>
            <a:off x="4536694" y="1177607"/>
            <a:ext cx="6174105" cy="4608195"/>
          </a:xfrm>
          <a:prstGeom prst="rect">
            <a:avLst/>
          </a:prstGeom>
        </p:spPr>
        <p:txBody>
          <a:bodyPr vert="horz" wrap="square" lIns="0" tIns="15875" rIns="0" bIns="0" rtlCol="0">
            <a:spAutoFit/>
          </a:bodyPr>
          <a:lstStyle/>
          <a:p>
            <a:pPr marL="12700">
              <a:lnSpc>
                <a:spcPct val="100000"/>
              </a:lnSpc>
              <a:spcBef>
                <a:spcPts val="125"/>
              </a:spcBef>
            </a:pPr>
            <a:r>
              <a:rPr sz="2000" b="1" spc="-10" dirty="0">
                <a:solidFill>
                  <a:srgbClr val="31363E"/>
                </a:solidFill>
                <a:latin typeface="Arial"/>
                <a:cs typeface="Arial"/>
              </a:rPr>
              <a:t>Goals:</a:t>
            </a:r>
            <a:endParaRPr sz="2000">
              <a:latin typeface="Arial"/>
              <a:cs typeface="Arial"/>
            </a:endParaRPr>
          </a:p>
          <a:p>
            <a:pPr marL="300355" indent="-280035">
              <a:lnSpc>
                <a:spcPct val="100000"/>
              </a:lnSpc>
              <a:spcBef>
                <a:spcPts val="5"/>
              </a:spcBef>
              <a:buSzPct val="75000"/>
              <a:buChar char="•"/>
              <a:tabLst>
                <a:tab pos="300355" algn="l"/>
                <a:tab pos="300990" algn="l"/>
              </a:tabLst>
            </a:pPr>
            <a:r>
              <a:rPr sz="2000" dirty="0">
                <a:solidFill>
                  <a:srgbClr val="31363E"/>
                </a:solidFill>
                <a:latin typeface="Arial"/>
                <a:cs typeface="Arial"/>
              </a:rPr>
              <a:t>Prioritize</a:t>
            </a:r>
            <a:r>
              <a:rPr sz="2000" spc="-55" dirty="0">
                <a:solidFill>
                  <a:srgbClr val="31363E"/>
                </a:solidFill>
                <a:latin typeface="Arial"/>
                <a:cs typeface="Arial"/>
              </a:rPr>
              <a:t> </a:t>
            </a:r>
            <a:r>
              <a:rPr sz="2000" dirty="0">
                <a:solidFill>
                  <a:srgbClr val="31363E"/>
                </a:solidFill>
                <a:latin typeface="Arial"/>
                <a:cs typeface="Arial"/>
              </a:rPr>
              <a:t>short</a:t>
            </a:r>
            <a:r>
              <a:rPr sz="2000" spc="-15" dirty="0">
                <a:solidFill>
                  <a:srgbClr val="31363E"/>
                </a:solidFill>
                <a:latin typeface="Arial"/>
                <a:cs typeface="Arial"/>
              </a:rPr>
              <a:t> </a:t>
            </a:r>
            <a:r>
              <a:rPr sz="2000" dirty="0">
                <a:solidFill>
                  <a:srgbClr val="31363E"/>
                </a:solidFill>
                <a:latin typeface="Arial"/>
                <a:cs typeface="Arial"/>
              </a:rPr>
              <a:t>term</a:t>
            </a:r>
            <a:r>
              <a:rPr sz="2000" spc="-90" dirty="0">
                <a:solidFill>
                  <a:srgbClr val="31363E"/>
                </a:solidFill>
                <a:latin typeface="Arial"/>
                <a:cs typeface="Arial"/>
              </a:rPr>
              <a:t> </a:t>
            </a:r>
            <a:r>
              <a:rPr sz="2000" spc="-10" dirty="0">
                <a:solidFill>
                  <a:srgbClr val="31363E"/>
                </a:solidFill>
                <a:latin typeface="Arial"/>
                <a:cs typeface="Arial"/>
              </a:rPr>
              <a:t>actions</a:t>
            </a:r>
            <a:endParaRPr sz="2000">
              <a:latin typeface="Arial"/>
              <a:cs typeface="Arial"/>
            </a:endParaRPr>
          </a:p>
          <a:p>
            <a:pPr marL="300355" indent="-280035">
              <a:lnSpc>
                <a:spcPct val="100000"/>
              </a:lnSpc>
              <a:spcBef>
                <a:spcPts val="5"/>
              </a:spcBef>
              <a:buSzPct val="75000"/>
              <a:buChar char="•"/>
              <a:tabLst>
                <a:tab pos="300355" algn="l"/>
                <a:tab pos="300990" algn="l"/>
              </a:tabLst>
            </a:pPr>
            <a:r>
              <a:rPr sz="2000" dirty="0">
                <a:solidFill>
                  <a:srgbClr val="31363E"/>
                </a:solidFill>
                <a:latin typeface="Arial"/>
                <a:cs typeface="Arial"/>
              </a:rPr>
              <a:t>Create</a:t>
            </a:r>
            <a:r>
              <a:rPr sz="2000" spc="-70" dirty="0">
                <a:solidFill>
                  <a:srgbClr val="31363E"/>
                </a:solidFill>
                <a:latin typeface="Arial"/>
                <a:cs typeface="Arial"/>
              </a:rPr>
              <a:t> </a:t>
            </a:r>
            <a:r>
              <a:rPr sz="2000" dirty="0">
                <a:solidFill>
                  <a:srgbClr val="31363E"/>
                </a:solidFill>
                <a:latin typeface="Arial"/>
                <a:cs typeface="Arial"/>
              </a:rPr>
              <a:t>framework</a:t>
            </a:r>
            <a:r>
              <a:rPr sz="2000" spc="-30" dirty="0">
                <a:solidFill>
                  <a:srgbClr val="31363E"/>
                </a:solidFill>
                <a:latin typeface="Arial"/>
                <a:cs typeface="Arial"/>
              </a:rPr>
              <a:t> </a:t>
            </a:r>
            <a:r>
              <a:rPr sz="2000" dirty="0">
                <a:solidFill>
                  <a:srgbClr val="31363E"/>
                </a:solidFill>
                <a:latin typeface="Arial"/>
                <a:cs typeface="Arial"/>
              </a:rPr>
              <a:t>for</a:t>
            </a:r>
            <a:r>
              <a:rPr sz="2000" spc="-65" dirty="0">
                <a:solidFill>
                  <a:srgbClr val="31363E"/>
                </a:solidFill>
                <a:latin typeface="Arial"/>
                <a:cs typeface="Arial"/>
              </a:rPr>
              <a:t> </a:t>
            </a:r>
            <a:r>
              <a:rPr sz="2000" dirty="0">
                <a:solidFill>
                  <a:srgbClr val="31363E"/>
                </a:solidFill>
                <a:latin typeface="Arial"/>
                <a:cs typeface="Arial"/>
              </a:rPr>
              <a:t>monitoring</a:t>
            </a:r>
            <a:r>
              <a:rPr sz="2000" spc="-65" dirty="0">
                <a:solidFill>
                  <a:srgbClr val="31363E"/>
                </a:solidFill>
                <a:latin typeface="Arial"/>
                <a:cs typeface="Arial"/>
              </a:rPr>
              <a:t> </a:t>
            </a:r>
            <a:r>
              <a:rPr sz="2000" spc="-10" dirty="0">
                <a:solidFill>
                  <a:srgbClr val="31363E"/>
                </a:solidFill>
                <a:latin typeface="Arial"/>
                <a:cs typeface="Arial"/>
              </a:rPr>
              <a:t>progress</a:t>
            </a:r>
            <a:endParaRPr sz="2000">
              <a:latin typeface="Arial"/>
              <a:cs typeface="Arial"/>
            </a:endParaRPr>
          </a:p>
          <a:p>
            <a:pPr marL="300355" indent="-280035">
              <a:lnSpc>
                <a:spcPct val="100000"/>
              </a:lnSpc>
              <a:buSzPct val="75000"/>
              <a:buChar char="•"/>
              <a:tabLst>
                <a:tab pos="300355" algn="l"/>
                <a:tab pos="300990" algn="l"/>
              </a:tabLst>
            </a:pPr>
            <a:r>
              <a:rPr sz="2000" dirty="0">
                <a:solidFill>
                  <a:srgbClr val="31363E"/>
                </a:solidFill>
                <a:latin typeface="Arial"/>
                <a:cs typeface="Arial"/>
              </a:rPr>
              <a:t>Equitable</a:t>
            </a:r>
            <a:r>
              <a:rPr sz="2000" spc="-30" dirty="0">
                <a:solidFill>
                  <a:srgbClr val="31363E"/>
                </a:solidFill>
                <a:latin typeface="Arial"/>
                <a:cs typeface="Arial"/>
              </a:rPr>
              <a:t> </a:t>
            </a:r>
            <a:r>
              <a:rPr sz="2000" spc="-10" dirty="0">
                <a:solidFill>
                  <a:srgbClr val="31363E"/>
                </a:solidFill>
                <a:latin typeface="Arial"/>
                <a:cs typeface="Arial"/>
              </a:rPr>
              <a:t>representation</a:t>
            </a:r>
            <a:endParaRPr sz="2000">
              <a:latin typeface="Arial"/>
              <a:cs typeface="Arial"/>
            </a:endParaRPr>
          </a:p>
          <a:p>
            <a:pPr marL="300355" indent="-280035">
              <a:lnSpc>
                <a:spcPct val="100000"/>
              </a:lnSpc>
              <a:spcBef>
                <a:spcPts val="5"/>
              </a:spcBef>
              <a:buSzPct val="75000"/>
              <a:buChar char="•"/>
              <a:tabLst>
                <a:tab pos="300355" algn="l"/>
                <a:tab pos="300990" algn="l"/>
              </a:tabLst>
            </a:pPr>
            <a:r>
              <a:rPr sz="2000" dirty="0">
                <a:solidFill>
                  <a:srgbClr val="31363E"/>
                </a:solidFill>
                <a:latin typeface="Arial"/>
                <a:cs typeface="Arial"/>
              </a:rPr>
              <a:t>Best</a:t>
            </a:r>
            <a:r>
              <a:rPr sz="2000" spc="-45" dirty="0">
                <a:solidFill>
                  <a:srgbClr val="31363E"/>
                </a:solidFill>
                <a:latin typeface="Arial"/>
                <a:cs typeface="Arial"/>
              </a:rPr>
              <a:t> </a:t>
            </a:r>
            <a:r>
              <a:rPr sz="2000" dirty="0">
                <a:solidFill>
                  <a:srgbClr val="31363E"/>
                </a:solidFill>
                <a:latin typeface="Arial"/>
                <a:cs typeface="Arial"/>
              </a:rPr>
              <a:t>available</a:t>
            </a:r>
            <a:r>
              <a:rPr sz="2000" spc="-10" dirty="0">
                <a:solidFill>
                  <a:srgbClr val="31363E"/>
                </a:solidFill>
                <a:latin typeface="Arial"/>
                <a:cs typeface="Arial"/>
              </a:rPr>
              <a:t> science</a:t>
            </a:r>
            <a:endParaRPr sz="2000">
              <a:latin typeface="Arial"/>
              <a:cs typeface="Arial"/>
            </a:endParaRPr>
          </a:p>
          <a:p>
            <a:pPr>
              <a:lnSpc>
                <a:spcPct val="100000"/>
              </a:lnSpc>
            </a:pPr>
            <a:endParaRPr sz="2200">
              <a:latin typeface="Arial"/>
              <a:cs typeface="Arial"/>
            </a:endParaRPr>
          </a:p>
          <a:p>
            <a:pPr>
              <a:lnSpc>
                <a:spcPct val="100000"/>
              </a:lnSpc>
              <a:spcBef>
                <a:spcPts val="35"/>
              </a:spcBef>
            </a:pPr>
            <a:endParaRPr sz="1950">
              <a:latin typeface="Arial"/>
              <a:cs typeface="Arial"/>
            </a:endParaRPr>
          </a:p>
          <a:p>
            <a:pPr marL="12700" marR="5080">
              <a:lnSpc>
                <a:spcPct val="100000"/>
              </a:lnSpc>
            </a:pPr>
            <a:r>
              <a:rPr sz="2000" dirty="0">
                <a:solidFill>
                  <a:srgbClr val="31363E"/>
                </a:solidFill>
                <a:latin typeface="Arial"/>
                <a:cs typeface="Arial"/>
              </a:rPr>
              <a:t>The</a:t>
            </a:r>
            <a:r>
              <a:rPr sz="2000" spc="-70" dirty="0">
                <a:solidFill>
                  <a:srgbClr val="31363E"/>
                </a:solidFill>
                <a:latin typeface="Arial"/>
                <a:cs typeface="Arial"/>
              </a:rPr>
              <a:t> </a:t>
            </a:r>
            <a:r>
              <a:rPr sz="2000" spc="-50" dirty="0">
                <a:solidFill>
                  <a:srgbClr val="31363E"/>
                </a:solidFill>
                <a:latin typeface="Arial"/>
                <a:cs typeface="Arial"/>
              </a:rPr>
              <a:t>Task</a:t>
            </a:r>
            <a:r>
              <a:rPr sz="2000" spc="-30" dirty="0">
                <a:solidFill>
                  <a:srgbClr val="31363E"/>
                </a:solidFill>
                <a:latin typeface="Arial"/>
                <a:cs typeface="Arial"/>
              </a:rPr>
              <a:t> </a:t>
            </a:r>
            <a:r>
              <a:rPr sz="2000" dirty="0">
                <a:solidFill>
                  <a:srgbClr val="31363E"/>
                </a:solidFill>
                <a:latin typeface="Arial"/>
                <a:cs typeface="Arial"/>
              </a:rPr>
              <a:t>Force included</a:t>
            </a:r>
            <a:r>
              <a:rPr sz="2000" spc="-65" dirty="0">
                <a:solidFill>
                  <a:srgbClr val="31363E"/>
                </a:solidFill>
                <a:latin typeface="Arial"/>
                <a:cs typeface="Arial"/>
              </a:rPr>
              <a:t> </a:t>
            </a:r>
            <a:r>
              <a:rPr sz="2000" dirty="0">
                <a:solidFill>
                  <a:srgbClr val="31363E"/>
                </a:solidFill>
                <a:latin typeface="Arial"/>
                <a:cs typeface="Arial"/>
              </a:rPr>
              <a:t>15</a:t>
            </a:r>
            <a:r>
              <a:rPr sz="2000" spc="-65" dirty="0">
                <a:solidFill>
                  <a:srgbClr val="31363E"/>
                </a:solidFill>
                <a:latin typeface="Arial"/>
                <a:cs typeface="Arial"/>
              </a:rPr>
              <a:t> </a:t>
            </a:r>
            <a:r>
              <a:rPr sz="2000" dirty="0">
                <a:solidFill>
                  <a:srgbClr val="31363E"/>
                </a:solidFill>
                <a:latin typeface="Arial"/>
                <a:cs typeface="Arial"/>
              </a:rPr>
              <a:t>appointed</a:t>
            </a:r>
            <a:r>
              <a:rPr sz="2000" spc="-70" dirty="0">
                <a:solidFill>
                  <a:srgbClr val="31363E"/>
                </a:solidFill>
                <a:latin typeface="Arial"/>
                <a:cs typeface="Arial"/>
              </a:rPr>
              <a:t> </a:t>
            </a:r>
            <a:r>
              <a:rPr sz="2000" spc="-10" dirty="0">
                <a:solidFill>
                  <a:srgbClr val="31363E"/>
                </a:solidFill>
                <a:latin typeface="Arial"/>
                <a:cs typeface="Arial"/>
              </a:rPr>
              <a:t>members </a:t>
            </a:r>
            <a:r>
              <a:rPr sz="2000" dirty="0">
                <a:solidFill>
                  <a:srgbClr val="31363E"/>
                </a:solidFill>
                <a:latin typeface="Arial"/>
                <a:cs typeface="Arial"/>
              </a:rPr>
              <a:t>representing</a:t>
            </a:r>
            <a:r>
              <a:rPr sz="2000" spc="15" dirty="0">
                <a:solidFill>
                  <a:srgbClr val="31363E"/>
                </a:solidFill>
                <a:latin typeface="Arial"/>
                <a:cs typeface="Arial"/>
              </a:rPr>
              <a:t> </a:t>
            </a:r>
            <a:r>
              <a:rPr sz="2000" dirty="0">
                <a:solidFill>
                  <a:srgbClr val="31363E"/>
                </a:solidFill>
                <a:latin typeface="Arial"/>
                <a:cs typeface="Arial"/>
              </a:rPr>
              <a:t>local,</a:t>
            </a:r>
            <a:r>
              <a:rPr sz="2000" spc="-90" dirty="0">
                <a:solidFill>
                  <a:srgbClr val="31363E"/>
                </a:solidFill>
                <a:latin typeface="Arial"/>
                <a:cs typeface="Arial"/>
              </a:rPr>
              <a:t> </a:t>
            </a:r>
            <a:r>
              <a:rPr sz="2000" dirty="0">
                <a:solidFill>
                  <a:srgbClr val="31363E"/>
                </a:solidFill>
                <a:latin typeface="Arial"/>
                <a:cs typeface="Arial"/>
              </a:rPr>
              <a:t>state</a:t>
            </a:r>
            <a:r>
              <a:rPr sz="2000" spc="-50" dirty="0">
                <a:solidFill>
                  <a:srgbClr val="31363E"/>
                </a:solidFill>
                <a:latin typeface="Arial"/>
                <a:cs typeface="Arial"/>
              </a:rPr>
              <a:t> </a:t>
            </a:r>
            <a:r>
              <a:rPr sz="2000" dirty="0">
                <a:solidFill>
                  <a:srgbClr val="31363E"/>
                </a:solidFill>
                <a:latin typeface="Arial"/>
                <a:cs typeface="Arial"/>
              </a:rPr>
              <a:t>and</a:t>
            </a:r>
            <a:r>
              <a:rPr sz="2000" spc="-55" dirty="0">
                <a:solidFill>
                  <a:srgbClr val="31363E"/>
                </a:solidFill>
                <a:latin typeface="Arial"/>
                <a:cs typeface="Arial"/>
              </a:rPr>
              <a:t> </a:t>
            </a:r>
            <a:r>
              <a:rPr sz="2000" dirty="0">
                <a:solidFill>
                  <a:srgbClr val="31363E"/>
                </a:solidFill>
                <a:latin typeface="Arial"/>
                <a:cs typeface="Arial"/>
              </a:rPr>
              <a:t>fed</a:t>
            </a:r>
            <a:r>
              <a:rPr sz="2000" spc="-55" dirty="0">
                <a:solidFill>
                  <a:srgbClr val="31363E"/>
                </a:solidFill>
                <a:latin typeface="Arial"/>
                <a:cs typeface="Arial"/>
              </a:rPr>
              <a:t> </a:t>
            </a:r>
            <a:r>
              <a:rPr sz="2000" dirty="0">
                <a:solidFill>
                  <a:srgbClr val="31363E"/>
                </a:solidFill>
                <a:latin typeface="Arial"/>
                <a:cs typeface="Arial"/>
              </a:rPr>
              <a:t>govt,</a:t>
            </a:r>
            <a:r>
              <a:rPr sz="2000" spc="-85" dirty="0">
                <a:solidFill>
                  <a:srgbClr val="31363E"/>
                </a:solidFill>
                <a:latin typeface="Arial"/>
                <a:cs typeface="Arial"/>
              </a:rPr>
              <a:t> </a:t>
            </a:r>
            <a:r>
              <a:rPr sz="2000" spc="-10" dirty="0">
                <a:solidFill>
                  <a:srgbClr val="31363E"/>
                </a:solidFill>
                <a:latin typeface="Arial"/>
                <a:cs typeface="Arial"/>
              </a:rPr>
              <a:t>scientific </a:t>
            </a:r>
            <a:r>
              <a:rPr sz="2000" dirty="0">
                <a:solidFill>
                  <a:srgbClr val="31363E"/>
                </a:solidFill>
                <a:latin typeface="Arial"/>
                <a:cs typeface="Arial"/>
              </a:rPr>
              <a:t>experts,</a:t>
            </a:r>
            <a:r>
              <a:rPr sz="2000" spc="-15" dirty="0">
                <a:solidFill>
                  <a:srgbClr val="31363E"/>
                </a:solidFill>
                <a:latin typeface="Arial"/>
                <a:cs typeface="Arial"/>
              </a:rPr>
              <a:t> </a:t>
            </a:r>
            <a:r>
              <a:rPr sz="2000" dirty="0">
                <a:solidFill>
                  <a:srgbClr val="31363E"/>
                </a:solidFill>
                <a:latin typeface="Arial"/>
                <a:cs typeface="Arial"/>
              </a:rPr>
              <a:t>community</a:t>
            </a:r>
            <a:r>
              <a:rPr sz="2000" spc="-85" dirty="0">
                <a:solidFill>
                  <a:srgbClr val="31363E"/>
                </a:solidFill>
                <a:latin typeface="Arial"/>
                <a:cs typeface="Arial"/>
              </a:rPr>
              <a:t> </a:t>
            </a:r>
            <a:r>
              <a:rPr sz="2000" dirty="0">
                <a:solidFill>
                  <a:srgbClr val="31363E"/>
                </a:solidFill>
                <a:latin typeface="Arial"/>
                <a:cs typeface="Arial"/>
              </a:rPr>
              <a:t>orgs</a:t>
            </a:r>
            <a:r>
              <a:rPr sz="2000" spc="-85" dirty="0">
                <a:solidFill>
                  <a:srgbClr val="31363E"/>
                </a:solidFill>
                <a:latin typeface="Arial"/>
                <a:cs typeface="Arial"/>
              </a:rPr>
              <a:t> </a:t>
            </a:r>
            <a:r>
              <a:rPr sz="2000" dirty="0">
                <a:solidFill>
                  <a:srgbClr val="31363E"/>
                </a:solidFill>
                <a:latin typeface="Arial"/>
                <a:cs typeface="Arial"/>
              </a:rPr>
              <a:t>and</a:t>
            </a:r>
            <a:r>
              <a:rPr sz="2000" spc="-55" dirty="0">
                <a:solidFill>
                  <a:srgbClr val="31363E"/>
                </a:solidFill>
                <a:latin typeface="Arial"/>
                <a:cs typeface="Arial"/>
              </a:rPr>
              <a:t> </a:t>
            </a:r>
            <a:r>
              <a:rPr sz="2000" dirty="0">
                <a:solidFill>
                  <a:srgbClr val="31363E"/>
                </a:solidFill>
                <a:latin typeface="Arial"/>
                <a:cs typeface="Arial"/>
              </a:rPr>
              <a:t>health</a:t>
            </a:r>
            <a:r>
              <a:rPr sz="2000" spc="-45" dirty="0">
                <a:solidFill>
                  <a:srgbClr val="31363E"/>
                </a:solidFill>
                <a:latin typeface="Arial"/>
                <a:cs typeface="Arial"/>
              </a:rPr>
              <a:t> </a:t>
            </a:r>
            <a:r>
              <a:rPr sz="2000" dirty="0">
                <a:solidFill>
                  <a:srgbClr val="31363E"/>
                </a:solidFill>
                <a:latin typeface="Arial"/>
                <a:cs typeface="Arial"/>
              </a:rPr>
              <a:t>care</a:t>
            </a:r>
            <a:r>
              <a:rPr sz="2000" spc="-50" dirty="0">
                <a:solidFill>
                  <a:srgbClr val="31363E"/>
                </a:solidFill>
                <a:latin typeface="Arial"/>
                <a:cs typeface="Arial"/>
              </a:rPr>
              <a:t> </a:t>
            </a:r>
            <a:r>
              <a:rPr sz="2000" spc="-10" dirty="0">
                <a:solidFill>
                  <a:srgbClr val="31363E"/>
                </a:solidFill>
                <a:latin typeface="Arial"/>
                <a:cs typeface="Arial"/>
              </a:rPr>
              <a:t>professionals </a:t>
            </a:r>
            <a:r>
              <a:rPr sz="2000" dirty="0">
                <a:solidFill>
                  <a:srgbClr val="31363E"/>
                </a:solidFill>
                <a:latin typeface="Arial"/>
                <a:cs typeface="Arial"/>
              </a:rPr>
              <a:t>as</a:t>
            </a:r>
            <a:r>
              <a:rPr sz="2000" spc="-15" dirty="0">
                <a:solidFill>
                  <a:srgbClr val="31363E"/>
                </a:solidFill>
                <a:latin typeface="Arial"/>
                <a:cs typeface="Arial"/>
              </a:rPr>
              <a:t> </a:t>
            </a:r>
            <a:r>
              <a:rPr sz="2000" dirty="0">
                <a:solidFill>
                  <a:srgbClr val="31363E"/>
                </a:solidFill>
                <a:latin typeface="Arial"/>
                <a:cs typeface="Arial"/>
              </a:rPr>
              <a:t>well</a:t>
            </a:r>
            <a:r>
              <a:rPr sz="2000" spc="-45" dirty="0">
                <a:solidFill>
                  <a:srgbClr val="31363E"/>
                </a:solidFill>
                <a:latin typeface="Arial"/>
                <a:cs typeface="Arial"/>
              </a:rPr>
              <a:t> </a:t>
            </a:r>
            <a:r>
              <a:rPr sz="2000" dirty="0">
                <a:solidFill>
                  <a:srgbClr val="31363E"/>
                </a:solidFill>
                <a:latin typeface="Arial"/>
                <a:cs typeface="Arial"/>
              </a:rPr>
              <a:t>as</a:t>
            </a:r>
            <a:r>
              <a:rPr sz="2000" spc="-15" dirty="0">
                <a:solidFill>
                  <a:srgbClr val="31363E"/>
                </a:solidFill>
                <a:latin typeface="Arial"/>
                <a:cs typeface="Arial"/>
              </a:rPr>
              <a:t> </a:t>
            </a:r>
            <a:r>
              <a:rPr sz="2000" dirty="0">
                <a:solidFill>
                  <a:srgbClr val="31363E"/>
                </a:solidFill>
                <a:latin typeface="Arial"/>
                <a:cs typeface="Arial"/>
              </a:rPr>
              <a:t>two</a:t>
            </a:r>
            <a:r>
              <a:rPr sz="2000" spc="-45" dirty="0">
                <a:solidFill>
                  <a:srgbClr val="31363E"/>
                </a:solidFill>
                <a:latin typeface="Arial"/>
                <a:cs typeface="Arial"/>
              </a:rPr>
              <a:t> </a:t>
            </a:r>
            <a:r>
              <a:rPr sz="2000" dirty="0">
                <a:solidFill>
                  <a:srgbClr val="31363E"/>
                </a:solidFill>
                <a:latin typeface="Arial"/>
                <a:cs typeface="Arial"/>
              </a:rPr>
              <a:t>citizen</a:t>
            </a:r>
            <a:r>
              <a:rPr sz="2000" spc="-55" dirty="0">
                <a:solidFill>
                  <a:srgbClr val="31363E"/>
                </a:solidFill>
                <a:latin typeface="Arial"/>
                <a:cs typeface="Arial"/>
              </a:rPr>
              <a:t> </a:t>
            </a:r>
            <a:r>
              <a:rPr sz="2000" dirty="0">
                <a:solidFill>
                  <a:srgbClr val="31363E"/>
                </a:solidFill>
                <a:latin typeface="Arial"/>
                <a:cs typeface="Arial"/>
              </a:rPr>
              <a:t>members</a:t>
            </a:r>
            <a:r>
              <a:rPr sz="2000" spc="-10" dirty="0">
                <a:solidFill>
                  <a:srgbClr val="31363E"/>
                </a:solidFill>
                <a:latin typeface="Arial"/>
                <a:cs typeface="Arial"/>
              </a:rPr>
              <a:t> </a:t>
            </a:r>
            <a:r>
              <a:rPr sz="2000" dirty="0">
                <a:solidFill>
                  <a:srgbClr val="31363E"/>
                </a:solidFill>
                <a:latin typeface="Arial"/>
                <a:cs typeface="Arial"/>
              </a:rPr>
              <a:t>who</a:t>
            </a:r>
            <a:r>
              <a:rPr sz="2000" spc="-50" dirty="0">
                <a:solidFill>
                  <a:srgbClr val="31363E"/>
                </a:solidFill>
                <a:latin typeface="Arial"/>
                <a:cs typeface="Arial"/>
              </a:rPr>
              <a:t> </a:t>
            </a:r>
            <a:r>
              <a:rPr sz="2000" dirty="0">
                <a:solidFill>
                  <a:srgbClr val="31363E"/>
                </a:solidFill>
                <a:latin typeface="Arial"/>
                <a:cs typeface="Arial"/>
              </a:rPr>
              <a:t>will</a:t>
            </a:r>
            <a:r>
              <a:rPr sz="2000" spc="25" dirty="0">
                <a:solidFill>
                  <a:srgbClr val="31363E"/>
                </a:solidFill>
                <a:latin typeface="Arial"/>
                <a:cs typeface="Arial"/>
              </a:rPr>
              <a:t> </a:t>
            </a:r>
            <a:r>
              <a:rPr sz="2000" spc="-10" dirty="0">
                <a:solidFill>
                  <a:srgbClr val="31363E"/>
                </a:solidFill>
                <a:latin typeface="Arial"/>
                <a:cs typeface="Arial"/>
              </a:rPr>
              <a:t>ensure </a:t>
            </a:r>
            <a:r>
              <a:rPr sz="2000" dirty="0">
                <a:solidFill>
                  <a:srgbClr val="31363E"/>
                </a:solidFill>
                <a:latin typeface="Arial"/>
                <a:cs typeface="Arial"/>
              </a:rPr>
              <a:t>community</a:t>
            </a:r>
            <a:r>
              <a:rPr sz="2000" spc="-75" dirty="0">
                <a:solidFill>
                  <a:srgbClr val="31363E"/>
                </a:solidFill>
                <a:latin typeface="Arial"/>
                <a:cs typeface="Arial"/>
              </a:rPr>
              <a:t> </a:t>
            </a:r>
            <a:r>
              <a:rPr sz="2000" dirty="0">
                <a:solidFill>
                  <a:srgbClr val="31363E"/>
                </a:solidFill>
                <a:latin typeface="Arial"/>
                <a:cs typeface="Arial"/>
              </a:rPr>
              <a:t>voices</a:t>
            </a:r>
            <a:r>
              <a:rPr sz="2000" spc="-80" dirty="0">
                <a:solidFill>
                  <a:srgbClr val="31363E"/>
                </a:solidFill>
                <a:latin typeface="Arial"/>
                <a:cs typeface="Arial"/>
              </a:rPr>
              <a:t> </a:t>
            </a:r>
            <a:r>
              <a:rPr sz="2000" dirty="0">
                <a:solidFill>
                  <a:srgbClr val="31363E"/>
                </a:solidFill>
                <a:latin typeface="Arial"/>
                <a:cs typeface="Arial"/>
              </a:rPr>
              <a:t>are</a:t>
            </a:r>
            <a:r>
              <a:rPr sz="2000" spc="-45" dirty="0">
                <a:solidFill>
                  <a:srgbClr val="31363E"/>
                </a:solidFill>
                <a:latin typeface="Arial"/>
                <a:cs typeface="Arial"/>
              </a:rPr>
              <a:t> </a:t>
            </a:r>
            <a:r>
              <a:rPr sz="2000" dirty="0">
                <a:solidFill>
                  <a:srgbClr val="31363E"/>
                </a:solidFill>
                <a:latin typeface="Arial"/>
                <a:cs typeface="Arial"/>
              </a:rPr>
              <a:t>heard</a:t>
            </a:r>
            <a:r>
              <a:rPr sz="2000" spc="35" dirty="0">
                <a:solidFill>
                  <a:srgbClr val="31363E"/>
                </a:solidFill>
                <a:latin typeface="Arial"/>
                <a:cs typeface="Arial"/>
              </a:rPr>
              <a:t> </a:t>
            </a:r>
            <a:r>
              <a:rPr sz="2000" dirty="0">
                <a:solidFill>
                  <a:srgbClr val="31363E"/>
                </a:solidFill>
                <a:latin typeface="Arial"/>
                <a:cs typeface="Arial"/>
              </a:rPr>
              <a:t>and</a:t>
            </a:r>
            <a:r>
              <a:rPr sz="2000" spc="-45" dirty="0">
                <a:solidFill>
                  <a:srgbClr val="31363E"/>
                </a:solidFill>
                <a:latin typeface="Arial"/>
                <a:cs typeface="Arial"/>
              </a:rPr>
              <a:t> </a:t>
            </a:r>
            <a:r>
              <a:rPr sz="2000" dirty="0">
                <a:solidFill>
                  <a:srgbClr val="31363E"/>
                </a:solidFill>
                <a:latin typeface="Arial"/>
                <a:cs typeface="Arial"/>
              </a:rPr>
              <a:t>lifted</a:t>
            </a:r>
            <a:r>
              <a:rPr sz="2000" spc="-45" dirty="0">
                <a:solidFill>
                  <a:srgbClr val="31363E"/>
                </a:solidFill>
                <a:latin typeface="Arial"/>
                <a:cs typeface="Arial"/>
              </a:rPr>
              <a:t> </a:t>
            </a:r>
            <a:r>
              <a:rPr sz="2000" dirty="0">
                <a:solidFill>
                  <a:srgbClr val="31363E"/>
                </a:solidFill>
                <a:latin typeface="Arial"/>
                <a:cs typeface="Arial"/>
              </a:rPr>
              <a:t>up</a:t>
            </a:r>
            <a:r>
              <a:rPr sz="2000" spc="-40" dirty="0">
                <a:solidFill>
                  <a:srgbClr val="31363E"/>
                </a:solidFill>
                <a:latin typeface="Arial"/>
                <a:cs typeface="Arial"/>
              </a:rPr>
              <a:t> </a:t>
            </a:r>
            <a:r>
              <a:rPr sz="2000" dirty="0">
                <a:solidFill>
                  <a:srgbClr val="31363E"/>
                </a:solidFill>
                <a:latin typeface="Arial"/>
                <a:cs typeface="Arial"/>
              </a:rPr>
              <a:t>in</a:t>
            </a:r>
            <a:r>
              <a:rPr sz="2000" spc="-40" dirty="0">
                <a:solidFill>
                  <a:srgbClr val="31363E"/>
                </a:solidFill>
                <a:latin typeface="Arial"/>
                <a:cs typeface="Arial"/>
              </a:rPr>
              <a:t> </a:t>
            </a:r>
            <a:r>
              <a:rPr sz="2000" spc="-25" dirty="0">
                <a:solidFill>
                  <a:srgbClr val="31363E"/>
                </a:solidFill>
                <a:latin typeface="Arial"/>
                <a:cs typeface="Arial"/>
              </a:rPr>
              <a:t>the </a:t>
            </a:r>
            <a:r>
              <a:rPr sz="2000" dirty="0">
                <a:solidFill>
                  <a:srgbClr val="31363E"/>
                </a:solidFill>
                <a:latin typeface="Arial"/>
                <a:cs typeface="Arial"/>
              </a:rPr>
              <a:t>formation</a:t>
            </a:r>
            <a:r>
              <a:rPr sz="2000" spc="-55" dirty="0">
                <a:solidFill>
                  <a:srgbClr val="31363E"/>
                </a:solidFill>
                <a:latin typeface="Arial"/>
                <a:cs typeface="Arial"/>
              </a:rPr>
              <a:t> </a:t>
            </a:r>
            <a:r>
              <a:rPr sz="2000" dirty="0">
                <a:solidFill>
                  <a:srgbClr val="31363E"/>
                </a:solidFill>
                <a:latin typeface="Arial"/>
                <a:cs typeface="Arial"/>
              </a:rPr>
              <a:t>of</a:t>
            </a:r>
            <a:r>
              <a:rPr sz="2000" spc="-20" dirty="0">
                <a:solidFill>
                  <a:srgbClr val="31363E"/>
                </a:solidFill>
                <a:latin typeface="Arial"/>
                <a:cs typeface="Arial"/>
              </a:rPr>
              <a:t> </a:t>
            </a:r>
            <a:r>
              <a:rPr sz="2000" dirty="0">
                <a:solidFill>
                  <a:srgbClr val="31363E"/>
                </a:solidFill>
                <a:latin typeface="Arial"/>
                <a:cs typeface="Arial"/>
              </a:rPr>
              <a:t>the</a:t>
            </a:r>
            <a:r>
              <a:rPr sz="2000" spc="-50" dirty="0">
                <a:solidFill>
                  <a:srgbClr val="31363E"/>
                </a:solidFill>
                <a:latin typeface="Arial"/>
                <a:cs typeface="Arial"/>
              </a:rPr>
              <a:t> </a:t>
            </a:r>
            <a:r>
              <a:rPr sz="2000" dirty="0">
                <a:solidFill>
                  <a:srgbClr val="31363E"/>
                </a:solidFill>
                <a:latin typeface="Arial"/>
                <a:cs typeface="Arial"/>
              </a:rPr>
              <a:t>heat</a:t>
            </a:r>
            <a:r>
              <a:rPr sz="2000" spc="-85" dirty="0">
                <a:solidFill>
                  <a:srgbClr val="31363E"/>
                </a:solidFill>
                <a:latin typeface="Arial"/>
                <a:cs typeface="Arial"/>
              </a:rPr>
              <a:t> </a:t>
            </a:r>
            <a:r>
              <a:rPr sz="2000" spc="-20" dirty="0">
                <a:solidFill>
                  <a:srgbClr val="31363E"/>
                </a:solidFill>
                <a:latin typeface="Arial"/>
                <a:cs typeface="Arial"/>
              </a:rPr>
              <a:t>plan.</a:t>
            </a:r>
            <a:endParaRPr sz="2000">
              <a:latin typeface="Arial"/>
              <a:cs typeface="Arial"/>
            </a:endParaRPr>
          </a:p>
          <a:p>
            <a:pPr>
              <a:lnSpc>
                <a:spcPct val="100000"/>
              </a:lnSpc>
              <a:spcBef>
                <a:spcPts val="10"/>
              </a:spcBef>
            </a:pPr>
            <a:endParaRPr sz="2100">
              <a:latin typeface="Arial"/>
              <a:cs typeface="Arial"/>
            </a:endParaRPr>
          </a:p>
          <a:p>
            <a:pPr marL="12700">
              <a:lnSpc>
                <a:spcPct val="100000"/>
              </a:lnSpc>
            </a:pPr>
            <a:r>
              <a:rPr sz="2000" u="sng" spc="-10" dirty="0">
                <a:solidFill>
                  <a:srgbClr val="2C85AD"/>
                </a:solidFill>
                <a:uFill>
                  <a:solidFill>
                    <a:srgbClr val="2C85AD"/>
                  </a:solidFill>
                </a:uFill>
                <a:latin typeface="Arial"/>
                <a:cs typeface="Arial"/>
                <a:hlinkClick r:id="rId4"/>
              </a:rPr>
              <a:t>https://miamifoundation.org/extremeheat/</a:t>
            </a:r>
            <a:endParaRPr sz="20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143625"/>
            <a:ext cx="12197080" cy="719455"/>
            <a:chOff x="0" y="6143625"/>
            <a:chExt cx="12197080" cy="719455"/>
          </a:xfrm>
        </p:grpSpPr>
        <p:sp>
          <p:nvSpPr>
            <p:cNvPr id="3" name="object 3"/>
            <p:cNvSpPr/>
            <p:nvPr/>
          </p:nvSpPr>
          <p:spPr>
            <a:xfrm>
              <a:off x="4763" y="6148387"/>
              <a:ext cx="12187555" cy="709930"/>
            </a:xfrm>
            <a:custGeom>
              <a:avLst/>
              <a:gdLst/>
              <a:ahLst/>
              <a:cxnLst/>
              <a:rect l="l" t="t" r="r" b="b"/>
              <a:pathLst>
                <a:path w="12187555" h="709929">
                  <a:moveTo>
                    <a:pt x="12187236" y="709611"/>
                  </a:moveTo>
                  <a:lnTo>
                    <a:pt x="12187236" y="0"/>
                  </a:lnTo>
                  <a:lnTo>
                    <a:pt x="0" y="0"/>
                  </a:lnTo>
                  <a:lnTo>
                    <a:pt x="0" y="709611"/>
                  </a:lnTo>
                  <a:lnTo>
                    <a:pt x="12187236" y="709611"/>
                  </a:lnTo>
                  <a:close/>
                </a:path>
              </a:pathLst>
            </a:custGeom>
            <a:solidFill>
              <a:srgbClr val="0068BC"/>
            </a:solidFill>
          </p:spPr>
          <p:txBody>
            <a:bodyPr wrap="square" lIns="0" tIns="0" rIns="0" bIns="0" rtlCol="0"/>
            <a:lstStyle/>
            <a:p>
              <a:endParaRPr/>
            </a:p>
          </p:txBody>
        </p:sp>
        <p:sp>
          <p:nvSpPr>
            <p:cNvPr id="4" name="object 4"/>
            <p:cNvSpPr/>
            <p:nvPr/>
          </p:nvSpPr>
          <p:spPr>
            <a:xfrm>
              <a:off x="4763" y="6148387"/>
              <a:ext cx="12187555" cy="709930"/>
            </a:xfrm>
            <a:custGeom>
              <a:avLst/>
              <a:gdLst/>
              <a:ahLst/>
              <a:cxnLst/>
              <a:rect l="l" t="t" r="r" b="b"/>
              <a:pathLst>
                <a:path w="12187555" h="709929">
                  <a:moveTo>
                    <a:pt x="12187236" y="0"/>
                  </a:moveTo>
                  <a:lnTo>
                    <a:pt x="0" y="0"/>
                  </a:lnTo>
                  <a:lnTo>
                    <a:pt x="0" y="709611"/>
                  </a:lnTo>
                </a:path>
              </a:pathLst>
            </a:custGeom>
            <a:ln w="9525">
              <a:solidFill>
                <a:srgbClr val="4471C4"/>
              </a:solidFill>
            </a:ln>
          </p:spPr>
          <p:txBody>
            <a:bodyPr wrap="square" lIns="0" tIns="0" rIns="0" bIns="0" rtlCol="0"/>
            <a:lstStyle/>
            <a:p>
              <a:endParaRPr/>
            </a:p>
          </p:txBody>
        </p:sp>
      </p:grpSp>
      <p:sp>
        <p:nvSpPr>
          <p:cNvPr id="5" name="object 5"/>
          <p:cNvSpPr txBox="1"/>
          <p:nvPr/>
        </p:nvSpPr>
        <p:spPr>
          <a:xfrm>
            <a:off x="326072" y="6292215"/>
            <a:ext cx="6246495" cy="528955"/>
          </a:xfrm>
          <a:prstGeom prst="rect">
            <a:avLst/>
          </a:prstGeom>
        </p:spPr>
        <p:txBody>
          <a:bodyPr vert="horz" wrap="square" lIns="0" tIns="12700" rIns="0" bIns="0" rtlCol="0">
            <a:spAutoFit/>
          </a:bodyPr>
          <a:lstStyle/>
          <a:p>
            <a:pPr marL="12700">
              <a:lnSpc>
                <a:spcPct val="100000"/>
              </a:lnSpc>
              <a:spcBef>
                <a:spcPts val="100"/>
              </a:spcBef>
            </a:pPr>
            <a:r>
              <a:rPr sz="3300" b="1" dirty="0">
                <a:solidFill>
                  <a:srgbClr val="FFFFFF"/>
                </a:solidFill>
                <a:latin typeface="Arial"/>
                <a:cs typeface="Arial"/>
              </a:rPr>
              <a:t>Collaboration</a:t>
            </a:r>
            <a:r>
              <a:rPr sz="3300" b="1" spc="100" dirty="0">
                <a:solidFill>
                  <a:srgbClr val="FFFFFF"/>
                </a:solidFill>
                <a:latin typeface="Arial"/>
                <a:cs typeface="Arial"/>
              </a:rPr>
              <a:t> </a:t>
            </a:r>
            <a:r>
              <a:rPr sz="3300" b="1" dirty="0">
                <a:solidFill>
                  <a:srgbClr val="FFFFFF"/>
                </a:solidFill>
                <a:latin typeface="Arial"/>
                <a:cs typeface="Arial"/>
              </a:rPr>
              <a:t>is</a:t>
            </a:r>
            <a:r>
              <a:rPr sz="3300" b="1" spc="60" dirty="0">
                <a:solidFill>
                  <a:srgbClr val="FFFFFF"/>
                </a:solidFill>
                <a:latin typeface="Arial"/>
                <a:cs typeface="Arial"/>
              </a:rPr>
              <a:t> </a:t>
            </a:r>
            <a:r>
              <a:rPr sz="3300" b="1" dirty="0">
                <a:solidFill>
                  <a:srgbClr val="FFFFFF"/>
                </a:solidFill>
                <a:latin typeface="Arial"/>
                <a:cs typeface="Arial"/>
              </a:rPr>
              <a:t>a</a:t>
            </a:r>
            <a:r>
              <a:rPr sz="3300" b="1" spc="60" dirty="0">
                <a:solidFill>
                  <a:srgbClr val="FFFFFF"/>
                </a:solidFill>
                <a:latin typeface="Arial"/>
                <a:cs typeface="Arial"/>
              </a:rPr>
              <a:t> </a:t>
            </a:r>
            <a:r>
              <a:rPr sz="3300" b="1" dirty="0">
                <a:solidFill>
                  <a:srgbClr val="FFFFFF"/>
                </a:solidFill>
                <a:latin typeface="Arial"/>
                <a:cs typeface="Arial"/>
              </a:rPr>
              <a:t>critical</a:t>
            </a:r>
            <a:r>
              <a:rPr sz="3300" b="1" spc="75" dirty="0">
                <a:solidFill>
                  <a:srgbClr val="FFFFFF"/>
                </a:solidFill>
                <a:latin typeface="Arial"/>
                <a:cs typeface="Arial"/>
              </a:rPr>
              <a:t> </a:t>
            </a:r>
            <a:r>
              <a:rPr sz="3300" b="1" spc="-10" dirty="0">
                <a:solidFill>
                  <a:srgbClr val="FFFFFF"/>
                </a:solidFill>
                <a:latin typeface="Arial"/>
                <a:cs typeface="Arial"/>
              </a:rPr>
              <a:t>asset</a:t>
            </a:r>
            <a:endParaRPr sz="3300">
              <a:latin typeface="Arial"/>
              <a:cs typeface="Arial"/>
            </a:endParaRPr>
          </a:p>
        </p:txBody>
      </p:sp>
      <p:pic>
        <p:nvPicPr>
          <p:cNvPr id="6" name="object 6"/>
          <p:cNvPicPr/>
          <p:nvPr/>
        </p:nvPicPr>
        <p:blipFill>
          <a:blip r:embed="rId2" cstate="print"/>
          <a:stretch>
            <a:fillRect/>
          </a:stretch>
        </p:blipFill>
        <p:spPr>
          <a:xfrm>
            <a:off x="285750" y="4143375"/>
            <a:ext cx="2476500" cy="523875"/>
          </a:xfrm>
          <a:prstGeom prst="rect">
            <a:avLst/>
          </a:prstGeom>
        </p:spPr>
      </p:pic>
      <p:grpSp>
        <p:nvGrpSpPr>
          <p:cNvPr id="7" name="object 7"/>
          <p:cNvGrpSpPr/>
          <p:nvPr/>
        </p:nvGrpSpPr>
        <p:grpSpPr>
          <a:xfrm>
            <a:off x="7136510" y="4106879"/>
            <a:ext cx="3274695" cy="1970405"/>
            <a:chOff x="7136510" y="4106879"/>
            <a:chExt cx="3274695" cy="1970405"/>
          </a:xfrm>
        </p:grpSpPr>
        <p:pic>
          <p:nvPicPr>
            <p:cNvPr id="8" name="object 8"/>
            <p:cNvPicPr/>
            <p:nvPr/>
          </p:nvPicPr>
          <p:blipFill>
            <a:blip r:embed="rId3" cstate="print"/>
            <a:stretch>
              <a:fillRect/>
            </a:stretch>
          </p:blipFill>
          <p:spPr>
            <a:xfrm>
              <a:off x="7136510" y="4106879"/>
              <a:ext cx="2024253" cy="709963"/>
            </a:xfrm>
            <a:prstGeom prst="rect">
              <a:avLst/>
            </a:prstGeom>
          </p:spPr>
        </p:pic>
        <p:pic>
          <p:nvPicPr>
            <p:cNvPr id="9" name="object 9"/>
            <p:cNvPicPr/>
            <p:nvPr/>
          </p:nvPicPr>
          <p:blipFill>
            <a:blip r:embed="rId4" cstate="print"/>
            <a:stretch>
              <a:fillRect/>
            </a:stretch>
          </p:blipFill>
          <p:spPr>
            <a:xfrm>
              <a:off x="8791575" y="4857749"/>
              <a:ext cx="1619250" cy="1219200"/>
            </a:xfrm>
            <a:prstGeom prst="rect">
              <a:avLst/>
            </a:prstGeom>
          </p:spPr>
        </p:pic>
      </p:grpSp>
      <p:pic>
        <p:nvPicPr>
          <p:cNvPr id="10" name="object 10"/>
          <p:cNvPicPr/>
          <p:nvPr/>
        </p:nvPicPr>
        <p:blipFill>
          <a:blip r:embed="rId5" cstate="print"/>
          <a:stretch>
            <a:fillRect/>
          </a:stretch>
        </p:blipFill>
        <p:spPr>
          <a:xfrm>
            <a:off x="3286125" y="4038600"/>
            <a:ext cx="1381125" cy="1133475"/>
          </a:xfrm>
          <a:prstGeom prst="rect">
            <a:avLst/>
          </a:prstGeom>
        </p:spPr>
      </p:pic>
      <p:pic>
        <p:nvPicPr>
          <p:cNvPr id="11" name="object 11"/>
          <p:cNvPicPr/>
          <p:nvPr/>
        </p:nvPicPr>
        <p:blipFill>
          <a:blip r:embed="rId6" cstate="print"/>
          <a:stretch>
            <a:fillRect/>
          </a:stretch>
        </p:blipFill>
        <p:spPr>
          <a:xfrm>
            <a:off x="2667000" y="2733675"/>
            <a:ext cx="2438400" cy="609600"/>
          </a:xfrm>
          <a:prstGeom prst="rect">
            <a:avLst/>
          </a:prstGeom>
        </p:spPr>
      </p:pic>
      <p:pic>
        <p:nvPicPr>
          <p:cNvPr id="12" name="object 12"/>
          <p:cNvPicPr/>
          <p:nvPr/>
        </p:nvPicPr>
        <p:blipFill>
          <a:blip r:embed="rId7" cstate="print"/>
          <a:stretch>
            <a:fillRect/>
          </a:stretch>
        </p:blipFill>
        <p:spPr>
          <a:xfrm>
            <a:off x="9572625" y="4057650"/>
            <a:ext cx="2162175" cy="704850"/>
          </a:xfrm>
          <a:prstGeom prst="rect">
            <a:avLst/>
          </a:prstGeom>
        </p:spPr>
      </p:pic>
      <p:pic>
        <p:nvPicPr>
          <p:cNvPr id="13" name="object 13"/>
          <p:cNvPicPr/>
          <p:nvPr/>
        </p:nvPicPr>
        <p:blipFill>
          <a:blip r:embed="rId8" cstate="print"/>
          <a:stretch>
            <a:fillRect/>
          </a:stretch>
        </p:blipFill>
        <p:spPr>
          <a:xfrm>
            <a:off x="7334250" y="2505075"/>
            <a:ext cx="1181100" cy="876300"/>
          </a:xfrm>
          <a:prstGeom prst="rect">
            <a:avLst/>
          </a:prstGeom>
        </p:spPr>
      </p:pic>
      <p:pic>
        <p:nvPicPr>
          <p:cNvPr id="14" name="object 14"/>
          <p:cNvPicPr/>
          <p:nvPr/>
        </p:nvPicPr>
        <p:blipFill>
          <a:blip r:embed="rId9" cstate="print"/>
          <a:stretch>
            <a:fillRect/>
          </a:stretch>
        </p:blipFill>
        <p:spPr>
          <a:xfrm>
            <a:off x="9353550" y="2790825"/>
            <a:ext cx="2200275" cy="542925"/>
          </a:xfrm>
          <a:prstGeom prst="rect">
            <a:avLst/>
          </a:prstGeom>
        </p:spPr>
      </p:pic>
      <p:pic>
        <p:nvPicPr>
          <p:cNvPr id="15" name="object 15"/>
          <p:cNvPicPr/>
          <p:nvPr/>
        </p:nvPicPr>
        <p:blipFill>
          <a:blip r:embed="rId10" cstate="print"/>
          <a:stretch>
            <a:fillRect/>
          </a:stretch>
        </p:blipFill>
        <p:spPr>
          <a:xfrm>
            <a:off x="7781925" y="1362075"/>
            <a:ext cx="2200275" cy="904875"/>
          </a:xfrm>
          <a:prstGeom prst="rect">
            <a:avLst/>
          </a:prstGeom>
        </p:spPr>
      </p:pic>
      <p:pic>
        <p:nvPicPr>
          <p:cNvPr id="16" name="object 16"/>
          <p:cNvPicPr/>
          <p:nvPr/>
        </p:nvPicPr>
        <p:blipFill>
          <a:blip r:embed="rId11" cstate="print"/>
          <a:stretch>
            <a:fillRect/>
          </a:stretch>
        </p:blipFill>
        <p:spPr>
          <a:xfrm>
            <a:off x="2914650" y="1581150"/>
            <a:ext cx="1600200" cy="666750"/>
          </a:xfrm>
          <a:prstGeom prst="rect">
            <a:avLst/>
          </a:prstGeom>
        </p:spPr>
      </p:pic>
      <p:pic>
        <p:nvPicPr>
          <p:cNvPr id="17" name="object 17"/>
          <p:cNvPicPr/>
          <p:nvPr/>
        </p:nvPicPr>
        <p:blipFill>
          <a:blip r:embed="rId12" cstate="print"/>
          <a:stretch>
            <a:fillRect/>
          </a:stretch>
        </p:blipFill>
        <p:spPr>
          <a:xfrm>
            <a:off x="152400" y="1657350"/>
            <a:ext cx="2457450" cy="504825"/>
          </a:xfrm>
          <a:prstGeom prst="rect">
            <a:avLst/>
          </a:prstGeom>
        </p:spPr>
      </p:pic>
      <p:pic>
        <p:nvPicPr>
          <p:cNvPr id="18" name="object 18"/>
          <p:cNvPicPr/>
          <p:nvPr/>
        </p:nvPicPr>
        <p:blipFill>
          <a:blip r:embed="rId13" cstate="print"/>
          <a:stretch>
            <a:fillRect/>
          </a:stretch>
        </p:blipFill>
        <p:spPr>
          <a:xfrm>
            <a:off x="10334625" y="1781175"/>
            <a:ext cx="1543050" cy="438150"/>
          </a:xfrm>
          <a:prstGeom prst="rect">
            <a:avLst/>
          </a:prstGeom>
        </p:spPr>
      </p:pic>
      <p:pic>
        <p:nvPicPr>
          <p:cNvPr id="19" name="object 19"/>
          <p:cNvPicPr/>
          <p:nvPr/>
        </p:nvPicPr>
        <p:blipFill>
          <a:blip r:embed="rId14" cstate="print"/>
          <a:stretch>
            <a:fillRect/>
          </a:stretch>
        </p:blipFill>
        <p:spPr>
          <a:xfrm>
            <a:off x="3429000" y="5324475"/>
            <a:ext cx="2657475" cy="609600"/>
          </a:xfrm>
          <a:prstGeom prst="rect">
            <a:avLst/>
          </a:prstGeom>
        </p:spPr>
      </p:pic>
      <p:pic>
        <p:nvPicPr>
          <p:cNvPr id="20" name="object 20"/>
          <p:cNvPicPr/>
          <p:nvPr/>
        </p:nvPicPr>
        <p:blipFill>
          <a:blip r:embed="rId15" cstate="print"/>
          <a:stretch>
            <a:fillRect/>
          </a:stretch>
        </p:blipFill>
        <p:spPr>
          <a:xfrm>
            <a:off x="6981825" y="4867275"/>
            <a:ext cx="1209675" cy="1190625"/>
          </a:xfrm>
          <a:prstGeom prst="rect">
            <a:avLst/>
          </a:prstGeom>
        </p:spPr>
      </p:pic>
      <p:pic>
        <p:nvPicPr>
          <p:cNvPr id="21" name="object 21"/>
          <p:cNvPicPr/>
          <p:nvPr/>
        </p:nvPicPr>
        <p:blipFill>
          <a:blip r:embed="rId16" cstate="print"/>
          <a:stretch>
            <a:fillRect/>
          </a:stretch>
        </p:blipFill>
        <p:spPr>
          <a:xfrm>
            <a:off x="5562600" y="3581400"/>
            <a:ext cx="1247775" cy="1419225"/>
          </a:xfrm>
          <a:prstGeom prst="rect">
            <a:avLst/>
          </a:prstGeom>
        </p:spPr>
      </p:pic>
      <p:pic>
        <p:nvPicPr>
          <p:cNvPr id="22" name="object 22"/>
          <p:cNvPicPr/>
          <p:nvPr/>
        </p:nvPicPr>
        <p:blipFill>
          <a:blip r:embed="rId17" cstate="print"/>
          <a:stretch>
            <a:fillRect/>
          </a:stretch>
        </p:blipFill>
        <p:spPr>
          <a:xfrm>
            <a:off x="5486400" y="2047875"/>
            <a:ext cx="1323975" cy="1333500"/>
          </a:xfrm>
          <a:prstGeom prst="rect">
            <a:avLst/>
          </a:prstGeom>
        </p:spPr>
      </p:pic>
      <p:pic>
        <p:nvPicPr>
          <p:cNvPr id="23" name="object 23"/>
          <p:cNvPicPr/>
          <p:nvPr/>
        </p:nvPicPr>
        <p:blipFill>
          <a:blip r:embed="rId18" cstate="print"/>
          <a:stretch>
            <a:fillRect/>
          </a:stretch>
        </p:blipFill>
        <p:spPr>
          <a:xfrm>
            <a:off x="571500" y="5133975"/>
            <a:ext cx="1943100" cy="666750"/>
          </a:xfrm>
          <a:prstGeom prst="rect">
            <a:avLst/>
          </a:prstGeom>
        </p:spPr>
      </p:pic>
      <p:pic>
        <p:nvPicPr>
          <p:cNvPr id="24" name="object 24"/>
          <p:cNvPicPr/>
          <p:nvPr/>
        </p:nvPicPr>
        <p:blipFill>
          <a:blip r:embed="rId19" cstate="print"/>
          <a:stretch>
            <a:fillRect/>
          </a:stretch>
        </p:blipFill>
        <p:spPr>
          <a:xfrm>
            <a:off x="0" y="133350"/>
            <a:ext cx="2085974" cy="952500"/>
          </a:xfrm>
          <a:prstGeom prst="rect">
            <a:avLst/>
          </a:prstGeom>
        </p:spPr>
      </p:pic>
      <p:pic>
        <p:nvPicPr>
          <p:cNvPr id="25" name="object 25"/>
          <p:cNvPicPr/>
          <p:nvPr/>
        </p:nvPicPr>
        <p:blipFill>
          <a:blip r:embed="rId20" cstate="print"/>
          <a:stretch>
            <a:fillRect/>
          </a:stretch>
        </p:blipFill>
        <p:spPr>
          <a:xfrm>
            <a:off x="2867025" y="523875"/>
            <a:ext cx="2028825" cy="876300"/>
          </a:xfrm>
          <a:prstGeom prst="rect">
            <a:avLst/>
          </a:prstGeom>
        </p:spPr>
      </p:pic>
      <p:pic>
        <p:nvPicPr>
          <p:cNvPr id="26" name="object 26"/>
          <p:cNvPicPr/>
          <p:nvPr/>
        </p:nvPicPr>
        <p:blipFill>
          <a:blip r:embed="rId21" cstate="print"/>
          <a:stretch>
            <a:fillRect/>
          </a:stretch>
        </p:blipFill>
        <p:spPr>
          <a:xfrm>
            <a:off x="8534400" y="381000"/>
            <a:ext cx="3448050" cy="457200"/>
          </a:xfrm>
          <a:prstGeom prst="rect">
            <a:avLst/>
          </a:prstGeom>
        </p:spPr>
      </p:pic>
      <p:pic>
        <p:nvPicPr>
          <p:cNvPr id="27" name="object 27"/>
          <p:cNvPicPr/>
          <p:nvPr/>
        </p:nvPicPr>
        <p:blipFill>
          <a:blip r:embed="rId22" cstate="print"/>
          <a:stretch>
            <a:fillRect/>
          </a:stretch>
        </p:blipFill>
        <p:spPr>
          <a:xfrm>
            <a:off x="5915025" y="257175"/>
            <a:ext cx="1295400" cy="1304925"/>
          </a:xfrm>
          <a:prstGeom prst="rect">
            <a:avLst/>
          </a:prstGeom>
        </p:spPr>
      </p:pic>
      <p:pic>
        <p:nvPicPr>
          <p:cNvPr id="28" name="object 28"/>
          <p:cNvPicPr/>
          <p:nvPr/>
        </p:nvPicPr>
        <p:blipFill>
          <a:blip r:embed="rId23" cstate="print"/>
          <a:stretch>
            <a:fillRect/>
          </a:stretch>
        </p:blipFill>
        <p:spPr>
          <a:xfrm>
            <a:off x="152400" y="2419350"/>
            <a:ext cx="2438400" cy="13144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143625"/>
            <a:ext cx="12197080" cy="719455"/>
            <a:chOff x="0" y="6143625"/>
            <a:chExt cx="12197080" cy="719455"/>
          </a:xfrm>
        </p:grpSpPr>
        <p:sp>
          <p:nvSpPr>
            <p:cNvPr id="3" name="object 3"/>
            <p:cNvSpPr/>
            <p:nvPr/>
          </p:nvSpPr>
          <p:spPr>
            <a:xfrm>
              <a:off x="4763" y="6148387"/>
              <a:ext cx="12187555" cy="709930"/>
            </a:xfrm>
            <a:custGeom>
              <a:avLst/>
              <a:gdLst/>
              <a:ahLst/>
              <a:cxnLst/>
              <a:rect l="l" t="t" r="r" b="b"/>
              <a:pathLst>
                <a:path w="12187555" h="709929">
                  <a:moveTo>
                    <a:pt x="12187236" y="709611"/>
                  </a:moveTo>
                  <a:lnTo>
                    <a:pt x="12187236" y="0"/>
                  </a:lnTo>
                  <a:lnTo>
                    <a:pt x="0" y="0"/>
                  </a:lnTo>
                  <a:lnTo>
                    <a:pt x="0" y="709611"/>
                  </a:lnTo>
                  <a:lnTo>
                    <a:pt x="12187236" y="709611"/>
                  </a:lnTo>
                  <a:close/>
                </a:path>
              </a:pathLst>
            </a:custGeom>
            <a:solidFill>
              <a:srgbClr val="0068BC"/>
            </a:solidFill>
          </p:spPr>
          <p:txBody>
            <a:bodyPr wrap="square" lIns="0" tIns="0" rIns="0" bIns="0" rtlCol="0"/>
            <a:lstStyle/>
            <a:p>
              <a:endParaRPr/>
            </a:p>
          </p:txBody>
        </p:sp>
        <p:sp>
          <p:nvSpPr>
            <p:cNvPr id="4" name="object 4"/>
            <p:cNvSpPr/>
            <p:nvPr/>
          </p:nvSpPr>
          <p:spPr>
            <a:xfrm>
              <a:off x="4763" y="6148387"/>
              <a:ext cx="12187555" cy="709930"/>
            </a:xfrm>
            <a:custGeom>
              <a:avLst/>
              <a:gdLst/>
              <a:ahLst/>
              <a:cxnLst/>
              <a:rect l="l" t="t" r="r" b="b"/>
              <a:pathLst>
                <a:path w="12187555" h="709929">
                  <a:moveTo>
                    <a:pt x="12187236" y="0"/>
                  </a:moveTo>
                  <a:lnTo>
                    <a:pt x="0" y="0"/>
                  </a:lnTo>
                  <a:lnTo>
                    <a:pt x="0" y="709611"/>
                  </a:lnTo>
                </a:path>
              </a:pathLst>
            </a:custGeom>
            <a:ln w="9525">
              <a:solidFill>
                <a:srgbClr val="4471C4"/>
              </a:solidFill>
            </a:ln>
          </p:spPr>
          <p:txBody>
            <a:bodyPr wrap="square" lIns="0" tIns="0" rIns="0" bIns="0" rtlCol="0"/>
            <a:lstStyle/>
            <a:p>
              <a:endParaRPr/>
            </a:p>
          </p:txBody>
        </p:sp>
      </p:grpSp>
      <p:grpSp>
        <p:nvGrpSpPr>
          <p:cNvPr id="5" name="object 5"/>
          <p:cNvGrpSpPr/>
          <p:nvPr/>
        </p:nvGrpSpPr>
        <p:grpSpPr>
          <a:xfrm>
            <a:off x="4657725" y="0"/>
            <a:ext cx="7534275" cy="3362325"/>
            <a:chOff x="4657725" y="0"/>
            <a:chExt cx="7534275" cy="3362325"/>
          </a:xfrm>
        </p:grpSpPr>
        <p:sp>
          <p:nvSpPr>
            <p:cNvPr id="6" name="object 6"/>
            <p:cNvSpPr/>
            <p:nvPr/>
          </p:nvSpPr>
          <p:spPr>
            <a:xfrm>
              <a:off x="4657725" y="0"/>
              <a:ext cx="7534275" cy="2733675"/>
            </a:xfrm>
            <a:custGeom>
              <a:avLst/>
              <a:gdLst/>
              <a:ahLst/>
              <a:cxnLst/>
              <a:rect l="l" t="t" r="r" b="b"/>
              <a:pathLst>
                <a:path w="7534275" h="2733675">
                  <a:moveTo>
                    <a:pt x="0" y="2733675"/>
                  </a:moveTo>
                  <a:lnTo>
                    <a:pt x="7534275" y="2733675"/>
                  </a:lnTo>
                  <a:lnTo>
                    <a:pt x="7534275" y="0"/>
                  </a:lnTo>
                  <a:lnTo>
                    <a:pt x="0" y="0"/>
                  </a:lnTo>
                  <a:lnTo>
                    <a:pt x="0" y="2733675"/>
                  </a:lnTo>
                  <a:close/>
                </a:path>
              </a:pathLst>
            </a:custGeom>
            <a:solidFill>
              <a:srgbClr val="0F2353">
                <a:alpha val="22744"/>
              </a:srgbClr>
            </a:solidFill>
          </p:spPr>
          <p:txBody>
            <a:bodyPr wrap="square" lIns="0" tIns="0" rIns="0" bIns="0" rtlCol="0"/>
            <a:lstStyle/>
            <a:p>
              <a:endParaRPr/>
            </a:p>
          </p:txBody>
        </p:sp>
        <p:pic>
          <p:nvPicPr>
            <p:cNvPr id="7" name="object 7"/>
            <p:cNvPicPr/>
            <p:nvPr/>
          </p:nvPicPr>
          <p:blipFill>
            <a:blip r:embed="rId2" cstate="print"/>
            <a:stretch>
              <a:fillRect/>
            </a:stretch>
          </p:blipFill>
          <p:spPr>
            <a:xfrm>
              <a:off x="6677025" y="2038350"/>
              <a:ext cx="1295400" cy="1323975"/>
            </a:xfrm>
            <a:prstGeom prst="rect">
              <a:avLst/>
            </a:prstGeom>
          </p:spPr>
        </p:pic>
        <p:pic>
          <p:nvPicPr>
            <p:cNvPr id="8" name="object 8"/>
            <p:cNvPicPr/>
            <p:nvPr/>
          </p:nvPicPr>
          <p:blipFill>
            <a:blip r:embed="rId3" cstate="print"/>
            <a:stretch>
              <a:fillRect/>
            </a:stretch>
          </p:blipFill>
          <p:spPr>
            <a:xfrm>
              <a:off x="8105775" y="2038350"/>
              <a:ext cx="1304925" cy="1323975"/>
            </a:xfrm>
            <a:prstGeom prst="rect">
              <a:avLst/>
            </a:prstGeom>
          </p:spPr>
        </p:pic>
        <p:pic>
          <p:nvPicPr>
            <p:cNvPr id="9" name="object 9"/>
            <p:cNvPicPr/>
            <p:nvPr/>
          </p:nvPicPr>
          <p:blipFill>
            <a:blip r:embed="rId4" cstate="print"/>
            <a:stretch>
              <a:fillRect/>
            </a:stretch>
          </p:blipFill>
          <p:spPr>
            <a:xfrm>
              <a:off x="5305425" y="2105025"/>
              <a:ext cx="1238250" cy="1190625"/>
            </a:xfrm>
            <a:prstGeom prst="rect">
              <a:avLst/>
            </a:prstGeom>
          </p:spPr>
        </p:pic>
      </p:grpSp>
      <p:sp>
        <p:nvSpPr>
          <p:cNvPr id="10" name="object 10"/>
          <p:cNvSpPr txBox="1"/>
          <p:nvPr/>
        </p:nvSpPr>
        <p:spPr>
          <a:xfrm>
            <a:off x="5290820" y="3454717"/>
            <a:ext cx="6527800" cy="1579880"/>
          </a:xfrm>
          <a:prstGeom prst="rect">
            <a:avLst/>
          </a:prstGeom>
        </p:spPr>
        <p:txBody>
          <a:bodyPr vert="horz" wrap="square" lIns="0" tIns="184150" rIns="0" bIns="0" rtlCol="0">
            <a:spAutoFit/>
          </a:bodyPr>
          <a:lstStyle/>
          <a:p>
            <a:pPr marL="12700">
              <a:lnSpc>
                <a:spcPct val="100000"/>
              </a:lnSpc>
              <a:spcBef>
                <a:spcPts val="1450"/>
              </a:spcBef>
            </a:pPr>
            <a:r>
              <a:rPr sz="2250" b="1" dirty="0">
                <a:solidFill>
                  <a:srgbClr val="6F2F9F"/>
                </a:solidFill>
                <a:latin typeface="Arial"/>
                <a:cs typeface="Arial"/>
              </a:rPr>
              <a:t>Goal</a:t>
            </a:r>
            <a:r>
              <a:rPr sz="2250" b="1" spc="10" dirty="0">
                <a:solidFill>
                  <a:srgbClr val="6F2F9F"/>
                </a:solidFill>
                <a:latin typeface="Arial"/>
                <a:cs typeface="Arial"/>
              </a:rPr>
              <a:t> </a:t>
            </a:r>
            <a:r>
              <a:rPr sz="2250" b="1" dirty="0">
                <a:solidFill>
                  <a:srgbClr val="6F2F9F"/>
                </a:solidFill>
                <a:latin typeface="Arial"/>
                <a:cs typeface="Arial"/>
              </a:rPr>
              <a:t>1:</a:t>
            </a:r>
            <a:r>
              <a:rPr sz="2250" b="1" spc="-5" dirty="0">
                <a:solidFill>
                  <a:srgbClr val="6F2F9F"/>
                </a:solidFill>
                <a:latin typeface="Arial"/>
                <a:cs typeface="Arial"/>
              </a:rPr>
              <a:t> </a:t>
            </a:r>
            <a:r>
              <a:rPr sz="2250" b="1" dirty="0">
                <a:solidFill>
                  <a:srgbClr val="6F2F9F"/>
                </a:solidFill>
                <a:latin typeface="Arial"/>
                <a:cs typeface="Arial"/>
              </a:rPr>
              <a:t>Inform</a:t>
            </a:r>
            <a:r>
              <a:rPr sz="2250" b="1" spc="25" dirty="0">
                <a:solidFill>
                  <a:srgbClr val="6F2F9F"/>
                </a:solidFill>
                <a:latin typeface="Arial"/>
                <a:cs typeface="Arial"/>
              </a:rPr>
              <a:t> </a:t>
            </a:r>
            <a:r>
              <a:rPr sz="2250" b="1" dirty="0">
                <a:solidFill>
                  <a:srgbClr val="6F2F9F"/>
                </a:solidFill>
                <a:latin typeface="Arial"/>
                <a:cs typeface="Arial"/>
              </a:rPr>
              <a:t>and</a:t>
            </a:r>
            <a:r>
              <a:rPr sz="2250" b="1" spc="50" dirty="0">
                <a:solidFill>
                  <a:srgbClr val="6F2F9F"/>
                </a:solidFill>
                <a:latin typeface="Arial"/>
                <a:cs typeface="Arial"/>
              </a:rPr>
              <a:t> </a:t>
            </a:r>
            <a:r>
              <a:rPr sz="2250" b="1" dirty="0">
                <a:solidFill>
                  <a:srgbClr val="6F2F9F"/>
                </a:solidFill>
                <a:latin typeface="Arial"/>
                <a:cs typeface="Arial"/>
              </a:rPr>
              <a:t>Prepare</a:t>
            </a:r>
            <a:r>
              <a:rPr sz="2250" b="1" spc="15" dirty="0">
                <a:solidFill>
                  <a:srgbClr val="6F2F9F"/>
                </a:solidFill>
                <a:latin typeface="Arial"/>
                <a:cs typeface="Arial"/>
              </a:rPr>
              <a:t> </a:t>
            </a:r>
            <a:r>
              <a:rPr sz="2250" b="1" spc="-10" dirty="0">
                <a:solidFill>
                  <a:srgbClr val="6F2F9F"/>
                </a:solidFill>
                <a:latin typeface="Arial"/>
                <a:cs typeface="Arial"/>
              </a:rPr>
              <a:t>People</a:t>
            </a:r>
            <a:endParaRPr sz="2250">
              <a:latin typeface="Arial"/>
              <a:cs typeface="Arial"/>
            </a:endParaRPr>
          </a:p>
          <a:p>
            <a:pPr marL="12700">
              <a:lnSpc>
                <a:spcPct val="100000"/>
              </a:lnSpc>
              <a:spcBef>
                <a:spcPts val="1355"/>
              </a:spcBef>
            </a:pPr>
            <a:r>
              <a:rPr sz="2250" b="1" dirty="0">
                <a:solidFill>
                  <a:srgbClr val="E69138"/>
                </a:solidFill>
                <a:latin typeface="Arial"/>
                <a:cs typeface="Arial"/>
              </a:rPr>
              <a:t>Goal</a:t>
            </a:r>
            <a:r>
              <a:rPr sz="2250" b="1" spc="15" dirty="0">
                <a:solidFill>
                  <a:srgbClr val="E69138"/>
                </a:solidFill>
                <a:latin typeface="Arial"/>
                <a:cs typeface="Arial"/>
              </a:rPr>
              <a:t> </a:t>
            </a:r>
            <a:r>
              <a:rPr sz="2250" b="1" dirty="0">
                <a:solidFill>
                  <a:srgbClr val="E69138"/>
                </a:solidFill>
                <a:latin typeface="Arial"/>
                <a:cs typeface="Arial"/>
              </a:rPr>
              <a:t>2:</a:t>
            </a:r>
            <a:r>
              <a:rPr sz="2250" b="1" spc="-10" dirty="0">
                <a:solidFill>
                  <a:srgbClr val="E69138"/>
                </a:solidFill>
                <a:latin typeface="Arial"/>
                <a:cs typeface="Arial"/>
              </a:rPr>
              <a:t> </a:t>
            </a:r>
            <a:r>
              <a:rPr sz="2250" b="1" dirty="0">
                <a:solidFill>
                  <a:srgbClr val="E69138"/>
                </a:solidFill>
                <a:latin typeface="Arial"/>
                <a:cs typeface="Arial"/>
              </a:rPr>
              <a:t>Cool</a:t>
            </a:r>
            <a:r>
              <a:rPr sz="2250" b="1" spc="55" dirty="0">
                <a:solidFill>
                  <a:srgbClr val="E69138"/>
                </a:solidFill>
                <a:latin typeface="Arial"/>
                <a:cs typeface="Arial"/>
              </a:rPr>
              <a:t> </a:t>
            </a:r>
            <a:r>
              <a:rPr sz="2250" b="1" dirty="0">
                <a:solidFill>
                  <a:srgbClr val="E69138"/>
                </a:solidFill>
                <a:latin typeface="Arial"/>
                <a:cs typeface="Arial"/>
              </a:rPr>
              <a:t>our</a:t>
            </a:r>
            <a:r>
              <a:rPr sz="2250" b="1" spc="15" dirty="0">
                <a:solidFill>
                  <a:srgbClr val="E69138"/>
                </a:solidFill>
                <a:latin typeface="Arial"/>
                <a:cs typeface="Arial"/>
              </a:rPr>
              <a:t> </a:t>
            </a:r>
            <a:r>
              <a:rPr sz="2250" b="1" dirty="0">
                <a:solidFill>
                  <a:srgbClr val="E69138"/>
                </a:solidFill>
                <a:latin typeface="Arial"/>
                <a:cs typeface="Arial"/>
              </a:rPr>
              <a:t>Homes</a:t>
            </a:r>
            <a:r>
              <a:rPr sz="2250" b="1" spc="20" dirty="0">
                <a:solidFill>
                  <a:srgbClr val="E69138"/>
                </a:solidFill>
                <a:latin typeface="Arial"/>
                <a:cs typeface="Arial"/>
              </a:rPr>
              <a:t> </a:t>
            </a:r>
            <a:r>
              <a:rPr sz="2250" b="1" dirty="0">
                <a:solidFill>
                  <a:srgbClr val="E69138"/>
                </a:solidFill>
                <a:latin typeface="Arial"/>
                <a:cs typeface="Arial"/>
              </a:rPr>
              <a:t>&amp;</a:t>
            </a:r>
            <a:r>
              <a:rPr sz="2250" b="1" spc="20" dirty="0">
                <a:solidFill>
                  <a:srgbClr val="E69138"/>
                </a:solidFill>
                <a:latin typeface="Arial"/>
                <a:cs typeface="Arial"/>
              </a:rPr>
              <a:t> </a:t>
            </a:r>
            <a:r>
              <a:rPr sz="2250" b="1" dirty="0">
                <a:solidFill>
                  <a:srgbClr val="E69138"/>
                </a:solidFill>
                <a:latin typeface="Arial"/>
                <a:cs typeface="Arial"/>
              </a:rPr>
              <a:t>Emergency</a:t>
            </a:r>
            <a:r>
              <a:rPr sz="2250" b="1" spc="20" dirty="0">
                <a:solidFill>
                  <a:srgbClr val="E69138"/>
                </a:solidFill>
                <a:latin typeface="Arial"/>
                <a:cs typeface="Arial"/>
              </a:rPr>
              <a:t> </a:t>
            </a:r>
            <a:r>
              <a:rPr sz="2250" b="1" spc="-10" dirty="0">
                <a:solidFill>
                  <a:srgbClr val="E69138"/>
                </a:solidFill>
                <a:latin typeface="Arial"/>
                <a:cs typeface="Arial"/>
              </a:rPr>
              <a:t>Facilities</a:t>
            </a:r>
            <a:endParaRPr sz="2250">
              <a:latin typeface="Arial"/>
              <a:cs typeface="Arial"/>
            </a:endParaRPr>
          </a:p>
          <a:p>
            <a:pPr marL="12700">
              <a:lnSpc>
                <a:spcPct val="100000"/>
              </a:lnSpc>
              <a:spcBef>
                <a:spcPts val="1430"/>
              </a:spcBef>
            </a:pPr>
            <a:r>
              <a:rPr sz="2250" b="1" dirty="0">
                <a:solidFill>
                  <a:srgbClr val="097A5E"/>
                </a:solidFill>
                <a:latin typeface="Arial"/>
                <a:cs typeface="Arial"/>
              </a:rPr>
              <a:t>Goal</a:t>
            </a:r>
            <a:r>
              <a:rPr sz="2250" b="1" spc="5" dirty="0">
                <a:solidFill>
                  <a:srgbClr val="097A5E"/>
                </a:solidFill>
                <a:latin typeface="Arial"/>
                <a:cs typeface="Arial"/>
              </a:rPr>
              <a:t> </a:t>
            </a:r>
            <a:r>
              <a:rPr sz="2250" b="1" dirty="0">
                <a:solidFill>
                  <a:srgbClr val="097A5E"/>
                </a:solidFill>
                <a:latin typeface="Arial"/>
                <a:cs typeface="Arial"/>
              </a:rPr>
              <a:t>3:</a:t>
            </a:r>
            <a:r>
              <a:rPr sz="2250" b="1" spc="-10" dirty="0">
                <a:solidFill>
                  <a:srgbClr val="097A5E"/>
                </a:solidFill>
                <a:latin typeface="Arial"/>
                <a:cs typeface="Arial"/>
              </a:rPr>
              <a:t> </a:t>
            </a:r>
            <a:r>
              <a:rPr sz="2250" b="1" dirty="0">
                <a:solidFill>
                  <a:srgbClr val="097A5E"/>
                </a:solidFill>
                <a:latin typeface="Arial"/>
                <a:cs typeface="Arial"/>
              </a:rPr>
              <a:t>Cool</a:t>
            </a:r>
            <a:r>
              <a:rPr sz="2250" b="1" spc="45" dirty="0">
                <a:solidFill>
                  <a:srgbClr val="097A5E"/>
                </a:solidFill>
                <a:latin typeface="Arial"/>
                <a:cs typeface="Arial"/>
              </a:rPr>
              <a:t> </a:t>
            </a:r>
            <a:r>
              <a:rPr sz="2250" b="1" dirty="0">
                <a:solidFill>
                  <a:srgbClr val="097A5E"/>
                </a:solidFill>
                <a:latin typeface="Arial"/>
                <a:cs typeface="Arial"/>
              </a:rPr>
              <a:t>our</a:t>
            </a:r>
            <a:r>
              <a:rPr sz="2250" b="1" spc="15" dirty="0">
                <a:solidFill>
                  <a:srgbClr val="097A5E"/>
                </a:solidFill>
                <a:latin typeface="Arial"/>
                <a:cs typeface="Arial"/>
              </a:rPr>
              <a:t> </a:t>
            </a:r>
            <a:r>
              <a:rPr sz="2250" b="1" spc="-10" dirty="0">
                <a:solidFill>
                  <a:srgbClr val="097A5E"/>
                </a:solidFill>
                <a:latin typeface="Arial"/>
                <a:cs typeface="Arial"/>
              </a:rPr>
              <a:t>Neighborhoods</a:t>
            </a:r>
            <a:endParaRPr sz="2250">
              <a:latin typeface="Arial"/>
              <a:cs typeface="Arial"/>
            </a:endParaRPr>
          </a:p>
        </p:txBody>
      </p:sp>
      <p:sp>
        <p:nvSpPr>
          <p:cNvPr id="11" name="object 11"/>
          <p:cNvSpPr txBox="1">
            <a:spLocks noGrp="1"/>
          </p:cNvSpPr>
          <p:nvPr>
            <p:ph type="title"/>
          </p:nvPr>
        </p:nvSpPr>
        <p:spPr>
          <a:xfrm>
            <a:off x="5295519" y="892492"/>
            <a:ext cx="4537710" cy="920115"/>
          </a:xfrm>
          <a:prstGeom prst="rect">
            <a:avLst/>
          </a:prstGeom>
        </p:spPr>
        <p:txBody>
          <a:bodyPr vert="horz" wrap="square" lIns="0" tIns="9525" rIns="0" bIns="0" rtlCol="0">
            <a:spAutoFit/>
          </a:bodyPr>
          <a:lstStyle/>
          <a:p>
            <a:pPr marL="12700" marR="5080">
              <a:lnSpc>
                <a:spcPct val="101400"/>
              </a:lnSpc>
              <a:spcBef>
                <a:spcPts val="75"/>
              </a:spcBef>
            </a:pPr>
            <a:r>
              <a:rPr sz="2900" dirty="0">
                <a:solidFill>
                  <a:srgbClr val="31363E"/>
                </a:solidFill>
                <a:latin typeface="Arial"/>
                <a:cs typeface="Arial"/>
              </a:rPr>
              <a:t>Miami-Dade</a:t>
            </a:r>
            <a:r>
              <a:rPr sz="2900" spc="-30" dirty="0">
                <a:solidFill>
                  <a:srgbClr val="31363E"/>
                </a:solidFill>
                <a:latin typeface="Arial"/>
                <a:cs typeface="Arial"/>
              </a:rPr>
              <a:t> </a:t>
            </a:r>
            <a:r>
              <a:rPr sz="2900" spc="-10" dirty="0">
                <a:solidFill>
                  <a:srgbClr val="31363E"/>
                </a:solidFill>
                <a:latin typeface="Arial"/>
                <a:cs typeface="Arial"/>
              </a:rPr>
              <a:t>County </a:t>
            </a:r>
            <a:r>
              <a:rPr sz="2900" dirty="0">
                <a:solidFill>
                  <a:srgbClr val="31363E"/>
                </a:solidFill>
                <a:latin typeface="Arial"/>
                <a:cs typeface="Arial"/>
              </a:rPr>
              <a:t>Extreme</a:t>
            </a:r>
            <a:r>
              <a:rPr sz="2900" spc="-35" dirty="0">
                <a:solidFill>
                  <a:srgbClr val="31363E"/>
                </a:solidFill>
                <a:latin typeface="Arial"/>
                <a:cs typeface="Arial"/>
              </a:rPr>
              <a:t> </a:t>
            </a:r>
            <a:r>
              <a:rPr sz="2900" dirty="0">
                <a:solidFill>
                  <a:srgbClr val="31363E"/>
                </a:solidFill>
                <a:latin typeface="Arial"/>
                <a:cs typeface="Arial"/>
              </a:rPr>
              <a:t>Heat</a:t>
            </a:r>
            <a:r>
              <a:rPr sz="2900" spc="-130" dirty="0">
                <a:solidFill>
                  <a:srgbClr val="31363E"/>
                </a:solidFill>
                <a:latin typeface="Arial"/>
                <a:cs typeface="Arial"/>
              </a:rPr>
              <a:t> </a:t>
            </a:r>
            <a:r>
              <a:rPr sz="2900" dirty="0">
                <a:solidFill>
                  <a:srgbClr val="31363E"/>
                </a:solidFill>
                <a:latin typeface="Arial"/>
                <a:cs typeface="Arial"/>
              </a:rPr>
              <a:t>Action</a:t>
            </a:r>
            <a:r>
              <a:rPr sz="2900" spc="35" dirty="0">
                <a:solidFill>
                  <a:srgbClr val="31363E"/>
                </a:solidFill>
                <a:latin typeface="Arial"/>
                <a:cs typeface="Arial"/>
              </a:rPr>
              <a:t> </a:t>
            </a:r>
            <a:r>
              <a:rPr sz="2900" spc="-20" dirty="0">
                <a:solidFill>
                  <a:srgbClr val="31363E"/>
                </a:solidFill>
                <a:latin typeface="Arial"/>
                <a:cs typeface="Arial"/>
              </a:rPr>
              <a:t>Plan</a:t>
            </a:r>
            <a:endParaRPr sz="2900">
              <a:latin typeface="Arial"/>
              <a:cs typeface="Arial"/>
            </a:endParaRPr>
          </a:p>
        </p:txBody>
      </p:sp>
      <p:pic>
        <p:nvPicPr>
          <p:cNvPr id="12" name="object 12"/>
          <p:cNvPicPr/>
          <p:nvPr/>
        </p:nvPicPr>
        <p:blipFill>
          <a:blip r:embed="rId5" cstate="print"/>
          <a:stretch>
            <a:fillRect/>
          </a:stretch>
        </p:blipFill>
        <p:spPr>
          <a:xfrm>
            <a:off x="0" y="0"/>
            <a:ext cx="4752974" cy="61245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57725" y="0"/>
            <a:ext cx="7534275" cy="2733675"/>
            <a:chOff x="4657725" y="0"/>
            <a:chExt cx="7534275" cy="2733675"/>
          </a:xfrm>
        </p:grpSpPr>
        <p:sp>
          <p:nvSpPr>
            <p:cNvPr id="3" name="object 3"/>
            <p:cNvSpPr/>
            <p:nvPr/>
          </p:nvSpPr>
          <p:spPr>
            <a:xfrm>
              <a:off x="4657725" y="0"/>
              <a:ext cx="7534275" cy="2733675"/>
            </a:xfrm>
            <a:custGeom>
              <a:avLst/>
              <a:gdLst/>
              <a:ahLst/>
              <a:cxnLst/>
              <a:rect l="l" t="t" r="r" b="b"/>
              <a:pathLst>
                <a:path w="7534275" h="2733675">
                  <a:moveTo>
                    <a:pt x="0" y="2733675"/>
                  </a:moveTo>
                  <a:lnTo>
                    <a:pt x="7534275" y="2733675"/>
                  </a:lnTo>
                  <a:lnTo>
                    <a:pt x="7534275" y="0"/>
                  </a:lnTo>
                  <a:lnTo>
                    <a:pt x="0" y="0"/>
                  </a:lnTo>
                  <a:lnTo>
                    <a:pt x="0" y="2733675"/>
                  </a:lnTo>
                  <a:close/>
                </a:path>
              </a:pathLst>
            </a:custGeom>
            <a:solidFill>
              <a:srgbClr val="0F2353">
                <a:alpha val="22744"/>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5286375" y="638175"/>
              <a:ext cx="1238250" cy="1190625"/>
            </a:xfrm>
            <a:prstGeom prst="rect">
              <a:avLst/>
            </a:prstGeom>
          </p:spPr>
        </p:pic>
      </p:grpSp>
      <p:sp>
        <p:nvSpPr>
          <p:cNvPr id="5" name="object 5"/>
          <p:cNvSpPr txBox="1"/>
          <p:nvPr/>
        </p:nvSpPr>
        <p:spPr>
          <a:xfrm>
            <a:off x="5337175" y="2911792"/>
            <a:ext cx="6136005" cy="2477135"/>
          </a:xfrm>
          <a:prstGeom prst="rect">
            <a:avLst/>
          </a:prstGeom>
        </p:spPr>
        <p:txBody>
          <a:bodyPr vert="horz" wrap="square" lIns="0" tIns="188595" rIns="0" bIns="0" rtlCol="0">
            <a:spAutoFit/>
          </a:bodyPr>
          <a:lstStyle/>
          <a:p>
            <a:pPr marL="184150" indent="-172085">
              <a:lnSpc>
                <a:spcPct val="100000"/>
              </a:lnSpc>
              <a:spcBef>
                <a:spcPts val="1485"/>
              </a:spcBef>
              <a:buChar char="•"/>
              <a:tabLst>
                <a:tab pos="184785" algn="l"/>
              </a:tabLst>
            </a:pPr>
            <a:r>
              <a:rPr sz="2100" dirty="0">
                <a:solidFill>
                  <a:srgbClr val="803C96"/>
                </a:solidFill>
                <a:latin typeface="Arial"/>
                <a:cs typeface="Arial"/>
              </a:rPr>
              <a:t>Heat</a:t>
            </a:r>
            <a:r>
              <a:rPr sz="2100" spc="65" dirty="0">
                <a:solidFill>
                  <a:srgbClr val="803C96"/>
                </a:solidFill>
                <a:latin typeface="Arial"/>
                <a:cs typeface="Arial"/>
              </a:rPr>
              <a:t> </a:t>
            </a:r>
            <a:r>
              <a:rPr sz="2100" dirty="0">
                <a:solidFill>
                  <a:srgbClr val="803C96"/>
                </a:solidFill>
                <a:latin typeface="Arial"/>
                <a:cs typeface="Arial"/>
              </a:rPr>
              <a:t>Season</a:t>
            </a:r>
            <a:r>
              <a:rPr sz="2100" spc="85" dirty="0">
                <a:solidFill>
                  <a:srgbClr val="803C96"/>
                </a:solidFill>
                <a:latin typeface="Arial"/>
                <a:cs typeface="Arial"/>
              </a:rPr>
              <a:t> </a:t>
            </a:r>
            <a:r>
              <a:rPr sz="2100" spc="-10" dirty="0">
                <a:solidFill>
                  <a:srgbClr val="803C96"/>
                </a:solidFill>
                <a:latin typeface="Arial"/>
                <a:cs typeface="Arial"/>
              </a:rPr>
              <a:t>Campaign</a:t>
            </a:r>
            <a:endParaRPr sz="2100">
              <a:latin typeface="Arial"/>
              <a:cs typeface="Arial"/>
            </a:endParaRPr>
          </a:p>
          <a:p>
            <a:pPr marL="184150" indent="-172085">
              <a:lnSpc>
                <a:spcPct val="100000"/>
              </a:lnSpc>
              <a:spcBef>
                <a:spcPts val="1385"/>
              </a:spcBef>
              <a:buChar char="•"/>
              <a:tabLst>
                <a:tab pos="184785" algn="l"/>
              </a:tabLst>
            </a:pPr>
            <a:r>
              <a:rPr sz="2100" dirty="0">
                <a:solidFill>
                  <a:srgbClr val="803C96"/>
                </a:solidFill>
                <a:latin typeface="Arial"/>
                <a:cs typeface="Arial"/>
              </a:rPr>
              <a:t>Heat</a:t>
            </a:r>
            <a:r>
              <a:rPr sz="2100" spc="70" dirty="0">
                <a:solidFill>
                  <a:srgbClr val="803C96"/>
                </a:solidFill>
                <a:latin typeface="Arial"/>
                <a:cs typeface="Arial"/>
              </a:rPr>
              <a:t> </a:t>
            </a:r>
            <a:r>
              <a:rPr sz="2100" dirty="0">
                <a:solidFill>
                  <a:srgbClr val="803C96"/>
                </a:solidFill>
                <a:latin typeface="Arial"/>
                <a:cs typeface="Arial"/>
              </a:rPr>
              <a:t>Safety</a:t>
            </a:r>
            <a:r>
              <a:rPr sz="2100" spc="10" dirty="0">
                <a:solidFill>
                  <a:srgbClr val="803C96"/>
                </a:solidFill>
                <a:latin typeface="Arial"/>
                <a:cs typeface="Arial"/>
              </a:rPr>
              <a:t> </a:t>
            </a:r>
            <a:r>
              <a:rPr sz="2100" spc="-10" dirty="0">
                <a:solidFill>
                  <a:srgbClr val="803C96"/>
                </a:solidFill>
                <a:latin typeface="Arial"/>
                <a:cs typeface="Arial"/>
              </a:rPr>
              <a:t>Trainings</a:t>
            </a:r>
            <a:endParaRPr sz="2100">
              <a:latin typeface="Arial"/>
              <a:cs typeface="Arial"/>
            </a:endParaRPr>
          </a:p>
          <a:p>
            <a:pPr marL="184150" indent="-172085">
              <a:lnSpc>
                <a:spcPct val="100000"/>
              </a:lnSpc>
              <a:spcBef>
                <a:spcPts val="1310"/>
              </a:spcBef>
              <a:buChar char="•"/>
              <a:tabLst>
                <a:tab pos="184785" algn="l"/>
              </a:tabLst>
            </a:pPr>
            <a:r>
              <a:rPr sz="2100" dirty="0">
                <a:solidFill>
                  <a:srgbClr val="803C96"/>
                </a:solidFill>
                <a:latin typeface="Arial"/>
                <a:cs typeface="Arial"/>
              </a:rPr>
              <a:t>Updated</a:t>
            </a:r>
            <a:r>
              <a:rPr sz="2100" spc="65" dirty="0">
                <a:solidFill>
                  <a:srgbClr val="803C96"/>
                </a:solidFill>
                <a:latin typeface="Arial"/>
                <a:cs typeface="Arial"/>
              </a:rPr>
              <a:t> </a:t>
            </a:r>
            <a:r>
              <a:rPr sz="2100" dirty="0">
                <a:solidFill>
                  <a:srgbClr val="803C96"/>
                </a:solidFill>
                <a:latin typeface="Arial"/>
                <a:cs typeface="Arial"/>
              </a:rPr>
              <a:t>NWS</a:t>
            </a:r>
            <a:r>
              <a:rPr sz="2100" spc="100" dirty="0">
                <a:solidFill>
                  <a:srgbClr val="803C96"/>
                </a:solidFill>
                <a:latin typeface="Arial"/>
                <a:cs typeface="Arial"/>
              </a:rPr>
              <a:t> </a:t>
            </a:r>
            <a:r>
              <a:rPr sz="2100" dirty="0">
                <a:solidFill>
                  <a:srgbClr val="803C96"/>
                </a:solidFill>
                <a:latin typeface="Arial"/>
                <a:cs typeface="Arial"/>
              </a:rPr>
              <a:t>thresholds</a:t>
            </a:r>
            <a:r>
              <a:rPr sz="2100" spc="120" dirty="0">
                <a:solidFill>
                  <a:srgbClr val="803C96"/>
                </a:solidFill>
                <a:latin typeface="Arial"/>
                <a:cs typeface="Arial"/>
              </a:rPr>
              <a:t> </a:t>
            </a:r>
            <a:r>
              <a:rPr sz="2100" dirty="0">
                <a:solidFill>
                  <a:srgbClr val="803C96"/>
                </a:solidFill>
                <a:latin typeface="Arial"/>
                <a:cs typeface="Arial"/>
              </a:rPr>
              <a:t>and</a:t>
            </a:r>
            <a:r>
              <a:rPr sz="2100" spc="75" dirty="0">
                <a:solidFill>
                  <a:srgbClr val="803C96"/>
                </a:solidFill>
                <a:latin typeface="Arial"/>
                <a:cs typeface="Arial"/>
              </a:rPr>
              <a:t> </a:t>
            </a:r>
            <a:r>
              <a:rPr sz="2100" dirty="0">
                <a:solidFill>
                  <a:srgbClr val="803C96"/>
                </a:solidFill>
                <a:latin typeface="Arial"/>
                <a:cs typeface="Arial"/>
              </a:rPr>
              <a:t>response</a:t>
            </a:r>
            <a:r>
              <a:rPr sz="2100" spc="75" dirty="0">
                <a:solidFill>
                  <a:srgbClr val="803C96"/>
                </a:solidFill>
                <a:latin typeface="Arial"/>
                <a:cs typeface="Arial"/>
              </a:rPr>
              <a:t> </a:t>
            </a:r>
            <a:r>
              <a:rPr sz="2100" spc="-10" dirty="0">
                <a:solidFill>
                  <a:srgbClr val="803C96"/>
                </a:solidFill>
                <a:latin typeface="Arial"/>
                <a:cs typeface="Arial"/>
              </a:rPr>
              <a:t>protocols</a:t>
            </a:r>
            <a:endParaRPr sz="2100">
              <a:latin typeface="Arial"/>
              <a:cs typeface="Arial"/>
            </a:endParaRPr>
          </a:p>
          <a:p>
            <a:pPr marL="184150" indent="-172085">
              <a:lnSpc>
                <a:spcPct val="100000"/>
              </a:lnSpc>
              <a:spcBef>
                <a:spcPts val="1310"/>
              </a:spcBef>
              <a:buChar char="•"/>
              <a:tabLst>
                <a:tab pos="184785" algn="l"/>
              </a:tabLst>
            </a:pPr>
            <a:r>
              <a:rPr sz="2100" dirty="0">
                <a:solidFill>
                  <a:srgbClr val="803C96"/>
                </a:solidFill>
                <a:latin typeface="Arial"/>
                <a:cs typeface="Arial"/>
              </a:rPr>
              <a:t>Outdoor</a:t>
            </a:r>
            <a:r>
              <a:rPr sz="2100" spc="100" dirty="0">
                <a:solidFill>
                  <a:srgbClr val="803C96"/>
                </a:solidFill>
                <a:latin typeface="Arial"/>
                <a:cs typeface="Arial"/>
              </a:rPr>
              <a:t> </a:t>
            </a:r>
            <a:r>
              <a:rPr sz="2100" dirty="0">
                <a:solidFill>
                  <a:srgbClr val="803C96"/>
                </a:solidFill>
                <a:latin typeface="Arial"/>
                <a:cs typeface="Arial"/>
              </a:rPr>
              <a:t>Worker</a:t>
            </a:r>
            <a:r>
              <a:rPr sz="2100" spc="30" dirty="0">
                <a:solidFill>
                  <a:srgbClr val="803C96"/>
                </a:solidFill>
                <a:latin typeface="Arial"/>
                <a:cs typeface="Arial"/>
              </a:rPr>
              <a:t> </a:t>
            </a:r>
            <a:r>
              <a:rPr sz="2100" spc="-10" dirty="0">
                <a:solidFill>
                  <a:srgbClr val="803C96"/>
                </a:solidFill>
                <a:latin typeface="Arial"/>
                <a:cs typeface="Arial"/>
              </a:rPr>
              <a:t>Protection</a:t>
            </a:r>
            <a:endParaRPr sz="2100">
              <a:latin typeface="Arial"/>
              <a:cs typeface="Arial"/>
            </a:endParaRPr>
          </a:p>
          <a:p>
            <a:pPr marL="184150" indent="-172085">
              <a:lnSpc>
                <a:spcPct val="100000"/>
              </a:lnSpc>
              <a:spcBef>
                <a:spcPts val="1310"/>
              </a:spcBef>
              <a:buChar char="•"/>
              <a:tabLst>
                <a:tab pos="184785" algn="l"/>
              </a:tabLst>
            </a:pPr>
            <a:r>
              <a:rPr sz="2100" dirty="0">
                <a:solidFill>
                  <a:srgbClr val="803C96"/>
                </a:solidFill>
                <a:latin typeface="Arial"/>
                <a:cs typeface="Arial"/>
              </a:rPr>
              <a:t>Urban</a:t>
            </a:r>
            <a:r>
              <a:rPr sz="2100" spc="50" dirty="0">
                <a:solidFill>
                  <a:srgbClr val="803C96"/>
                </a:solidFill>
                <a:latin typeface="Arial"/>
                <a:cs typeface="Arial"/>
              </a:rPr>
              <a:t> </a:t>
            </a:r>
            <a:r>
              <a:rPr sz="2100" dirty="0">
                <a:solidFill>
                  <a:srgbClr val="803C96"/>
                </a:solidFill>
                <a:latin typeface="Arial"/>
                <a:cs typeface="Arial"/>
              </a:rPr>
              <a:t>Heat</a:t>
            </a:r>
            <a:r>
              <a:rPr sz="2100" spc="114" dirty="0">
                <a:solidFill>
                  <a:srgbClr val="803C96"/>
                </a:solidFill>
                <a:latin typeface="Arial"/>
                <a:cs typeface="Arial"/>
              </a:rPr>
              <a:t> </a:t>
            </a:r>
            <a:r>
              <a:rPr sz="2100" dirty="0">
                <a:solidFill>
                  <a:srgbClr val="803C96"/>
                </a:solidFill>
                <a:latin typeface="Arial"/>
                <a:cs typeface="Arial"/>
              </a:rPr>
              <a:t>Research</a:t>
            </a:r>
            <a:r>
              <a:rPr sz="2100" spc="140" dirty="0">
                <a:solidFill>
                  <a:srgbClr val="803C96"/>
                </a:solidFill>
                <a:latin typeface="Arial"/>
                <a:cs typeface="Arial"/>
              </a:rPr>
              <a:t> </a:t>
            </a:r>
            <a:r>
              <a:rPr sz="2100" spc="-20" dirty="0">
                <a:solidFill>
                  <a:srgbClr val="803C96"/>
                </a:solidFill>
                <a:latin typeface="Arial"/>
                <a:cs typeface="Arial"/>
              </a:rPr>
              <a:t>Group</a:t>
            </a:r>
            <a:endParaRPr sz="2100">
              <a:latin typeface="Arial"/>
              <a:cs typeface="Arial"/>
            </a:endParaRPr>
          </a:p>
        </p:txBody>
      </p:sp>
      <p:sp>
        <p:nvSpPr>
          <p:cNvPr id="6" name="object 6"/>
          <p:cNvSpPr txBox="1">
            <a:spLocks noGrp="1"/>
          </p:cNvSpPr>
          <p:nvPr>
            <p:ph type="title"/>
          </p:nvPr>
        </p:nvSpPr>
        <p:spPr>
          <a:xfrm>
            <a:off x="5315203" y="2047176"/>
            <a:ext cx="5734050" cy="471805"/>
          </a:xfrm>
          <a:prstGeom prst="rect">
            <a:avLst/>
          </a:prstGeom>
        </p:spPr>
        <p:txBody>
          <a:bodyPr vert="horz" wrap="square" lIns="0" tIns="15875" rIns="0" bIns="0" rtlCol="0">
            <a:spAutoFit/>
          </a:bodyPr>
          <a:lstStyle/>
          <a:p>
            <a:pPr marL="12700">
              <a:lnSpc>
                <a:spcPct val="100000"/>
              </a:lnSpc>
              <a:spcBef>
                <a:spcPts val="125"/>
              </a:spcBef>
            </a:pPr>
            <a:r>
              <a:rPr sz="2900" u="sng" dirty="0">
                <a:solidFill>
                  <a:srgbClr val="803C96"/>
                </a:solidFill>
                <a:uFill>
                  <a:solidFill>
                    <a:srgbClr val="803C96"/>
                  </a:solidFill>
                </a:uFill>
                <a:latin typeface="Arial"/>
                <a:cs typeface="Arial"/>
              </a:rPr>
              <a:t>Goal</a:t>
            </a:r>
            <a:r>
              <a:rPr sz="2900" u="sng" spc="20" dirty="0">
                <a:solidFill>
                  <a:srgbClr val="803C96"/>
                </a:solidFill>
                <a:uFill>
                  <a:solidFill>
                    <a:srgbClr val="803C96"/>
                  </a:solidFill>
                </a:uFill>
                <a:latin typeface="Arial"/>
                <a:cs typeface="Arial"/>
              </a:rPr>
              <a:t> </a:t>
            </a:r>
            <a:r>
              <a:rPr sz="2900" u="sng" dirty="0">
                <a:solidFill>
                  <a:srgbClr val="803C96"/>
                </a:solidFill>
                <a:uFill>
                  <a:solidFill>
                    <a:srgbClr val="803C96"/>
                  </a:solidFill>
                </a:uFill>
                <a:latin typeface="Arial"/>
                <a:cs typeface="Arial"/>
              </a:rPr>
              <a:t>1:</a:t>
            </a:r>
            <a:r>
              <a:rPr sz="2900" spc="40" dirty="0">
                <a:solidFill>
                  <a:srgbClr val="803C96"/>
                </a:solidFill>
                <a:latin typeface="Arial"/>
                <a:cs typeface="Arial"/>
              </a:rPr>
              <a:t> </a:t>
            </a:r>
            <a:r>
              <a:rPr sz="2900" dirty="0">
                <a:solidFill>
                  <a:srgbClr val="803C96"/>
                </a:solidFill>
                <a:latin typeface="Arial"/>
                <a:cs typeface="Arial"/>
              </a:rPr>
              <a:t>Inform</a:t>
            </a:r>
            <a:r>
              <a:rPr sz="2900" spc="-40" dirty="0">
                <a:solidFill>
                  <a:srgbClr val="803C96"/>
                </a:solidFill>
                <a:latin typeface="Arial"/>
                <a:cs typeface="Arial"/>
              </a:rPr>
              <a:t> </a:t>
            </a:r>
            <a:r>
              <a:rPr sz="2900" dirty="0">
                <a:solidFill>
                  <a:srgbClr val="803C96"/>
                </a:solidFill>
                <a:latin typeface="Arial"/>
                <a:cs typeface="Arial"/>
              </a:rPr>
              <a:t>&amp;</a:t>
            </a:r>
            <a:r>
              <a:rPr sz="2900" spc="5" dirty="0">
                <a:solidFill>
                  <a:srgbClr val="803C96"/>
                </a:solidFill>
                <a:latin typeface="Arial"/>
                <a:cs typeface="Arial"/>
              </a:rPr>
              <a:t> </a:t>
            </a:r>
            <a:r>
              <a:rPr sz="2900" dirty="0">
                <a:solidFill>
                  <a:srgbClr val="803C96"/>
                </a:solidFill>
                <a:latin typeface="Arial"/>
                <a:cs typeface="Arial"/>
              </a:rPr>
              <a:t>Prepare</a:t>
            </a:r>
            <a:r>
              <a:rPr sz="2900" spc="30" dirty="0">
                <a:solidFill>
                  <a:srgbClr val="803C96"/>
                </a:solidFill>
                <a:latin typeface="Arial"/>
                <a:cs typeface="Arial"/>
              </a:rPr>
              <a:t> </a:t>
            </a:r>
            <a:r>
              <a:rPr sz="2900" spc="-10" dirty="0">
                <a:solidFill>
                  <a:srgbClr val="803C96"/>
                </a:solidFill>
                <a:latin typeface="Arial"/>
                <a:cs typeface="Arial"/>
              </a:rPr>
              <a:t>People</a:t>
            </a:r>
            <a:endParaRPr sz="2900">
              <a:latin typeface="Arial"/>
              <a:cs typeface="Arial"/>
            </a:endParaRPr>
          </a:p>
        </p:txBody>
      </p:sp>
      <p:grpSp>
        <p:nvGrpSpPr>
          <p:cNvPr id="7" name="object 7"/>
          <p:cNvGrpSpPr/>
          <p:nvPr/>
        </p:nvGrpSpPr>
        <p:grpSpPr>
          <a:xfrm>
            <a:off x="0" y="0"/>
            <a:ext cx="12192000" cy="6858000"/>
            <a:chOff x="0" y="0"/>
            <a:chExt cx="12192000" cy="6858000"/>
          </a:xfrm>
        </p:grpSpPr>
        <p:pic>
          <p:nvPicPr>
            <p:cNvPr id="8" name="object 8"/>
            <p:cNvPicPr/>
            <p:nvPr/>
          </p:nvPicPr>
          <p:blipFill>
            <a:blip r:embed="rId3" cstate="print"/>
            <a:stretch>
              <a:fillRect/>
            </a:stretch>
          </p:blipFill>
          <p:spPr>
            <a:xfrm>
              <a:off x="0" y="0"/>
              <a:ext cx="4752974" cy="6124575"/>
            </a:xfrm>
            <a:prstGeom prst="rect">
              <a:avLst/>
            </a:prstGeom>
          </p:spPr>
        </p:pic>
        <p:sp>
          <p:nvSpPr>
            <p:cNvPr id="9" name="object 9"/>
            <p:cNvSpPr/>
            <p:nvPr/>
          </p:nvSpPr>
          <p:spPr>
            <a:xfrm>
              <a:off x="11468100" y="6143625"/>
              <a:ext cx="723900" cy="714375"/>
            </a:xfrm>
            <a:custGeom>
              <a:avLst/>
              <a:gdLst/>
              <a:ahLst/>
              <a:cxnLst/>
              <a:rect l="l" t="t" r="r" b="b"/>
              <a:pathLst>
                <a:path w="723900" h="714375">
                  <a:moveTo>
                    <a:pt x="723900" y="0"/>
                  </a:moveTo>
                  <a:lnTo>
                    <a:pt x="0" y="0"/>
                  </a:lnTo>
                  <a:lnTo>
                    <a:pt x="0" y="714371"/>
                  </a:lnTo>
                  <a:lnTo>
                    <a:pt x="723900" y="714371"/>
                  </a:lnTo>
                  <a:lnTo>
                    <a:pt x="723900" y="0"/>
                  </a:lnTo>
                  <a:close/>
                </a:path>
              </a:pathLst>
            </a:custGeom>
            <a:solidFill>
              <a:srgbClr val="803C96">
                <a:alpha val="18823"/>
              </a:srgbClr>
            </a:solidFill>
          </p:spPr>
          <p:txBody>
            <a:bodyPr wrap="square" lIns="0" tIns="0" rIns="0" bIns="0" rtlCol="0"/>
            <a:lstStyle/>
            <a:p>
              <a:endParaRPr/>
            </a:p>
          </p:txBody>
        </p:sp>
        <p:sp>
          <p:nvSpPr>
            <p:cNvPr id="10" name="object 10"/>
            <p:cNvSpPr/>
            <p:nvPr/>
          </p:nvSpPr>
          <p:spPr>
            <a:xfrm>
              <a:off x="0" y="6162675"/>
              <a:ext cx="9629775" cy="695325"/>
            </a:xfrm>
            <a:custGeom>
              <a:avLst/>
              <a:gdLst/>
              <a:ahLst/>
              <a:cxnLst/>
              <a:rect l="l" t="t" r="r" b="b"/>
              <a:pathLst>
                <a:path w="9629775" h="695325">
                  <a:moveTo>
                    <a:pt x="9629775" y="695324"/>
                  </a:moveTo>
                  <a:lnTo>
                    <a:pt x="9629775" y="0"/>
                  </a:lnTo>
                  <a:lnTo>
                    <a:pt x="0" y="0"/>
                  </a:lnTo>
                  <a:lnTo>
                    <a:pt x="0" y="695324"/>
                  </a:lnTo>
                  <a:lnTo>
                    <a:pt x="9629775" y="695324"/>
                  </a:lnTo>
                  <a:close/>
                </a:path>
              </a:pathLst>
            </a:custGeom>
            <a:solidFill>
              <a:srgbClr val="803C96"/>
            </a:solidFill>
          </p:spPr>
          <p:txBody>
            <a:bodyPr wrap="square" lIns="0" tIns="0" rIns="0" bIns="0" rtlCol="0"/>
            <a:lstStyle/>
            <a:p>
              <a:endParaRPr/>
            </a:p>
          </p:txBody>
        </p:sp>
        <p:sp>
          <p:nvSpPr>
            <p:cNvPr id="11" name="object 11"/>
            <p:cNvSpPr/>
            <p:nvPr/>
          </p:nvSpPr>
          <p:spPr>
            <a:xfrm>
              <a:off x="10620375" y="6143625"/>
              <a:ext cx="733425" cy="714375"/>
            </a:xfrm>
            <a:custGeom>
              <a:avLst/>
              <a:gdLst/>
              <a:ahLst/>
              <a:cxnLst/>
              <a:rect l="l" t="t" r="r" b="b"/>
              <a:pathLst>
                <a:path w="733425" h="714375">
                  <a:moveTo>
                    <a:pt x="733425" y="0"/>
                  </a:moveTo>
                  <a:lnTo>
                    <a:pt x="0" y="0"/>
                  </a:lnTo>
                  <a:lnTo>
                    <a:pt x="0" y="714371"/>
                  </a:lnTo>
                  <a:lnTo>
                    <a:pt x="733425" y="714371"/>
                  </a:lnTo>
                  <a:lnTo>
                    <a:pt x="733425" y="0"/>
                  </a:lnTo>
                  <a:close/>
                </a:path>
              </a:pathLst>
            </a:custGeom>
            <a:solidFill>
              <a:srgbClr val="803C96">
                <a:alpha val="54116"/>
              </a:srgbClr>
            </a:solidFill>
          </p:spPr>
          <p:txBody>
            <a:bodyPr wrap="square" lIns="0" tIns="0" rIns="0" bIns="0" rtlCol="0"/>
            <a:lstStyle/>
            <a:p>
              <a:endParaRPr/>
            </a:p>
          </p:txBody>
        </p:sp>
        <p:sp>
          <p:nvSpPr>
            <p:cNvPr id="12" name="object 12"/>
            <p:cNvSpPr/>
            <p:nvPr/>
          </p:nvSpPr>
          <p:spPr>
            <a:xfrm>
              <a:off x="9753600" y="6143625"/>
              <a:ext cx="742950" cy="714375"/>
            </a:xfrm>
            <a:custGeom>
              <a:avLst/>
              <a:gdLst/>
              <a:ahLst/>
              <a:cxnLst/>
              <a:rect l="l" t="t" r="r" b="b"/>
              <a:pathLst>
                <a:path w="742950" h="714375">
                  <a:moveTo>
                    <a:pt x="742950" y="0"/>
                  </a:moveTo>
                  <a:lnTo>
                    <a:pt x="0" y="0"/>
                  </a:lnTo>
                  <a:lnTo>
                    <a:pt x="0" y="714371"/>
                  </a:lnTo>
                  <a:lnTo>
                    <a:pt x="742950" y="714371"/>
                  </a:lnTo>
                  <a:lnTo>
                    <a:pt x="742950" y="0"/>
                  </a:lnTo>
                  <a:close/>
                </a:path>
              </a:pathLst>
            </a:custGeom>
            <a:solidFill>
              <a:srgbClr val="803C96">
                <a:alpha val="76861"/>
              </a:srgbClr>
            </a:solidFill>
          </p:spPr>
          <p:txBody>
            <a:bodyPr wrap="square" lIns="0" tIns="0" rIns="0" bIns="0" rtlCol="0"/>
            <a:lstStyle/>
            <a:p>
              <a:endParaRPr/>
            </a:p>
          </p:txBody>
        </p:sp>
        <p:pic>
          <p:nvPicPr>
            <p:cNvPr id="13" name="object 13"/>
            <p:cNvPicPr/>
            <p:nvPr/>
          </p:nvPicPr>
          <p:blipFill>
            <a:blip r:embed="rId4" cstate="print"/>
            <a:stretch>
              <a:fillRect/>
            </a:stretch>
          </p:blipFill>
          <p:spPr>
            <a:xfrm>
              <a:off x="11591925" y="6191248"/>
              <a:ext cx="476250" cy="628650"/>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25" y="514350"/>
            <a:ext cx="3781424" cy="5829300"/>
          </a:xfrm>
          <a:prstGeom prst="rect">
            <a:avLst/>
          </a:prstGeom>
        </p:spPr>
      </p:pic>
      <p:sp>
        <p:nvSpPr>
          <p:cNvPr id="3" name="object 3"/>
          <p:cNvSpPr txBox="1"/>
          <p:nvPr/>
        </p:nvSpPr>
        <p:spPr>
          <a:xfrm>
            <a:off x="11633581" y="6580822"/>
            <a:ext cx="196850" cy="208279"/>
          </a:xfrm>
          <a:prstGeom prst="rect">
            <a:avLst/>
          </a:prstGeom>
        </p:spPr>
        <p:txBody>
          <a:bodyPr vert="horz" wrap="square" lIns="0" tIns="12700" rIns="0" bIns="0" rtlCol="0">
            <a:spAutoFit/>
          </a:bodyPr>
          <a:lstStyle/>
          <a:p>
            <a:pPr marL="12700">
              <a:lnSpc>
                <a:spcPct val="100000"/>
              </a:lnSpc>
              <a:spcBef>
                <a:spcPts val="100"/>
              </a:spcBef>
            </a:pPr>
            <a:r>
              <a:rPr sz="1200" spc="35" dirty="0">
                <a:solidFill>
                  <a:srgbClr val="FFFFFF"/>
                </a:solidFill>
                <a:latin typeface="Calibri"/>
                <a:cs typeface="Calibri"/>
              </a:rPr>
              <a:t>18</a:t>
            </a:r>
            <a:endParaRPr sz="1200">
              <a:latin typeface="Calibri"/>
              <a:cs typeface="Calibri"/>
            </a:endParaRPr>
          </a:p>
        </p:txBody>
      </p:sp>
      <p:pic>
        <p:nvPicPr>
          <p:cNvPr id="4" name="object 4"/>
          <p:cNvPicPr/>
          <p:nvPr/>
        </p:nvPicPr>
        <p:blipFill>
          <a:blip r:embed="rId3" cstate="print"/>
          <a:stretch>
            <a:fillRect/>
          </a:stretch>
        </p:blipFill>
        <p:spPr>
          <a:xfrm>
            <a:off x="4029075" y="514350"/>
            <a:ext cx="8162925" cy="58293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39300" y="6148387"/>
            <a:ext cx="114300" cy="709930"/>
          </a:xfrm>
          <a:custGeom>
            <a:avLst/>
            <a:gdLst/>
            <a:ahLst/>
            <a:cxnLst/>
            <a:rect l="l" t="t" r="r" b="b"/>
            <a:pathLst>
              <a:path w="114300" h="709929">
                <a:moveTo>
                  <a:pt x="0" y="709611"/>
                </a:moveTo>
                <a:lnTo>
                  <a:pt x="114300" y="709611"/>
                </a:lnTo>
                <a:lnTo>
                  <a:pt x="114300" y="0"/>
                </a:lnTo>
                <a:lnTo>
                  <a:pt x="0" y="0"/>
                </a:lnTo>
                <a:lnTo>
                  <a:pt x="0" y="709611"/>
                </a:lnTo>
                <a:close/>
              </a:path>
            </a:pathLst>
          </a:custGeom>
          <a:solidFill>
            <a:srgbClr val="FFFFFF"/>
          </a:solidFill>
        </p:spPr>
        <p:txBody>
          <a:bodyPr wrap="square" lIns="0" tIns="0" rIns="0" bIns="0" rtlCol="0"/>
          <a:lstStyle/>
          <a:p>
            <a:endParaRPr/>
          </a:p>
        </p:txBody>
      </p:sp>
      <p:grpSp>
        <p:nvGrpSpPr>
          <p:cNvPr id="3" name="object 3"/>
          <p:cNvGrpSpPr/>
          <p:nvPr/>
        </p:nvGrpSpPr>
        <p:grpSpPr>
          <a:xfrm>
            <a:off x="0" y="6143625"/>
            <a:ext cx="12197080" cy="719455"/>
            <a:chOff x="0" y="6143625"/>
            <a:chExt cx="12197080" cy="719455"/>
          </a:xfrm>
        </p:grpSpPr>
        <p:sp>
          <p:nvSpPr>
            <p:cNvPr id="4" name="object 4"/>
            <p:cNvSpPr/>
            <p:nvPr/>
          </p:nvSpPr>
          <p:spPr>
            <a:xfrm>
              <a:off x="10496549" y="6148387"/>
              <a:ext cx="1695450" cy="709930"/>
            </a:xfrm>
            <a:custGeom>
              <a:avLst/>
              <a:gdLst/>
              <a:ahLst/>
              <a:cxnLst/>
              <a:rect l="l" t="t" r="r" b="b"/>
              <a:pathLst>
                <a:path w="1695450" h="709929">
                  <a:moveTo>
                    <a:pt x="0" y="709611"/>
                  </a:moveTo>
                  <a:lnTo>
                    <a:pt x="1695450" y="709611"/>
                  </a:lnTo>
                  <a:lnTo>
                    <a:pt x="1695450" y="0"/>
                  </a:lnTo>
                  <a:lnTo>
                    <a:pt x="0" y="0"/>
                  </a:lnTo>
                  <a:lnTo>
                    <a:pt x="0" y="709611"/>
                  </a:lnTo>
                  <a:close/>
                </a:path>
              </a:pathLst>
            </a:custGeom>
            <a:solidFill>
              <a:srgbClr val="FFFFFF"/>
            </a:solidFill>
          </p:spPr>
          <p:txBody>
            <a:bodyPr wrap="square" lIns="0" tIns="0" rIns="0" bIns="0" rtlCol="0"/>
            <a:lstStyle/>
            <a:p>
              <a:endParaRPr/>
            </a:p>
          </p:txBody>
        </p:sp>
        <p:sp>
          <p:nvSpPr>
            <p:cNvPr id="5" name="object 5"/>
            <p:cNvSpPr/>
            <p:nvPr/>
          </p:nvSpPr>
          <p:spPr>
            <a:xfrm>
              <a:off x="4763" y="6148387"/>
              <a:ext cx="12187555" cy="709930"/>
            </a:xfrm>
            <a:custGeom>
              <a:avLst/>
              <a:gdLst/>
              <a:ahLst/>
              <a:cxnLst/>
              <a:rect l="l" t="t" r="r" b="b"/>
              <a:pathLst>
                <a:path w="12187555" h="709929">
                  <a:moveTo>
                    <a:pt x="12187236" y="0"/>
                  </a:moveTo>
                  <a:lnTo>
                    <a:pt x="0" y="0"/>
                  </a:lnTo>
                  <a:lnTo>
                    <a:pt x="0" y="709611"/>
                  </a:lnTo>
                </a:path>
              </a:pathLst>
            </a:custGeom>
            <a:ln w="9525">
              <a:solidFill>
                <a:srgbClr val="4471C4"/>
              </a:solidFill>
            </a:ln>
          </p:spPr>
          <p:txBody>
            <a:bodyPr wrap="square" lIns="0" tIns="0" rIns="0" bIns="0" rtlCol="0"/>
            <a:lstStyle/>
            <a:p>
              <a:endParaRPr/>
            </a:p>
          </p:txBody>
        </p:sp>
      </p:grpSp>
      <p:sp>
        <p:nvSpPr>
          <p:cNvPr id="6" name="object 6"/>
          <p:cNvSpPr/>
          <p:nvPr/>
        </p:nvSpPr>
        <p:spPr>
          <a:xfrm>
            <a:off x="4657725" y="0"/>
            <a:ext cx="7534275" cy="2733675"/>
          </a:xfrm>
          <a:custGeom>
            <a:avLst/>
            <a:gdLst/>
            <a:ahLst/>
            <a:cxnLst/>
            <a:rect l="l" t="t" r="r" b="b"/>
            <a:pathLst>
              <a:path w="7534275" h="2733675">
                <a:moveTo>
                  <a:pt x="0" y="2733675"/>
                </a:moveTo>
                <a:lnTo>
                  <a:pt x="7534275" y="2733675"/>
                </a:lnTo>
                <a:lnTo>
                  <a:pt x="7534275" y="0"/>
                </a:lnTo>
                <a:lnTo>
                  <a:pt x="0" y="0"/>
                </a:lnTo>
                <a:lnTo>
                  <a:pt x="0" y="2733675"/>
                </a:lnTo>
                <a:close/>
              </a:path>
            </a:pathLst>
          </a:custGeom>
          <a:solidFill>
            <a:srgbClr val="0F2353">
              <a:alpha val="22744"/>
            </a:srgbClr>
          </a:solidFill>
        </p:spPr>
        <p:txBody>
          <a:bodyPr wrap="square" lIns="0" tIns="0" rIns="0" bIns="0" rtlCol="0"/>
          <a:lstStyle/>
          <a:p>
            <a:endParaRPr/>
          </a:p>
        </p:txBody>
      </p:sp>
      <p:sp>
        <p:nvSpPr>
          <p:cNvPr id="7" name="object 7"/>
          <p:cNvSpPr txBox="1"/>
          <p:nvPr/>
        </p:nvSpPr>
        <p:spPr>
          <a:xfrm>
            <a:off x="5320284" y="2928937"/>
            <a:ext cx="6421755" cy="2773045"/>
          </a:xfrm>
          <a:prstGeom prst="rect">
            <a:avLst/>
          </a:prstGeom>
        </p:spPr>
        <p:txBody>
          <a:bodyPr vert="horz" wrap="square" lIns="0" tIns="165100" rIns="0" bIns="0" rtlCol="0">
            <a:spAutoFit/>
          </a:bodyPr>
          <a:lstStyle/>
          <a:p>
            <a:pPr marL="173990" indent="-161925">
              <a:lnSpc>
                <a:spcPct val="100000"/>
              </a:lnSpc>
              <a:spcBef>
                <a:spcPts val="1300"/>
              </a:spcBef>
              <a:buChar char="•"/>
              <a:tabLst>
                <a:tab pos="174625" algn="l"/>
              </a:tabLst>
            </a:pPr>
            <a:r>
              <a:rPr sz="2000" dirty="0">
                <a:solidFill>
                  <a:srgbClr val="E97031"/>
                </a:solidFill>
                <a:latin typeface="Arial"/>
                <a:cs typeface="Arial"/>
              </a:rPr>
              <a:t>1700</a:t>
            </a:r>
            <a:r>
              <a:rPr sz="2000" spc="-60" dirty="0">
                <a:solidFill>
                  <a:srgbClr val="E97031"/>
                </a:solidFill>
                <a:latin typeface="Arial"/>
                <a:cs typeface="Arial"/>
              </a:rPr>
              <a:t> </a:t>
            </a:r>
            <a:r>
              <a:rPr sz="2000" spc="-10" dirty="0">
                <a:solidFill>
                  <a:srgbClr val="E97031"/>
                </a:solidFill>
                <a:latin typeface="Arial"/>
                <a:cs typeface="Arial"/>
              </a:rPr>
              <a:t>efficient</a:t>
            </a:r>
            <a:r>
              <a:rPr sz="2000" spc="-90" dirty="0">
                <a:solidFill>
                  <a:srgbClr val="E97031"/>
                </a:solidFill>
                <a:latin typeface="Arial"/>
                <a:cs typeface="Arial"/>
              </a:rPr>
              <a:t> </a:t>
            </a:r>
            <a:r>
              <a:rPr sz="2000" dirty="0">
                <a:solidFill>
                  <a:srgbClr val="E97031"/>
                </a:solidFill>
                <a:latin typeface="Arial"/>
                <a:cs typeface="Arial"/>
              </a:rPr>
              <a:t>AC</a:t>
            </a:r>
            <a:r>
              <a:rPr sz="2000" spc="-20" dirty="0">
                <a:solidFill>
                  <a:srgbClr val="E97031"/>
                </a:solidFill>
                <a:latin typeface="Arial"/>
                <a:cs typeface="Arial"/>
              </a:rPr>
              <a:t> </a:t>
            </a:r>
            <a:r>
              <a:rPr sz="2000" dirty="0">
                <a:solidFill>
                  <a:srgbClr val="E97031"/>
                </a:solidFill>
                <a:latin typeface="Arial"/>
                <a:cs typeface="Arial"/>
              </a:rPr>
              <a:t>units</a:t>
            </a:r>
            <a:r>
              <a:rPr sz="2000" spc="-15" dirty="0">
                <a:solidFill>
                  <a:srgbClr val="E97031"/>
                </a:solidFill>
                <a:latin typeface="Arial"/>
                <a:cs typeface="Arial"/>
              </a:rPr>
              <a:t> </a:t>
            </a:r>
            <a:r>
              <a:rPr sz="2000" dirty="0">
                <a:solidFill>
                  <a:srgbClr val="E97031"/>
                </a:solidFill>
                <a:latin typeface="Arial"/>
                <a:cs typeface="Arial"/>
              </a:rPr>
              <a:t>installed</a:t>
            </a:r>
            <a:r>
              <a:rPr sz="2000" spc="-60" dirty="0">
                <a:solidFill>
                  <a:srgbClr val="E97031"/>
                </a:solidFill>
                <a:latin typeface="Arial"/>
                <a:cs typeface="Arial"/>
              </a:rPr>
              <a:t> </a:t>
            </a:r>
            <a:r>
              <a:rPr sz="2000" dirty="0">
                <a:solidFill>
                  <a:srgbClr val="E97031"/>
                </a:solidFill>
                <a:latin typeface="Arial"/>
                <a:cs typeface="Arial"/>
              </a:rPr>
              <a:t>in</a:t>
            </a:r>
            <a:r>
              <a:rPr sz="2000" spc="-50" dirty="0">
                <a:solidFill>
                  <a:srgbClr val="E97031"/>
                </a:solidFill>
                <a:latin typeface="Arial"/>
                <a:cs typeface="Arial"/>
              </a:rPr>
              <a:t> </a:t>
            </a:r>
            <a:r>
              <a:rPr sz="2000" dirty="0">
                <a:solidFill>
                  <a:srgbClr val="E97031"/>
                </a:solidFill>
                <a:latin typeface="Arial"/>
                <a:cs typeface="Arial"/>
              </a:rPr>
              <a:t>public</a:t>
            </a:r>
            <a:r>
              <a:rPr sz="2000" spc="-90" dirty="0">
                <a:solidFill>
                  <a:srgbClr val="E97031"/>
                </a:solidFill>
                <a:latin typeface="Arial"/>
                <a:cs typeface="Arial"/>
              </a:rPr>
              <a:t> </a:t>
            </a:r>
            <a:r>
              <a:rPr sz="2000" spc="-10" dirty="0">
                <a:solidFill>
                  <a:srgbClr val="E97031"/>
                </a:solidFill>
                <a:latin typeface="Arial"/>
                <a:cs typeface="Arial"/>
              </a:rPr>
              <a:t>housing</a:t>
            </a:r>
            <a:endParaRPr sz="2000">
              <a:latin typeface="Arial"/>
              <a:cs typeface="Arial"/>
            </a:endParaRPr>
          </a:p>
          <a:p>
            <a:pPr marL="173990" indent="-161925">
              <a:lnSpc>
                <a:spcPct val="100000"/>
              </a:lnSpc>
              <a:spcBef>
                <a:spcPts val="1205"/>
              </a:spcBef>
              <a:buChar char="•"/>
              <a:tabLst>
                <a:tab pos="174625" algn="l"/>
              </a:tabLst>
            </a:pPr>
            <a:r>
              <a:rPr sz="2000" dirty="0">
                <a:solidFill>
                  <a:srgbClr val="E97031"/>
                </a:solidFill>
                <a:latin typeface="Arial"/>
                <a:cs typeface="Arial"/>
              </a:rPr>
              <a:t>Increased</a:t>
            </a:r>
            <a:r>
              <a:rPr sz="2000" spc="-75" dirty="0">
                <a:solidFill>
                  <a:srgbClr val="E97031"/>
                </a:solidFill>
                <a:latin typeface="Arial"/>
                <a:cs typeface="Arial"/>
              </a:rPr>
              <a:t> </a:t>
            </a:r>
            <a:r>
              <a:rPr sz="2000" dirty="0">
                <a:solidFill>
                  <a:srgbClr val="E97031"/>
                </a:solidFill>
                <a:latin typeface="Arial"/>
                <a:cs typeface="Arial"/>
              </a:rPr>
              <a:t>funding</a:t>
            </a:r>
            <a:r>
              <a:rPr sz="2000" spc="-75" dirty="0">
                <a:solidFill>
                  <a:srgbClr val="E97031"/>
                </a:solidFill>
                <a:latin typeface="Arial"/>
                <a:cs typeface="Arial"/>
              </a:rPr>
              <a:t> </a:t>
            </a:r>
            <a:r>
              <a:rPr sz="2000" dirty="0">
                <a:solidFill>
                  <a:srgbClr val="E97031"/>
                </a:solidFill>
                <a:latin typeface="Arial"/>
                <a:cs typeface="Arial"/>
              </a:rPr>
              <a:t>for</a:t>
            </a:r>
            <a:r>
              <a:rPr sz="2000" spc="-75" dirty="0">
                <a:solidFill>
                  <a:srgbClr val="E97031"/>
                </a:solidFill>
                <a:latin typeface="Arial"/>
                <a:cs typeface="Arial"/>
              </a:rPr>
              <a:t> </a:t>
            </a:r>
            <a:r>
              <a:rPr sz="2000" dirty="0">
                <a:solidFill>
                  <a:srgbClr val="E97031"/>
                </a:solidFill>
                <a:latin typeface="Arial"/>
                <a:cs typeface="Arial"/>
              </a:rPr>
              <a:t>weatherization</a:t>
            </a:r>
            <a:r>
              <a:rPr sz="2000" spc="-5" dirty="0">
                <a:solidFill>
                  <a:srgbClr val="E97031"/>
                </a:solidFill>
                <a:latin typeface="Arial"/>
                <a:cs typeface="Arial"/>
              </a:rPr>
              <a:t> </a:t>
            </a:r>
            <a:r>
              <a:rPr sz="2000" dirty="0">
                <a:solidFill>
                  <a:srgbClr val="E97031"/>
                </a:solidFill>
                <a:latin typeface="Arial"/>
                <a:cs typeface="Arial"/>
              </a:rPr>
              <a:t>and</a:t>
            </a:r>
            <a:r>
              <a:rPr sz="2000" spc="-75" dirty="0">
                <a:solidFill>
                  <a:srgbClr val="E97031"/>
                </a:solidFill>
                <a:latin typeface="Arial"/>
                <a:cs typeface="Arial"/>
              </a:rPr>
              <a:t> </a:t>
            </a:r>
            <a:r>
              <a:rPr sz="2000" dirty="0">
                <a:solidFill>
                  <a:srgbClr val="E97031"/>
                </a:solidFill>
                <a:latin typeface="Arial"/>
                <a:cs typeface="Arial"/>
              </a:rPr>
              <a:t>NOAH</a:t>
            </a:r>
            <a:r>
              <a:rPr sz="2000" spc="-35" dirty="0">
                <a:solidFill>
                  <a:srgbClr val="E97031"/>
                </a:solidFill>
                <a:latin typeface="Arial"/>
                <a:cs typeface="Arial"/>
              </a:rPr>
              <a:t> </a:t>
            </a:r>
            <a:r>
              <a:rPr sz="2000" spc="-10" dirty="0">
                <a:solidFill>
                  <a:srgbClr val="E97031"/>
                </a:solidFill>
                <a:latin typeface="Arial"/>
                <a:cs typeface="Arial"/>
              </a:rPr>
              <a:t>rehabs</a:t>
            </a:r>
            <a:endParaRPr sz="2000">
              <a:latin typeface="Arial"/>
              <a:cs typeface="Arial"/>
            </a:endParaRPr>
          </a:p>
          <a:p>
            <a:pPr marL="173990" indent="-161925">
              <a:lnSpc>
                <a:spcPct val="100000"/>
              </a:lnSpc>
              <a:spcBef>
                <a:spcPts val="1205"/>
              </a:spcBef>
              <a:buChar char="•"/>
              <a:tabLst>
                <a:tab pos="174625" algn="l"/>
              </a:tabLst>
            </a:pPr>
            <a:r>
              <a:rPr sz="2000" dirty="0">
                <a:solidFill>
                  <a:srgbClr val="E97031"/>
                </a:solidFill>
                <a:latin typeface="Arial"/>
                <a:cs typeface="Arial"/>
              </a:rPr>
              <a:t>Education</a:t>
            </a:r>
            <a:r>
              <a:rPr sz="2000" spc="-40" dirty="0">
                <a:solidFill>
                  <a:srgbClr val="E97031"/>
                </a:solidFill>
                <a:latin typeface="Arial"/>
                <a:cs typeface="Arial"/>
              </a:rPr>
              <a:t> </a:t>
            </a:r>
            <a:r>
              <a:rPr sz="2000" dirty="0">
                <a:solidFill>
                  <a:srgbClr val="E97031"/>
                </a:solidFill>
                <a:latin typeface="Arial"/>
                <a:cs typeface="Arial"/>
              </a:rPr>
              <a:t>outreach</a:t>
            </a:r>
            <a:r>
              <a:rPr sz="2000" spc="-35" dirty="0">
                <a:solidFill>
                  <a:srgbClr val="E97031"/>
                </a:solidFill>
                <a:latin typeface="Arial"/>
                <a:cs typeface="Arial"/>
              </a:rPr>
              <a:t> </a:t>
            </a:r>
            <a:r>
              <a:rPr sz="2000" dirty="0">
                <a:solidFill>
                  <a:srgbClr val="E97031"/>
                </a:solidFill>
                <a:latin typeface="Arial"/>
                <a:cs typeface="Arial"/>
              </a:rPr>
              <a:t>–</a:t>
            </a:r>
            <a:r>
              <a:rPr sz="2000" spc="-25" dirty="0">
                <a:solidFill>
                  <a:srgbClr val="E97031"/>
                </a:solidFill>
                <a:latin typeface="Arial"/>
                <a:cs typeface="Arial"/>
              </a:rPr>
              <a:t> </a:t>
            </a:r>
            <a:r>
              <a:rPr sz="2000" dirty="0">
                <a:solidFill>
                  <a:srgbClr val="E97031"/>
                </a:solidFill>
                <a:latin typeface="Arial"/>
                <a:cs typeface="Arial"/>
              </a:rPr>
              <a:t>Brace</a:t>
            </a:r>
            <a:r>
              <a:rPr sz="2000" spc="-40" dirty="0">
                <a:solidFill>
                  <a:srgbClr val="E97031"/>
                </a:solidFill>
                <a:latin typeface="Arial"/>
                <a:cs typeface="Arial"/>
              </a:rPr>
              <a:t> </a:t>
            </a:r>
            <a:r>
              <a:rPr sz="2000" dirty="0">
                <a:solidFill>
                  <a:srgbClr val="E97031"/>
                </a:solidFill>
                <a:latin typeface="Arial"/>
                <a:cs typeface="Arial"/>
              </a:rPr>
              <a:t>for</a:t>
            </a:r>
            <a:r>
              <a:rPr sz="2000" spc="-35" dirty="0">
                <a:solidFill>
                  <a:srgbClr val="E97031"/>
                </a:solidFill>
                <a:latin typeface="Arial"/>
                <a:cs typeface="Arial"/>
              </a:rPr>
              <a:t> </a:t>
            </a:r>
            <a:r>
              <a:rPr sz="2000" dirty="0">
                <a:solidFill>
                  <a:srgbClr val="E97031"/>
                </a:solidFill>
                <a:latin typeface="Arial"/>
                <a:cs typeface="Arial"/>
              </a:rPr>
              <a:t>the</a:t>
            </a:r>
            <a:r>
              <a:rPr sz="2000" spc="-55" dirty="0">
                <a:solidFill>
                  <a:srgbClr val="E97031"/>
                </a:solidFill>
                <a:latin typeface="Arial"/>
                <a:cs typeface="Arial"/>
              </a:rPr>
              <a:t> </a:t>
            </a:r>
            <a:r>
              <a:rPr sz="2000" spc="-20" dirty="0">
                <a:solidFill>
                  <a:srgbClr val="E97031"/>
                </a:solidFill>
                <a:latin typeface="Arial"/>
                <a:cs typeface="Arial"/>
              </a:rPr>
              <a:t>Heat</a:t>
            </a:r>
            <a:endParaRPr sz="2000">
              <a:latin typeface="Arial"/>
              <a:cs typeface="Arial"/>
            </a:endParaRPr>
          </a:p>
          <a:p>
            <a:pPr marL="173990" indent="-161925">
              <a:lnSpc>
                <a:spcPct val="100000"/>
              </a:lnSpc>
              <a:spcBef>
                <a:spcPts val="1205"/>
              </a:spcBef>
              <a:buChar char="•"/>
              <a:tabLst>
                <a:tab pos="174625" algn="l"/>
              </a:tabLst>
            </a:pPr>
            <a:r>
              <a:rPr sz="2000" dirty="0">
                <a:solidFill>
                  <a:srgbClr val="E97031"/>
                </a:solidFill>
                <a:latin typeface="Arial"/>
                <a:cs typeface="Arial"/>
              </a:rPr>
              <a:t>Sustainable</a:t>
            </a:r>
            <a:r>
              <a:rPr sz="2000" spc="-40" dirty="0">
                <a:solidFill>
                  <a:srgbClr val="E97031"/>
                </a:solidFill>
                <a:latin typeface="Arial"/>
                <a:cs typeface="Arial"/>
              </a:rPr>
              <a:t> </a:t>
            </a:r>
            <a:r>
              <a:rPr sz="2000" dirty="0">
                <a:solidFill>
                  <a:srgbClr val="E97031"/>
                </a:solidFill>
                <a:latin typeface="Arial"/>
                <a:cs typeface="Arial"/>
              </a:rPr>
              <a:t>Buildings</a:t>
            </a:r>
            <a:r>
              <a:rPr sz="2000" spc="-135" dirty="0">
                <a:solidFill>
                  <a:srgbClr val="E97031"/>
                </a:solidFill>
                <a:latin typeface="Arial"/>
                <a:cs typeface="Arial"/>
              </a:rPr>
              <a:t> </a:t>
            </a:r>
            <a:r>
              <a:rPr sz="2000" spc="-10" dirty="0">
                <a:solidFill>
                  <a:srgbClr val="E97031"/>
                </a:solidFill>
                <a:latin typeface="Arial"/>
                <a:cs typeface="Arial"/>
              </a:rPr>
              <a:t>Program</a:t>
            </a:r>
            <a:endParaRPr sz="2000">
              <a:latin typeface="Arial"/>
              <a:cs typeface="Arial"/>
            </a:endParaRPr>
          </a:p>
          <a:p>
            <a:pPr marL="173990" indent="-161925">
              <a:lnSpc>
                <a:spcPct val="100000"/>
              </a:lnSpc>
              <a:spcBef>
                <a:spcPts val="1205"/>
              </a:spcBef>
              <a:buChar char="•"/>
              <a:tabLst>
                <a:tab pos="174625" algn="l"/>
              </a:tabLst>
            </a:pPr>
            <a:r>
              <a:rPr sz="2000" dirty="0">
                <a:solidFill>
                  <a:srgbClr val="E97031"/>
                </a:solidFill>
                <a:latin typeface="Arial"/>
                <a:cs typeface="Arial"/>
              </a:rPr>
              <a:t>Cool</a:t>
            </a:r>
            <a:r>
              <a:rPr sz="2000" spc="-60" dirty="0">
                <a:solidFill>
                  <a:srgbClr val="E97031"/>
                </a:solidFill>
                <a:latin typeface="Arial"/>
                <a:cs typeface="Arial"/>
              </a:rPr>
              <a:t> </a:t>
            </a:r>
            <a:r>
              <a:rPr sz="2000" dirty="0">
                <a:solidFill>
                  <a:srgbClr val="E97031"/>
                </a:solidFill>
                <a:latin typeface="Arial"/>
                <a:cs typeface="Arial"/>
              </a:rPr>
              <a:t>roof</a:t>
            </a:r>
            <a:r>
              <a:rPr sz="2000" spc="-95" dirty="0">
                <a:solidFill>
                  <a:srgbClr val="E97031"/>
                </a:solidFill>
                <a:latin typeface="Arial"/>
                <a:cs typeface="Arial"/>
              </a:rPr>
              <a:t> </a:t>
            </a:r>
            <a:r>
              <a:rPr sz="2000" dirty="0">
                <a:solidFill>
                  <a:srgbClr val="E97031"/>
                </a:solidFill>
                <a:latin typeface="Arial"/>
                <a:cs typeface="Arial"/>
              </a:rPr>
              <a:t>ordinance</a:t>
            </a:r>
            <a:r>
              <a:rPr sz="2000" spc="-50" dirty="0">
                <a:solidFill>
                  <a:srgbClr val="E97031"/>
                </a:solidFill>
                <a:latin typeface="Arial"/>
                <a:cs typeface="Arial"/>
              </a:rPr>
              <a:t> </a:t>
            </a:r>
            <a:r>
              <a:rPr sz="2000" dirty="0">
                <a:solidFill>
                  <a:srgbClr val="E97031"/>
                </a:solidFill>
                <a:latin typeface="Arial"/>
                <a:cs typeface="Arial"/>
              </a:rPr>
              <a:t>and</a:t>
            </a:r>
            <a:r>
              <a:rPr sz="2000" spc="10" dirty="0">
                <a:solidFill>
                  <a:srgbClr val="E97031"/>
                </a:solidFill>
                <a:latin typeface="Arial"/>
                <a:cs typeface="Arial"/>
              </a:rPr>
              <a:t> </a:t>
            </a:r>
            <a:r>
              <a:rPr sz="2000" dirty="0">
                <a:solidFill>
                  <a:srgbClr val="E97031"/>
                </a:solidFill>
                <a:latin typeface="Arial"/>
                <a:cs typeface="Arial"/>
              </a:rPr>
              <a:t>Indoor</a:t>
            </a:r>
            <a:r>
              <a:rPr sz="2000" spc="-50" dirty="0">
                <a:solidFill>
                  <a:srgbClr val="E97031"/>
                </a:solidFill>
                <a:latin typeface="Arial"/>
                <a:cs typeface="Arial"/>
              </a:rPr>
              <a:t> </a:t>
            </a:r>
            <a:r>
              <a:rPr sz="2000" dirty="0">
                <a:solidFill>
                  <a:srgbClr val="E97031"/>
                </a:solidFill>
                <a:latin typeface="Arial"/>
                <a:cs typeface="Arial"/>
              </a:rPr>
              <a:t>cooling</a:t>
            </a:r>
            <a:r>
              <a:rPr sz="2000" spc="-60" dirty="0">
                <a:solidFill>
                  <a:srgbClr val="E97031"/>
                </a:solidFill>
                <a:latin typeface="Arial"/>
                <a:cs typeface="Arial"/>
              </a:rPr>
              <a:t> </a:t>
            </a:r>
            <a:r>
              <a:rPr sz="2000" spc="-10" dirty="0">
                <a:solidFill>
                  <a:srgbClr val="E97031"/>
                </a:solidFill>
                <a:latin typeface="Arial"/>
                <a:cs typeface="Arial"/>
              </a:rPr>
              <a:t>standards</a:t>
            </a:r>
            <a:endParaRPr sz="2000">
              <a:latin typeface="Arial"/>
              <a:cs typeface="Arial"/>
            </a:endParaRPr>
          </a:p>
          <a:p>
            <a:pPr marL="173990" indent="-161925">
              <a:lnSpc>
                <a:spcPct val="100000"/>
              </a:lnSpc>
              <a:spcBef>
                <a:spcPts val="1205"/>
              </a:spcBef>
              <a:buChar char="•"/>
              <a:tabLst>
                <a:tab pos="174625" algn="l"/>
              </a:tabLst>
            </a:pPr>
            <a:r>
              <a:rPr sz="2000" dirty="0">
                <a:solidFill>
                  <a:srgbClr val="E97031"/>
                </a:solidFill>
                <a:latin typeface="Arial"/>
                <a:cs typeface="Arial"/>
              </a:rPr>
              <a:t>Resilience</a:t>
            </a:r>
            <a:r>
              <a:rPr sz="2000" spc="-60" dirty="0">
                <a:solidFill>
                  <a:srgbClr val="E97031"/>
                </a:solidFill>
                <a:latin typeface="Arial"/>
                <a:cs typeface="Arial"/>
              </a:rPr>
              <a:t> </a:t>
            </a:r>
            <a:r>
              <a:rPr sz="2000" dirty="0">
                <a:solidFill>
                  <a:srgbClr val="E97031"/>
                </a:solidFill>
                <a:latin typeface="Arial"/>
                <a:cs typeface="Arial"/>
              </a:rPr>
              <a:t>hub</a:t>
            </a:r>
            <a:r>
              <a:rPr sz="2000" spc="-60" dirty="0">
                <a:solidFill>
                  <a:srgbClr val="E97031"/>
                </a:solidFill>
                <a:latin typeface="Arial"/>
                <a:cs typeface="Arial"/>
              </a:rPr>
              <a:t> </a:t>
            </a:r>
            <a:r>
              <a:rPr sz="2000" spc="-20" dirty="0">
                <a:solidFill>
                  <a:srgbClr val="E97031"/>
                </a:solidFill>
                <a:latin typeface="Arial"/>
                <a:cs typeface="Arial"/>
              </a:rPr>
              <a:t>plan</a:t>
            </a:r>
            <a:endParaRPr sz="2000">
              <a:latin typeface="Arial"/>
              <a:cs typeface="Arial"/>
            </a:endParaRPr>
          </a:p>
        </p:txBody>
      </p:sp>
      <p:sp>
        <p:nvSpPr>
          <p:cNvPr id="8" name="object 8"/>
          <p:cNvSpPr txBox="1">
            <a:spLocks noGrp="1"/>
          </p:cNvSpPr>
          <p:nvPr>
            <p:ph type="title"/>
          </p:nvPr>
        </p:nvSpPr>
        <p:spPr>
          <a:xfrm>
            <a:off x="5315203" y="1685607"/>
            <a:ext cx="4265295" cy="920115"/>
          </a:xfrm>
          <a:prstGeom prst="rect">
            <a:avLst/>
          </a:prstGeom>
        </p:spPr>
        <p:txBody>
          <a:bodyPr vert="horz" wrap="square" lIns="0" tIns="9525" rIns="0" bIns="0" rtlCol="0">
            <a:spAutoFit/>
          </a:bodyPr>
          <a:lstStyle/>
          <a:p>
            <a:pPr marL="12700" marR="5080">
              <a:lnSpc>
                <a:spcPct val="101400"/>
              </a:lnSpc>
              <a:spcBef>
                <a:spcPts val="75"/>
              </a:spcBef>
            </a:pPr>
            <a:r>
              <a:rPr sz="2900" u="sng" dirty="0">
                <a:solidFill>
                  <a:srgbClr val="E97031"/>
                </a:solidFill>
                <a:uFill>
                  <a:solidFill>
                    <a:srgbClr val="E97031"/>
                  </a:solidFill>
                </a:uFill>
                <a:latin typeface="Arial"/>
                <a:cs typeface="Arial"/>
              </a:rPr>
              <a:t>Goal 2:</a:t>
            </a:r>
            <a:r>
              <a:rPr sz="2900" spc="10" dirty="0">
                <a:solidFill>
                  <a:srgbClr val="E97031"/>
                </a:solidFill>
                <a:latin typeface="Arial"/>
                <a:cs typeface="Arial"/>
              </a:rPr>
              <a:t> </a:t>
            </a:r>
            <a:r>
              <a:rPr sz="2900" dirty="0">
                <a:solidFill>
                  <a:srgbClr val="E97031"/>
                </a:solidFill>
                <a:latin typeface="Arial"/>
                <a:cs typeface="Arial"/>
              </a:rPr>
              <a:t>Cool</a:t>
            </a:r>
            <a:r>
              <a:rPr sz="2900" spc="5" dirty="0">
                <a:solidFill>
                  <a:srgbClr val="E97031"/>
                </a:solidFill>
                <a:latin typeface="Arial"/>
                <a:cs typeface="Arial"/>
              </a:rPr>
              <a:t> </a:t>
            </a:r>
            <a:r>
              <a:rPr sz="2900" dirty="0">
                <a:solidFill>
                  <a:srgbClr val="E97031"/>
                </a:solidFill>
                <a:latin typeface="Arial"/>
                <a:cs typeface="Arial"/>
              </a:rPr>
              <a:t>our</a:t>
            </a:r>
            <a:r>
              <a:rPr sz="2900" spc="-15" dirty="0">
                <a:solidFill>
                  <a:srgbClr val="E97031"/>
                </a:solidFill>
                <a:latin typeface="Arial"/>
                <a:cs typeface="Arial"/>
              </a:rPr>
              <a:t> </a:t>
            </a:r>
            <a:r>
              <a:rPr sz="2900" spc="-10" dirty="0">
                <a:solidFill>
                  <a:srgbClr val="E97031"/>
                </a:solidFill>
                <a:latin typeface="Arial"/>
                <a:cs typeface="Arial"/>
              </a:rPr>
              <a:t>Homes </a:t>
            </a:r>
            <a:r>
              <a:rPr sz="2900" dirty="0">
                <a:solidFill>
                  <a:srgbClr val="E97031"/>
                </a:solidFill>
                <a:latin typeface="Arial"/>
                <a:cs typeface="Arial"/>
              </a:rPr>
              <a:t>&amp; Emergency</a:t>
            </a:r>
            <a:r>
              <a:rPr sz="2900" spc="-35" dirty="0">
                <a:solidFill>
                  <a:srgbClr val="E97031"/>
                </a:solidFill>
                <a:latin typeface="Arial"/>
                <a:cs typeface="Arial"/>
              </a:rPr>
              <a:t> </a:t>
            </a:r>
            <a:r>
              <a:rPr sz="2900" spc="-10" dirty="0">
                <a:solidFill>
                  <a:srgbClr val="E97031"/>
                </a:solidFill>
                <a:latin typeface="Arial"/>
                <a:cs typeface="Arial"/>
              </a:rPr>
              <a:t>Facilities</a:t>
            </a:r>
            <a:endParaRPr sz="2900">
              <a:latin typeface="Arial"/>
              <a:cs typeface="Arial"/>
            </a:endParaRPr>
          </a:p>
        </p:txBody>
      </p:sp>
      <p:grpSp>
        <p:nvGrpSpPr>
          <p:cNvPr id="9" name="object 9"/>
          <p:cNvGrpSpPr/>
          <p:nvPr/>
        </p:nvGrpSpPr>
        <p:grpSpPr>
          <a:xfrm>
            <a:off x="0" y="0"/>
            <a:ext cx="12192000" cy="6858000"/>
            <a:chOff x="0" y="0"/>
            <a:chExt cx="12192000" cy="6858000"/>
          </a:xfrm>
        </p:grpSpPr>
        <p:pic>
          <p:nvPicPr>
            <p:cNvPr id="10" name="object 10"/>
            <p:cNvPicPr/>
            <p:nvPr/>
          </p:nvPicPr>
          <p:blipFill>
            <a:blip r:embed="rId2" cstate="print"/>
            <a:stretch>
              <a:fillRect/>
            </a:stretch>
          </p:blipFill>
          <p:spPr>
            <a:xfrm>
              <a:off x="0" y="0"/>
              <a:ext cx="4752974" cy="6124575"/>
            </a:xfrm>
            <a:prstGeom prst="rect">
              <a:avLst/>
            </a:prstGeom>
          </p:spPr>
        </p:pic>
        <p:pic>
          <p:nvPicPr>
            <p:cNvPr id="11" name="object 11"/>
            <p:cNvPicPr/>
            <p:nvPr/>
          </p:nvPicPr>
          <p:blipFill>
            <a:blip r:embed="rId3" cstate="print"/>
            <a:stretch>
              <a:fillRect/>
            </a:stretch>
          </p:blipFill>
          <p:spPr>
            <a:xfrm>
              <a:off x="5238750" y="266700"/>
              <a:ext cx="1295400" cy="1323975"/>
            </a:xfrm>
            <a:prstGeom prst="rect">
              <a:avLst/>
            </a:prstGeom>
          </p:spPr>
        </p:pic>
        <p:sp>
          <p:nvSpPr>
            <p:cNvPr id="12" name="object 12"/>
            <p:cNvSpPr/>
            <p:nvPr/>
          </p:nvSpPr>
          <p:spPr>
            <a:xfrm>
              <a:off x="11468100" y="6143625"/>
              <a:ext cx="723900" cy="714375"/>
            </a:xfrm>
            <a:custGeom>
              <a:avLst/>
              <a:gdLst/>
              <a:ahLst/>
              <a:cxnLst/>
              <a:rect l="l" t="t" r="r" b="b"/>
              <a:pathLst>
                <a:path w="723900" h="714375">
                  <a:moveTo>
                    <a:pt x="723900" y="0"/>
                  </a:moveTo>
                  <a:lnTo>
                    <a:pt x="0" y="0"/>
                  </a:lnTo>
                  <a:lnTo>
                    <a:pt x="0" y="714371"/>
                  </a:lnTo>
                  <a:lnTo>
                    <a:pt x="723900" y="714371"/>
                  </a:lnTo>
                  <a:lnTo>
                    <a:pt x="723900" y="0"/>
                  </a:lnTo>
                  <a:close/>
                </a:path>
              </a:pathLst>
            </a:custGeom>
            <a:solidFill>
              <a:srgbClr val="F7C5A2">
                <a:alpha val="43136"/>
              </a:srgbClr>
            </a:solidFill>
          </p:spPr>
          <p:txBody>
            <a:bodyPr wrap="square" lIns="0" tIns="0" rIns="0" bIns="0" rtlCol="0"/>
            <a:lstStyle/>
            <a:p>
              <a:endParaRPr/>
            </a:p>
          </p:txBody>
        </p:sp>
        <p:sp>
          <p:nvSpPr>
            <p:cNvPr id="13" name="object 13"/>
            <p:cNvSpPr/>
            <p:nvPr/>
          </p:nvSpPr>
          <p:spPr>
            <a:xfrm>
              <a:off x="0" y="6153150"/>
              <a:ext cx="9639300" cy="704850"/>
            </a:xfrm>
            <a:custGeom>
              <a:avLst/>
              <a:gdLst/>
              <a:ahLst/>
              <a:cxnLst/>
              <a:rect l="l" t="t" r="r" b="b"/>
              <a:pathLst>
                <a:path w="9639300" h="704850">
                  <a:moveTo>
                    <a:pt x="9639300" y="0"/>
                  </a:moveTo>
                  <a:lnTo>
                    <a:pt x="0" y="0"/>
                  </a:lnTo>
                  <a:lnTo>
                    <a:pt x="0" y="704846"/>
                  </a:lnTo>
                  <a:lnTo>
                    <a:pt x="9639300" y="704846"/>
                  </a:lnTo>
                  <a:lnTo>
                    <a:pt x="9639300" y="0"/>
                  </a:lnTo>
                  <a:close/>
                </a:path>
              </a:pathLst>
            </a:custGeom>
            <a:solidFill>
              <a:srgbClr val="E97031"/>
            </a:solidFill>
          </p:spPr>
          <p:txBody>
            <a:bodyPr wrap="square" lIns="0" tIns="0" rIns="0" bIns="0" rtlCol="0"/>
            <a:lstStyle/>
            <a:p>
              <a:endParaRPr/>
            </a:p>
          </p:txBody>
        </p:sp>
        <p:sp>
          <p:nvSpPr>
            <p:cNvPr id="14" name="object 14"/>
            <p:cNvSpPr/>
            <p:nvPr/>
          </p:nvSpPr>
          <p:spPr>
            <a:xfrm>
              <a:off x="10620375" y="6143625"/>
              <a:ext cx="733425" cy="714375"/>
            </a:xfrm>
            <a:custGeom>
              <a:avLst/>
              <a:gdLst/>
              <a:ahLst/>
              <a:cxnLst/>
              <a:rect l="l" t="t" r="r" b="b"/>
              <a:pathLst>
                <a:path w="733425" h="714375">
                  <a:moveTo>
                    <a:pt x="733425" y="0"/>
                  </a:moveTo>
                  <a:lnTo>
                    <a:pt x="0" y="0"/>
                  </a:lnTo>
                  <a:lnTo>
                    <a:pt x="0" y="714371"/>
                  </a:lnTo>
                  <a:lnTo>
                    <a:pt x="733425" y="714371"/>
                  </a:lnTo>
                  <a:lnTo>
                    <a:pt x="733425" y="0"/>
                  </a:lnTo>
                  <a:close/>
                </a:path>
              </a:pathLst>
            </a:custGeom>
            <a:solidFill>
              <a:srgbClr val="EFA178">
                <a:alpha val="67842"/>
              </a:srgbClr>
            </a:solidFill>
          </p:spPr>
          <p:txBody>
            <a:bodyPr wrap="square" lIns="0" tIns="0" rIns="0" bIns="0" rtlCol="0"/>
            <a:lstStyle/>
            <a:p>
              <a:endParaRPr/>
            </a:p>
          </p:txBody>
        </p:sp>
        <p:sp>
          <p:nvSpPr>
            <p:cNvPr id="15" name="object 15"/>
            <p:cNvSpPr/>
            <p:nvPr/>
          </p:nvSpPr>
          <p:spPr>
            <a:xfrm>
              <a:off x="9753600" y="6143625"/>
              <a:ext cx="742950" cy="714375"/>
            </a:xfrm>
            <a:custGeom>
              <a:avLst/>
              <a:gdLst/>
              <a:ahLst/>
              <a:cxnLst/>
              <a:rect l="l" t="t" r="r" b="b"/>
              <a:pathLst>
                <a:path w="742950" h="714375">
                  <a:moveTo>
                    <a:pt x="742950" y="0"/>
                  </a:moveTo>
                  <a:lnTo>
                    <a:pt x="0" y="0"/>
                  </a:lnTo>
                  <a:lnTo>
                    <a:pt x="0" y="714371"/>
                  </a:lnTo>
                  <a:lnTo>
                    <a:pt x="742950" y="714371"/>
                  </a:lnTo>
                  <a:lnTo>
                    <a:pt x="742950" y="0"/>
                  </a:lnTo>
                  <a:close/>
                </a:path>
              </a:pathLst>
            </a:custGeom>
            <a:solidFill>
              <a:srgbClr val="F19462">
                <a:alpha val="81175"/>
              </a:srgbClr>
            </a:solidFill>
          </p:spPr>
          <p:txBody>
            <a:bodyPr wrap="square" lIns="0" tIns="0" rIns="0" bIns="0" rtlCol="0"/>
            <a:lstStyle/>
            <a:p>
              <a:endParaRPr/>
            </a:p>
          </p:txBody>
        </p:sp>
        <p:pic>
          <p:nvPicPr>
            <p:cNvPr id="16" name="object 16"/>
            <p:cNvPicPr/>
            <p:nvPr/>
          </p:nvPicPr>
          <p:blipFill>
            <a:blip r:embed="rId4" cstate="print"/>
            <a:stretch>
              <a:fillRect/>
            </a:stretch>
          </p:blipFill>
          <p:spPr>
            <a:xfrm>
              <a:off x="11591925" y="6191248"/>
              <a:ext cx="476250" cy="628650"/>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57725" y="0"/>
            <a:ext cx="7534275" cy="2733675"/>
          </a:xfrm>
          <a:custGeom>
            <a:avLst/>
            <a:gdLst/>
            <a:ahLst/>
            <a:cxnLst/>
            <a:rect l="l" t="t" r="r" b="b"/>
            <a:pathLst>
              <a:path w="7534275" h="2733675">
                <a:moveTo>
                  <a:pt x="0" y="2733675"/>
                </a:moveTo>
                <a:lnTo>
                  <a:pt x="7534275" y="2733675"/>
                </a:lnTo>
                <a:lnTo>
                  <a:pt x="7534275" y="0"/>
                </a:lnTo>
                <a:lnTo>
                  <a:pt x="0" y="0"/>
                </a:lnTo>
                <a:lnTo>
                  <a:pt x="0" y="2733675"/>
                </a:lnTo>
                <a:close/>
              </a:path>
            </a:pathLst>
          </a:custGeom>
          <a:solidFill>
            <a:srgbClr val="0F2353">
              <a:alpha val="22744"/>
            </a:srgbClr>
          </a:solidFill>
        </p:spPr>
        <p:txBody>
          <a:bodyPr wrap="square" lIns="0" tIns="0" rIns="0" bIns="0" rtlCol="0"/>
          <a:lstStyle/>
          <a:p>
            <a:endParaRPr/>
          </a:p>
        </p:txBody>
      </p:sp>
      <p:grpSp>
        <p:nvGrpSpPr>
          <p:cNvPr id="3" name="object 3"/>
          <p:cNvGrpSpPr/>
          <p:nvPr/>
        </p:nvGrpSpPr>
        <p:grpSpPr>
          <a:xfrm>
            <a:off x="0" y="6143625"/>
            <a:ext cx="12192000" cy="714375"/>
            <a:chOff x="0" y="6143625"/>
            <a:chExt cx="12192000" cy="714375"/>
          </a:xfrm>
        </p:grpSpPr>
        <p:sp>
          <p:nvSpPr>
            <p:cNvPr id="4" name="object 4"/>
            <p:cNvSpPr/>
            <p:nvPr/>
          </p:nvSpPr>
          <p:spPr>
            <a:xfrm>
              <a:off x="9763125" y="6143625"/>
              <a:ext cx="742950" cy="38100"/>
            </a:xfrm>
            <a:custGeom>
              <a:avLst/>
              <a:gdLst/>
              <a:ahLst/>
              <a:cxnLst/>
              <a:rect l="l" t="t" r="r" b="b"/>
              <a:pathLst>
                <a:path w="742950" h="38100">
                  <a:moveTo>
                    <a:pt x="0" y="38100"/>
                  </a:moveTo>
                  <a:lnTo>
                    <a:pt x="742950" y="38100"/>
                  </a:lnTo>
                  <a:lnTo>
                    <a:pt x="742950" y="0"/>
                  </a:lnTo>
                  <a:lnTo>
                    <a:pt x="0" y="0"/>
                  </a:lnTo>
                  <a:lnTo>
                    <a:pt x="0" y="38100"/>
                  </a:lnTo>
                  <a:close/>
                </a:path>
              </a:pathLst>
            </a:custGeom>
            <a:solidFill>
              <a:srgbClr val="0F2353">
                <a:alpha val="67057"/>
              </a:srgbClr>
            </a:solidFill>
          </p:spPr>
          <p:txBody>
            <a:bodyPr wrap="square" lIns="0" tIns="0" rIns="0" bIns="0" rtlCol="0"/>
            <a:lstStyle/>
            <a:p>
              <a:endParaRPr/>
            </a:p>
          </p:txBody>
        </p:sp>
        <p:sp>
          <p:nvSpPr>
            <p:cNvPr id="5" name="object 5"/>
            <p:cNvSpPr/>
            <p:nvPr/>
          </p:nvSpPr>
          <p:spPr>
            <a:xfrm>
              <a:off x="0" y="6181725"/>
              <a:ext cx="12192000" cy="676275"/>
            </a:xfrm>
            <a:custGeom>
              <a:avLst/>
              <a:gdLst/>
              <a:ahLst/>
              <a:cxnLst/>
              <a:rect l="l" t="t" r="r" b="b"/>
              <a:pathLst>
                <a:path w="12192000" h="676275">
                  <a:moveTo>
                    <a:pt x="12192000" y="676274"/>
                  </a:moveTo>
                  <a:lnTo>
                    <a:pt x="12192000" y="0"/>
                  </a:lnTo>
                  <a:lnTo>
                    <a:pt x="0" y="0"/>
                  </a:lnTo>
                  <a:lnTo>
                    <a:pt x="0" y="676274"/>
                  </a:lnTo>
                  <a:lnTo>
                    <a:pt x="12192000" y="676274"/>
                  </a:lnTo>
                  <a:close/>
                </a:path>
              </a:pathLst>
            </a:custGeom>
            <a:solidFill>
              <a:srgbClr val="097A5E"/>
            </a:solidFill>
          </p:spPr>
          <p:txBody>
            <a:bodyPr wrap="square" lIns="0" tIns="0" rIns="0" bIns="0" rtlCol="0"/>
            <a:lstStyle/>
            <a:p>
              <a:endParaRPr/>
            </a:p>
          </p:txBody>
        </p:sp>
      </p:grpSp>
      <p:sp>
        <p:nvSpPr>
          <p:cNvPr id="6" name="object 6"/>
          <p:cNvSpPr txBox="1"/>
          <p:nvPr/>
        </p:nvSpPr>
        <p:spPr>
          <a:xfrm>
            <a:off x="5267325" y="2865709"/>
            <a:ext cx="6379210" cy="2476500"/>
          </a:xfrm>
          <a:prstGeom prst="rect">
            <a:avLst/>
          </a:prstGeom>
        </p:spPr>
        <p:txBody>
          <a:bodyPr vert="horz" wrap="square" lIns="0" tIns="187960" rIns="0" bIns="0" rtlCol="0">
            <a:spAutoFit/>
          </a:bodyPr>
          <a:lstStyle/>
          <a:p>
            <a:pPr marL="250825" indent="-238125">
              <a:lnSpc>
                <a:spcPct val="100000"/>
              </a:lnSpc>
              <a:spcBef>
                <a:spcPts val="1480"/>
              </a:spcBef>
              <a:buChar char="•"/>
              <a:tabLst>
                <a:tab pos="250825" algn="l"/>
              </a:tabLst>
            </a:pPr>
            <a:r>
              <a:rPr sz="2100" spc="75" dirty="0">
                <a:solidFill>
                  <a:srgbClr val="097A5E"/>
                </a:solidFill>
                <a:latin typeface="Calibri"/>
                <a:cs typeface="Calibri"/>
              </a:rPr>
              <a:t>Dramatically</a:t>
            </a:r>
            <a:r>
              <a:rPr sz="2100" spc="-5" dirty="0">
                <a:solidFill>
                  <a:srgbClr val="097A5E"/>
                </a:solidFill>
                <a:latin typeface="Calibri"/>
                <a:cs typeface="Calibri"/>
              </a:rPr>
              <a:t> </a:t>
            </a:r>
            <a:r>
              <a:rPr sz="2100" spc="95" dirty="0">
                <a:solidFill>
                  <a:srgbClr val="097A5E"/>
                </a:solidFill>
                <a:latin typeface="Calibri"/>
                <a:cs typeface="Calibri"/>
              </a:rPr>
              <a:t>increased</a:t>
            </a:r>
            <a:r>
              <a:rPr sz="2100" spc="-75" dirty="0">
                <a:solidFill>
                  <a:srgbClr val="097A5E"/>
                </a:solidFill>
                <a:latin typeface="Calibri"/>
                <a:cs typeface="Calibri"/>
              </a:rPr>
              <a:t> </a:t>
            </a:r>
            <a:r>
              <a:rPr sz="2100" spc="55" dirty="0">
                <a:solidFill>
                  <a:srgbClr val="097A5E"/>
                </a:solidFill>
                <a:latin typeface="Calibri"/>
                <a:cs typeface="Calibri"/>
              </a:rPr>
              <a:t>funding</a:t>
            </a:r>
            <a:r>
              <a:rPr sz="2100" spc="10" dirty="0">
                <a:solidFill>
                  <a:srgbClr val="097A5E"/>
                </a:solidFill>
                <a:latin typeface="Calibri"/>
                <a:cs typeface="Calibri"/>
              </a:rPr>
              <a:t> </a:t>
            </a:r>
            <a:r>
              <a:rPr sz="2100" dirty="0">
                <a:solidFill>
                  <a:srgbClr val="097A5E"/>
                </a:solidFill>
                <a:latin typeface="Calibri"/>
                <a:cs typeface="Calibri"/>
              </a:rPr>
              <a:t>for</a:t>
            </a:r>
            <a:r>
              <a:rPr sz="2100" spc="20" dirty="0">
                <a:solidFill>
                  <a:srgbClr val="097A5E"/>
                </a:solidFill>
                <a:latin typeface="Calibri"/>
                <a:cs typeface="Calibri"/>
              </a:rPr>
              <a:t> </a:t>
            </a:r>
            <a:r>
              <a:rPr sz="2100" dirty="0">
                <a:solidFill>
                  <a:srgbClr val="097A5E"/>
                </a:solidFill>
                <a:latin typeface="Calibri"/>
                <a:cs typeface="Calibri"/>
              </a:rPr>
              <a:t>tree</a:t>
            </a:r>
            <a:r>
              <a:rPr sz="2100" spc="-5" dirty="0">
                <a:solidFill>
                  <a:srgbClr val="097A5E"/>
                </a:solidFill>
                <a:latin typeface="Calibri"/>
                <a:cs typeface="Calibri"/>
              </a:rPr>
              <a:t> </a:t>
            </a:r>
            <a:r>
              <a:rPr sz="2100" spc="-10" dirty="0">
                <a:solidFill>
                  <a:srgbClr val="097A5E"/>
                </a:solidFill>
                <a:latin typeface="Calibri"/>
                <a:cs typeface="Calibri"/>
              </a:rPr>
              <a:t>equity</a:t>
            </a:r>
            <a:endParaRPr sz="2100">
              <a:latin typeface="Calibri"/>
              <a:cs typeface="Calibri"/>
            </a:endParaRPr>
          </a:p>
          <a:p>
            <a:pPr marL="250825" indent="-238125">
              <a:lnSpc>
                <a:spcPct val="100000"/>
              </a:lnSpc>
              <a:spcBef>
                <a:spcPts val="1385"/>
              </a:spcBef>
              <a:buChar char="•"/>
              <a:tabLst>
                <a:tab pos="250825" algn="l"/>
              </a:tabLst>
            </a:pPr>
            <a:r>
              <a:rPr sz="2100" dirty="0">
                <a:solidFill>
                  <a:srgbClr val="097A5E"/>
                </a:solidFill>
                <a:latin typeface="Calibri"/>
                <a:cs typeface="Calibri"/>
              </a:rPr>
              <a:t>Draft</a:t>
            </a:r>
            <a:r>
              <a:rPr sz="2100" spc="25" dirty="0">
                <a:solidFill>
                  <a:srgbClr val="097A5E"/>
                </a:solidFill>
                <a:latin typeface="Calibri"/>
                <a:cs typeface="Calibri"/>
              </a:rPr>
              <a:t> </a:t>
            </a:r>
            <a:r>
              <a:rPr sz="2100" spc="65" dirty="0">
                <a:solidFill>
                  <a:srgbClr val="097A5E"/>
                </a:solidFill>
                <a:latin typeface="Calibri"/>
                <a:cs typeface="Calibri"/>
              </a:rPr>
              <a:t>Urban</a:t>
            </a:r>
            <a:r>
              <a:rPr sz="2100" spc="-10" dirty="0">
                <a:solidFill>
                  <a:srgbClr val="097A5E"/>
                </a:solidFill>
                <a:latin typeface="Calibri"/>
                <a:cs typeface="Calibri"/>
              </a:rPr>
              <a:t> </a:t>
            </a:r>
            <a:r>
              <a:rPr sz="2100" spc="55" dirty="0">
                <a:solidFill>
                  <a:srgbClr val="097A5E"/>
                </a:solidFill>
                <a:latin typeface="Calibri"/>
                <a:cs typeface="Calibri"/>
              </a:rPr>
              <a:t>Forestry</a:t>
            </a:r>
            <a:r>
              <a:rPr sz="2100" spc="-25" dirty="0">
                <a:solidFill>
                  <a:srgbClr val="097A5E"/>
                </a:solidFill>
                <a:latin typeface="Calibri"/>
                <a:cs typeface="Calibri"/>
              </a:rPr>
              <a:t> </a:t>
            </a:r>
            <a:r>
              <a:rPr sz="2100" spc="90" dirty="0">
                <a:solidFill>
                  <a:srgbClr val="097A5E"/>
                </a:solidFill>
                <a:latin typeface="Calibri"/>
                <a:cs typeface="Calibri"/>
              </a:rPr>
              <a:t>plan</a:t>
            </a:r>
            <a:r>
              <a:rPr sz="2100" spc="-5" dirty="0">
                <a:solidFill>
                  <a:srgbClr val="097A5E"/>
                </a:solidFill>
                <a:latin typeface="Calibri"/>
                <a:cs typeface="Calibri"/>
              </a:rPr>
              <a:t> </a:t>
            </a:r>
            <a:r>
              <a:rPr sz="2100" spc="75" dirty="0">
                <a:solidFill>
                  <a:srgbClr val="097A5E"/>
                </a:solidFill>
                <a:latin typeface="Calibri"/>
                <a:cs typeface="Calibri"/>
              </a:rPr>
              <a:t>released</a:t>
            </a:r>
            <a:endParaRPr sz="2100">
              <a:latin typeface="Calibri"/>
              <a:cs typeface="Calibri"/>
            </a:endParaRPr>
          </a:p>
          <a:p>
            <a:pPr marL="250825" indent="-238125">
              <a:lnSpc>
                <a:spcPct val="100000"/>
              </a:lnSpc>
              <a:spcBef>
                <a:spcPts val="1310"/>
              </a:spcBef>
              <a:buChar char="•"/>
              <a:tabLst>
                <a:tab pos="250825" algn="l"/>
              </a:tabLst>
            </a:pPr>
            <a:r>
              <a:rPr sz="2100" spc="130" dirty="0">
                <a:solidFill>
                  <a:srgbClr val="097A5E"/>
                </a:solidFill>
                <a:latin typeface="Calibri"/>
                <a:cs typeface="Calibri"/>
              </a:rPr>
              <a:t>Bus</a:t>
            </a:r>
            <a:r>
              <a:rPr sz="2100" spc="15" dirty="0">
                <a:solidFill>
                  <a:srgbClr val="097A5E"/>
                </a:solidFill>
                <a:latin typeface="Calibri"/>
                <a:cs typeface="Calibri"/>
              </a:rPr>
              <a:t> </a:t>
            </a:r>
            <a:r>
              <a:rPr sz="2100" spc="65" dirty="0">
                <a:solidFill>
                  <a:srgbClr val="097A5E"/>
                </a:solidFill>
                <a:latin typeface="Calibri"/>
                <a:cs typeface="Calibri"/>
              </a:rPr>
              <a:t>stop</a:t>
            </a:r>
            <a:r>
              <a:rPr sz="2100" spc="5" dirty="0">
                <a:solidFill>
                  <a:srgbClr val="097A5E"/>
                </a:solidFill>
                <a:latin typeface="Calibri"/>
                <a:cs typeface="Calibri"/>
              </a:rPr>
              <a:t> </a:t>
            </a:r>
            <a:r>
              <a:rPr sz="2100" spc="60" dirty="0">
                <a:solidFill>
                  <a:srgbClr val="097A5E"/>
                </a:solidFill>
                <a:latin typeface="Calibri"/>
                <a:cs typeface="Calibri"/>
              </a:rPr>
              <a:t>shelter</a:t>
            </a:r>
            <a:r>
              <a:rPr sz="2100" spc="-40" dirty="0">
                <a:solidFill>
                  <a:srgbClr val="097A5E"/>
                </a:solidFill>
                <a:latin typeface="Calibri"/>
                <a:cs typeface="Calibri"/>
              </a:rPr>
              <a:t> </a:t>
            </a:r>
            <a:r>
              <a:rPr sz="2100" spc="70" dirty="0">
                <a:solidFill>
                  <a:srgbClr val="097A5E"/>
                </a:solidFill>
                <a:latin typeface="Calibri"/>
                <a:cs typeface="Calibri"/>
              </a:rPr>
              <a:t>investments</a:t>
            </a:r>
            <a:r>
              <a:rPr sz="2100" spc="10" dirty="0">
                <a:solidFill>
                  <a:srgbClr val="097A5E"/>
                </a:solidFill>
                <a:latin typeface="Calibri"/>
                <a:cs typeface="Calibri"/>
              </a:rPr>
              <a:t> </a:t>
            </a:r>
            <a:r>
              <a:rPr sz="2100" spc="65" dirty="0">
                <a:solidFill>
                  <a:srgbClr val="097A5E"/>
                </a:solidFill>
                <a:latin typeface="Calibri"/>
                <a:cs typeface="Calibri"/>
              </a:rPr>
              <a:t>and</a:t>
            </a:r>
            <a:r>
              <a:rPr sz="2100" spc="10" dirty="0">
                <a:solidFill>
                  <a:srgbClr val="097A5E"/>
                </a:solidFill>
                <a:latin typeface="Calibri"/>
                <a:cs typeface="Calibri"/>
              </a:rPr>
              <a:t> </a:t>
            </a:r>
            <a:r>
              <a:rPr sz="2100" spc="70" dirty="0">
                <a:solidFill>
                  <a:srgbClr val="097A5E"/>
                </a:solidFill>
                <a:latin typeface="Calibri"/>
                <a:cs typeface="Calibri"/>
              </a:rPr>
              <a:t>cooling</a:t>
            </a:r>
            <a:r>
              <a:rPr sz="2100" spc="15" dirty="0">
                <a:solidFill>
                  <a:srgbClr val="097A5E"/>
                </a:solidFill>
                <a:latin typeface="Calibri"/>
                <a:cs typeface="Calibri"/>
              </a:rPr>
              <a:t> </a:t>
            </a:r>
            <a:r>
              <a:rPr sz="2100" spc="95" dirty="0">
                <a:solidFill>
                  <a:srgbClr val="097A5E"/>
                </a:solidFill>
                <a:latin typeface="Calibri"/>
                <a:cs typeface="Calibri"/>
              </a:rPr>
              <a:t>commutes</a:t>
            </a:r>
            <a:endParaRPr sz="2100">
              <a:latin typeface="Calibri"/>
              <a:cs typeface="Calibri"/>
            </a:endParaRPr>
          </a:p>
          <a:p>
            <a:pPr marL="250825" indent="-238125">
              <a:lnSpc>
                <a:spcPct val="100000"/>
              </a:lnSpc>
              <a:spcBef>
                <a:spcPts val="1310"/>
              </a:spcBef>
              <a:buChar char="•"/>
              <a:tabLst>
                <a:tab pos="250825" algn="l"/>
              </a:tabLst>
            </a:pPr>
            <a:r>
              <a:rPr sz="2100" spc="65" dirty="0">
                <a:solidFill>
                  <a:srgbClr val="097A5E"/>
                </a:solidFill>
                <a:latin typeface="Calibri"/>
                <a:cs typeface="Calibri"/>
              </a:rPr>
              <a:t>Partnerships</a:t>
            </a:r>
            <a:r>
              <a:rPr sz="2100" spc="70" dirty="0">
                <a:solidFill>
                  <a:srgbClr val="097A5E"/>
                </a:solidFill>
                <a:latin typeface="Calibri"/>
                <a:cs typeface="Calibri"/>
              </a:rPr>
              <a:t> </a:t>
            </a:r>
            <a:r>
              <a:rPr sz="2100" dirty="0">
                <a:solidFill>
                  <a:srgbClr val="097A5E"/>
                </a:solidFill>
                <a:latin typeface="Calibri"/>
                <a:cs typeface="Calibri"/>
              </a:rPr>
              <a:t>with</a:t>
            </a:r>
            <a:r>
              <a:rPr sz="2100" spc="5" dirty="0">
                <a:solidFill>
                  <a:srgbClr val="097A5E"/>
                </a:solidFill>
                <a:latin typeface="Calibri"/>
                <a:cs typeface="Calibri"/>
              </a:rPr>
              <a:t> </a:t>
            </a:r>
            <a:r>
              <a:rPr sz="2100" spc="125" dirty="0">
                <a:solidFill>
                  <a:srgbClr val="097A5E"/>
                </a:solidFill>
                <a:latin typeface="Calibri"/>
                <a:cs typeface="Calibri"/>
              </a:rPr>
              <a:t>schools</a:t>
            </a:r>
            <a:r>
              <a:rPr sz="2100" spc="70" dirty="0">
                <a:solidFill>
                  <a:srgbClr val="097A5E"/>
                </a:solidFill>
                <a:latin typeface="Calibri"/>
                <a:cs typeface="Calibri"/>
              </a:rPr>
              <a:t> </a:t>
            </a:r>
            <a:r>
              <a:rPr sz="2100" spc="90" dirty="0">
                <a:solidFill>
                  <a:srgbClr val="097A5E"/>
                </a:solidFill>
                <a:latin typeface="Calibri"/>
                <a:cs typeface="Calibri"/>
              </a:rPr>
              <a:t>and</a:t>
            </a:r>
            <a:r>
              <a:rPr sz="2100" spc="70" dirty="0">
                <a:solidFill>
                  <a:srgbClr val="097A5E"/>
                </a:solidFill>
                <a:latin typeface="Calibri"/>
                <a:cs typeface="Calibri"/>
              </a:rPr>
              <a:t> </a:t>
            </a:r>
            <a:r>
              <a:rPr sz="2100" dirty="0">
                <a:solidFill>
                  <a:srgbClr val="097A5E"/>
                </a:solidFill>
                <a:latin typeface="Calibri"/>
                <a:cs typeface="Calibri"/>
              </a:rPr>
              <a:t>faith-</a:t>
            </a:r>
            <a:r>
              <a:rPr sz="2100" spc="110" dirty="0">
                <a:solidFill>
                  <a:srgbClr val="097A5E"/>
                </a:solidFill>
                <a:latin typeface="Calibri"/>
                <a:cs typeface="Calibri"/>
              </a:rPr>
              <a:t>based</a:t>
            </a:r>
            <a:r>
              <a:rPr sz="2100" spc="60" dirty="0">
                <a:solidFill>
                  <a:srgbClr val="097A5E"/>
                </a:solidFill>
                <a:latin typeface="Calibri"/>
                <a:cs typeface="Calibri"/>
              </a:rPr>
              <a:t> </a:t>
            </a:r>
            <a:r>
              <a:rPr sz="2100" spc="30" dirty="0">
                <a:solidFill>
                  <a:srgbClr val="097A5E"/>
                </a:solidFill>
                <a:latin typeface="Calibri"/>
                <a:cs typeface="Calibri"/>
              </a:rPr>
              <a:t>orgs</a:t>
            </a:r>
            <a:endParaRPr sz="2100">
              <a:latin typeface="Calibri"/>
              <a:cs typeface="Calibri"/>
            </a:endParaRPr>
          </a:p>
          <a:p>
            <a:pPr marL="250825" indent="-238125">
              <a:lnSpc>
                <a:spcPct val="100000"/>
              </a:lnSpc>
              <a:spcBef>
                <a:spcPts val="1310"/>
              </a:spcBef>
              <a:buChar char="•"/>
              <a:tabLst>
                <a:tab pos="250825" algn="l"/>
              </a:tabLst>
            </a:pPr>
            <a:r>
              <a:rPr sz="2100" spc="85" dirty="0">
                <a:solidFill>
                  <a:srgbClr val="097A5E"/>
                </a:solidFill>
                <a:latin typeface="Calibri"/>
                <a:cs typeface="Calibri"/>
              </a:rPr>
              <a:t>Citizen</a:t>
            </a:r>
            <a:r>
              <a:rPr sz="2100" spc="-45" dirty="0">
                <a:solidFill>
                  <a:srgbClr val="097A5E"/>
                </a:solidFill>
                <a:latin typeface="Calibri"/>
                <a:cs typeface="Calibri"/>
              </a:rPr>
              <a:t> </a:t>
            </a:r>
            <a:r>
              <a:rPr sz="2100" spc="125" dirty="0">
                <a:solidFill>
                  <a:srgbClr val="097A5E"/>
                </a:solidFill>
                <a:latin typeface="Calibri"/>
                <a:cs typeface="Calibri"/>
              </a:rPr>
              <a:t>science</a:t>
            </a:r>
            <a:r>
              <a:rPr sz="2100" spc="5" dirty="0">
                <a:solidFill>
                  <a:srgbClr val="097A5E"/>
                </a:solidFill>
                <a:latin typeface="Calibri"/>
                <a:cs typeface="Calibri"/>
              </a:rPr>
              <a:t> </a:t>
            </a:r>
            <a:r>
              <a:rPr sz="2100" spc="65" dirty="0">
                <a:solidFill>
                  <a:srgbClr val="097A5E"/>
                </a:solidFill>
                <a:latin typeface="Calibri"/>
                <a:cs typeface="Calibri"/>
              </a:rPr>
              <a:t>on</a:t>
            </a:r>
            <a:r>
              <a:rPr sz="2100" spc="-40" dirty="0">
                <a:solidFill>
                  <a:srgbClr val="097A5E"/>
                </a:solidFill>
                <a:latin typeface="Calibri"/>
                <a:cs typeface="Calibri"/>
              </a:rPr>
              <a:t> </a:t>
            </a:r>
            <a:r>
              <a:rPr sz="2100" spc="110" dirty="0">
                <a:solidFill>
                  <a:srgbClr val="097A5E"/>
                </a:solidFill>
                <a:latin typeface="Calibri"/>
                <a:cs typeface="Calibri"/>
              </a:rPr>
              <a:t>UHI</a:t>
            </a:r>
            <a:r>
              <a:rPr sz="2100" spc="-35" dirty="0">
                <a:solidFill>
                  <a:srgbClr val="097A5E"/>
                </a:solidFill>
                <a:latin typeface="Calibri"/>
                <a:cs typeface="Calibri"/>
              </a:rPr>
              <a:t> </a:t>
            </a:r>
            <a:r>
              <a:rPr sz="2100" spc="-10" dirty="0">
                <a:solidFill>
                  <a:srgbClr val="097A5E"/>
                </a:solidFill>
                <a:latin typeface="Calibri"/>
                <a:cs typeface="Calibri"/>
              </a:rPr>
              <a:t>monitoring</a:t>
            </a:r>
            <a:endParaRPr sz="2100">
              <a:latin typeface="Calibri"/>
              <a:cs typeface="Calibri"/>
            </a:endParaRPr>
          </a:p>
        </p:txBody>
      </p:sp>
      <p:pic>
        <p:nvPicPr>
          <p:cNvPr id="7" name="object 7"/>
          <p:cNvPicPr/>
          <p:nvPr/>
        </p:nvPicPr>
        <p:blipFill>
          <a:blip r:embed="rId2" cstate="print"/>
          <a:stretch>
            <a:fillRect/>
          </a:stretch>
        </p:blipFill>
        <p:spPr>
          <a:xfrm>
            <a:off x="0" y="0"/>
            <a:ext cx="4752974" cy="6124575"/>
          </a:xfrm>
          <a:prstGeom prst="rect">
            <a:avLst/>
          </a:prstGeom>
        </p:spPr>
      </p:pic>
      <p:sp>
        <p:nvSpPr>
          <p:cNvPr id="8" name="object 8"/>
          <p:cNvSpPr/>
          <p:nvPr/>
        </p:nvSpPr>
        <p:spPr>
          <a:xfrm>
            <a:off x="5272404" y="2519426"/>
            <a:ext cx="1114425" cy="9525"/>
          </a:xfrm>
          <a:custGeom>
            <a:avLst/>
            <a:gdLst/>
            <a:ahLst/>
            <a:cxnLst/>
            <a:rect l="l" t="t" r="r" b="b"/>
            <a:pathLst>
              <a:path w="1114425" h="9525">
                <a:moveTo>
                  <a:pt x="1114425" y="0"/>
                </a:moveTo>
                <a:lnTo>
                  <a:pt x="0" y="0"/>
                </a:lnTo>
                <a:lnTo>
                  <a:pt x="0" y="9525"/>
                </a:lnTo>
                <a:lnTo>
                  <a:pt x="1114425" y="9525"/>
                </a:lnTo>
                <a:lnTo>
                  <a:pt x="1114425" y="0"/>
                </a:lnTo>
                <a:close/>
              </a:path>
            </a:pathLst>
          </a:custGeom>
          <a:solidFill>
            <a:srgbClr val="097A5E"/>
          </a:solidFill>
        </p:spPr>
        <p:txBody>
          <a:bodyPr wrap="square" lIns="0" tIns="0" rIns="0" bIns="0" rtlCol="0"/>
          <a:lstStyle/>
          <a:p>
            <a:endParaRPr/>
          </a:p>
        </p:txBody>
      </p:sp>
      <p:sp>
        <p:nvSpPr>
          <p:cNvPr id="9" name="object 9"/>
          <p:cNvSpPr txBox="1">
            <a:spLocks noGrp="1"/>
          </p:cNvSpPr>
          <p:nvPr>
            <p:ph type="title"/>
          </p:nvPr>
        </p:nvSpPr>
        <p:spPr>
          <a:xfrm>
            <a:off x="5263769" y="2118994"/>
            <a:ext cx="5039995" cy="472440"/>
          </a:xfrm>
          <a:prstGeom prst="rect">
            <a:avLst/>
          </a:prstGeom>
        </p:spPr>
        <p:txBody>
          <a:bodyPr vert="horz" wrap="square" lIns="0" tIns="16510" rIns="0" bIns="0" rtlCol="0">
            <a:spAutoFit/>
          </a:bodyPr>
          <a:lstStyle/>
          <a:p>
            <a:pPr marL="12700">
              <a:lnSpc>
                <a:spcPct val="100000"/>
              </a:lnSpc>
              <a:spcBef>
                <a:spcPts val="130"/>
              </a:spcBef>
            </a:pPr>
            <a:r>
              <a:rPr sz="2900" spc="60" dirty="0">
                <a:solidFill>
                  <a:srgbClr val="097A5E"/>
                </a:solidFill>
              </a:rPr>
              <a:t>Goal</a:t>
            </a:r>
            <a:r>
              <a:rPr sz="2900" spc="-40" dirty="0">
                <a:solidFill>
                  <a:srgbClr val="097A5E"/>
                </a:solidFill>
              </a:rPr>
              <a:t> </a:t>
            </a:r>
            <a:r>
              <a:rPr sz="2900" dirty="0">
                <a:solidFill>
                  <a:srgbClr val="097A5E"/>
                </a:solidFill>
              </a:rPr>
              <a:t>3:</a:t>
            </a:r>
            <a:r>
              <a:rPr sz="2900" spc="-80" dirty="0">
                <a:solidFill>
                  <a:srgbClr val="097A5E"/>
                </a:solidFill>
              </a:rPr>
              <a:t> </a:t>
            </a:r>
            <a:r>
              <a:rPr sz="2900" spc="125" dirty="0">
                <a:solidFill>
                  <a:srgbClr val="097A5E"/>
                </a:solidFill>
              </a:rPr>
              <a:t>Cool</a:t>
            </a:r>
            <a:r>
              <a:rPr sz="2900" spc="-110" dirty="0">
                <a:solidFill>
                  <a:srgbClr val="097A5E"/>
                </a:solidFill>
              </a:rPr>
              <a:t> </a:t>
            </a:r>
            <a:r>
              <a:rPr sz="2900" dirty="0">
                <a:solidFill>
                  <a:srgbClr val="097A5E"/>
                </a:solidFill>
              </a:rPr>
              <a:t>our</a:t>
            </a:r>
            <a:r>
              <a:rPr sz="2900" spc="-80" dirty="0">
                <a:solidFill>
                  <a:srgbClr val="097A5E"/>
                </a:solidFill>
              </a:rPr>
              <a:t> </a:t>
            </a:r>
            <a:r>
              <a:rPr sz="2900" spc="-10" dirty="0">
                <a:solidFill>
                  <a:srgbClr val="097A5E"/>
                </a:solidFill>
              </a:rPr>
              <a:t>Neighborhoods</a:t>
            </a:r>
            <a:endParaRPr sz="2900"/>
          </a:p>
        </p:txBody>
      </p:sp>
      <p:pic>
        <p:nvPicPr>
          <p:cNvPr id="10" name="object 10"/>
          <p:cNvPicPr/>
          <p:nvPr/>
        </p:nvPicPr>
        <p:blipFill>
          <a:blip r:embed="rId3" cstate="print"/>
          <a:stretch>
            <a:fillRect/>
          </a:stretch>
        </p:blipFill>
        <p:spPr>
          <a:xfrm>
            <a:off x="11506200" y="5162550"/>
            <a:ext cx="466725" cy="628650"/>
          </a:xfrm>
          <a:prstGeom prst="rect">
            <a:avLst/>
          </a:prstGeom>
        </p:spPr>
      </p:pic>
      <p:pic>
        <p:nvPicPr>
          <p:cNvPr id="11" name="object 11"/>
          <p:cNvPicPr/>
          <p:nvPr/>
        </p:nvPicPr>
        <p:blipFill>
          <a:blip r:embed="rId4" cstate="print"/>
          <a:stretch>
            <a:fillRect/>
          </a:stretch>
        </p:blipFill>
        <p:spPr>
          <a:xfrm>
            <a:off x="5181600" y="704850"/>
            <a:ext cx="1295400" cy="13239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3425" y="2066925"/>
            <a:ext cx="6276975" cy="3848100"/>
          </a:xfrm>
          <a:prstGeom prst="rect">
            <a:avLst/>
          </a:prstGeom>
        </p:spPr>
      </p:pic>
      <p:sp>
        <p:nvSpPr>
          <p:cNvPr id="3" name="object 3"/>
          <p:cNvSpPr txBox="1"/>
          <p:nvPr/>
        </p:nvSpPr>
        <p:spPr>
          <a:xfrm>
            <a:off x="717550" y="1020508"/>
            <a:ext cx="10414000" cy="788670"/>
          </a:xfrm>
          <a:prstGeom prst="rect">
            <a:avLst/>
          </a:prstGeom>
        </p:spPr>
        <p:txBody>
          <a:bodyPr vert="horz" wrap="square" lIns="0" tIns="12700" rIns="0" bIns="0" rtlCol="0">
            <a:spAutoFit/>
          </a:bodyPr>
          <a:lstStyle/>
          <a:p>
            <a:pPr marL="12700" marR="5080" indent="15875">
              <a:lnSpc>
                <a:spcPct val="119200"/>
              </a:lnSpc>
              <a:spcBef>
                <a:spcPts val="100"/>
              </a:spcBef>
            </a:pPr>
            <a:r>
              <a:rPr sz="2100" dirty="0">
                <a:solidFill>
                  <a:srgbClr val="31363E"/>
                </a:solidFill>
                <a:latin typeface="Arial"/>
                <a:cs typeface="Arial"/>
              </a:rPr>
              <a:t>Dark,</a:t>
            </a:r>
            <a:r>
              <a:rPr sz="2100" spc="55" dirty="0">
                <a:solidFill>
                  <a:srgbClr val="31363E"/>
                </a:solidFill>
                <a:latin typeface="Arial"/>
                <a:cs typeface="Arial"/>
              </a:rPr>
              <a:t> </a:t>
            </a:r>
            <a:r>
              <a:rPr sz="2100" dirty="0">
                <a:solidFill>
                  <a:srgbClr val="31363E"/>
                </a:solidFill>
                <a:latin typeface="Arial"/>
                <a:cs typeface="Arial"/>
              </a:rPr>
              <a:t>impervious</a:t>
            </a:r>
            <a:r>
              <a:rPr sz="2100" spc="55" dirty="0">
                <a:solidFill>
                  <a:srgbClr val="31363E"/>
                </a:solidFill>
                <a:latin typeface="Arial"/>
                <a:cs typeface="Arial"/>
              </a:rPr>
              <a:t> </a:t>
            </a:r>
            <a:r>
              <a:rPr sz="2100" dirty="0">
                <a:solidFill>
                  <a:srgbClr val="31363E"/>
                </a:solidFill>
                <a:latin typeface="Arial"/>
                <a:cs typeface="Arial"/>
              </a:rPr>
              <a:t>hot</a:t>
            </a:r>
            <a:r>
              <a:rPr sz="2100" spc="-5" dirty="0">
                <a:solidFill>
                  <a:srgbClr val="31363E"/>
                </a:solidFill>
                <a:latin typeface="Arial"/>
                <a:cs typeface="Arial"/>
              </a:rPr>
              <a:t> </a:t>
            </a:r>
            <a:r>
              <a:rPr sz="2100" dirty="0">
                <a:solidFill>
                  <a:srgbClr val="31363E"/>
                </a:solidFill>
                <a:latin typeface="Arial"/>
                <a:cs typeface="Arial"/>
              </a:rPr>
              <a:t>surfaces</a:t>
            </a:r>
            <a:r>
              <a:rPr sz="2100" spc="50" dirty="0">
                <a:solidFill>
                  <a:srgbClr val="31363E"/>
                </a:solidFill>
                <a:latin typeface="Arial"/>
                <a:cs typeface="Arial"/>
              </a:rPr>
              <a:t> </a:t>
            </a:r>
            <a:r>
              <a:rPr sz="2100" dirty="0">
                <a:solidFill>
                  <a:srgbClr val="31363E"/>
                </a:solidFill>
                <a:latin typeface="Arial"/>
                <a:cs typeface="Arial"/>
              </a:rPr>
              <a:t>with</a:t>
            </a:r>
            <a:r>
              <a:rPr sz="2100" spc="85" dirty="0">
                <a:solidFill>
                  <a:srgbClr val="31363E"/>
                </a:solidFill>
                <a:latin typeface="Arial"/>
                <a:cs typeface="Arial"/>
              </a:rPr>
              <a:t> </a:t>
            </a:r>
            <a:r>
              <a:rPr sz="2100" dirty="0">
                <a:solidFill>
                  <a:srgbClr val="31363E"/>
                </a:solidFill>
                <a:latin typeface="Arial"/>
                <a:cs typeface="Arial"/>
              </a:rPr>
              <a:t>very</a:t>
            </a:r>
            <a:r>
              <a:rPr sz="2100" spc="55" dirty="0">
                <a:solidFill>
                  <a:srgbClr val="31363E"/>
                </a:solidFill>
                <a:latin typeface="Arial"/>
                <a:cs typeface="Arial"/>
              </a:rPr>
              <a:t> </a:t>
            </a:r>
            <a:r>
              <a:rPr sz="2100" dirty="0">
                <a:solidFill>
                  <a:srgbClr val="31363E"/>
                </a:solidFill>
                <a:latin typeface="Arial"/>
                <a:cs typeface="Arial"/>
              </a:rPr>
              <a:t>few</a:t>
            </a:r>
            <a:r>
              <a:rPr sz="2100" spc="35" dirty="0">
                <a:solidFill>
                  <a:srgbClr val="31363E"/>
                </a:solidFill>
                <a:latin typeface="Arial"/>
                <a:cs typeface="Arial"/>
              </a:rPr>
              <a:t> </a:t>
            </a:r>
            <a:r>
              <a:rPr sz="2100" dirty="0">
                <a:solidFill>
                  <a:srgbClr val="31363E"/>
                </a:solidFill>
                <a:latin typeface="Arial"/>
                <a:cs typeface="Arial"/>
              </a:rPr>
              <a:t>trees</a:t>
            </a:r>
            <a:r>
              <a:rPr sz="2100" spc="55" dirty="0">
                <a:solidFill>
                  <a:srgbClr val="31363E"/>
                </a:solidFill>
                <a:latin typeface="Arial"/>
                <a:cs typeface="Arial"/>
              </a:rPr>
              <a:t> </a:t>
            </a:r>
            <a:r>
              <a:rPr sz="2100" dirty="0">
                <a:solidFill>
                  <a:srgbClr val="31363E"/>
                </a:solidFill>
                <a:latin typeface="Arial"/>
                <a:cs typeface="Arial"/>
              </a:rPr>
              <a:t>and</a:t>
            </a:r>
            <a:r>
              <a:rPr sz="2100" spc="85" dirty="0">
                <a:solidFill>
                  <a:srgbClr val="31363E"/>
                </a:solidFill>
                <a:latin typeface="Arial"/>
                <a:cs typeface="Arial"/>
              </a:rPr>
              <a:t> </a:t>
            </a:r>
            <a:r>
              <a:rPr sz="2100" dirty="0">
                <a:solidFill>
                  <a:srgbClr val="31363E"/>
                </a:solidFill>
                <a:latin typeface="Arial"/>
                <a:cs typeface="Arial"/>
              </a:rPr>
              <a:t>little</a:t>
            </a:r>
            <a:r>
              <a:rPr sz="2100" spc="85" dirty="0">
                <a:solidFill>
                  <a:srgbClr val="31363E"/>
                </a:solidFill>
                <a:latin typeface="Arial"/>
                <a:cs typeface="Arial"/>
              </a:rPr>
              <a:t> </a:t>
            </a:r>
            <a:r>
              <a:rPr sz="2100" dirty="0">
                <a:solidFill>
                  <a:srgbClr val="31363E"/>
                </a:solidFill>
                <a:latin typeface="Arial"/>
                <a:cs typeface="Arial"/>
              </a:rPr>
              <a:t>green</a:t>
            </a:r>
            <a:r>
              <a:rPr sz="2100" spc="85" dirty="0">
                <a:solidFill>
                  <a:srgbClr val="31363E"/>
                </a:solidFill>
                <a:latin typeface="Arial"/>
                <a:cs typeface="Arial"/>
              </a:rPr>
              <a:t> </a:t>
            </a:r>
            <a:r>
              <a:rPr sz="2100" dirty="0">
                <a:solidFill>
                  <a:srgbClr val="31363E"/>
                </a:solidFill>
                <a:latin typeface="Arial"/>
                <a:cs typeface="Arial"/>
              </a:rPr>
              <a:t>space,</a:t>
            </a:r>
            <a:r>
              <a:rPr sz="2100" spc="-15" dirty="0">
                <a:solidFill>
                  <a:srgbClr val="31363E"/>
                </a:solidFill>
                <a:latin typeface="Arial"/>
                <a:cs typeface="Arial"/>
              </a:rPr>
              <a:t> </a:t>
            </a:r>
            <a:r>
              <a:rPr sz="2100" dirty="0">
                <a:solidFill>
                  <a:srgbClr val="31363E"/>
                </a:solidFill>
                <a:latin typeface="Arial"/>
                <a:cs typeface="Arial"/>
              </a:rPr>
              <a:t>contributing</a:t>
            </a:r>
            <a:r>
              <a:rPr sz="2100" spc="90" dirty="0">
                <a:solidFill>
                  <a:srgbClr val="31363E"/>
                </a:solidFill>
                <a:latin typeface="Arial"/>
                <a:cs typeface="Arial"/>
              </a:rPr>
              <a:t> </a:t>
            </a:r>
            <a:r>
              <a:rPr sz="2100" spc="-25" dirty="0">
                <a:solidFill>
                  <a:srgbClr val="31363E"/>
                </a:solidFill>
                <a:latin typeface="Arial"/>
                <a:cs typeface="Arial"/>
              </a:rPr>
              <a:t>to </a:t>
            </a:r>
            <a:r>
              <a:rPr sz="2100" dirty="0">
                <a:solidFill>
                  <a:srgbClr val="31363E"/>
                </a:solidFill>
                <a:latin typeface="Arial"/>
                <a:cs typeface="Arial"/>
              </a:rPr>
              <a:t>urban</a:t>
            </a:r>
            <a:r>
              <a:rPr sz="2100" spc="80" dirty="0">
                <a:solidFill>
                  <a:srgbClr val="31363E"/>
                </a:solidFill>
                <a:latin typeface="Arial"/>
                <a:cs typeface="Arial"/>
              </a:rPr>
              <a:t> </a:t>
            </a:r>
            <a:r>
              <a:rPr sz="2100" dirty="0">
                <a:solidFill>
                  <a:srgbClr val="31363E"/>
                </a:solidFill>
                <a:latin typeface="Arial"/>
                <a:cs typeface="Arial"/>
              </a:rPr>
              <a:t>heat</a:t>
            </a:r>
            <a:r>
              <a:rPr sz="2100" spc="70" dirty="0">
                <a:solidFill>
                  <a:srgbClr val="31363E"/>
                </a:solidFill>
                <a:latin typeface="Arial"/>
                <a:cs typeface="Arial"/>
              </a:rPr>
              <a:t> </a:t>
            </a:r>
            <a:r>
              <a:rPr sz="2100" dirty="0">
                <a:solidFill>
                  <a:srgbClr val="31363E"/>
                </a:solidFill>
                <a:latin typeface="Arial"/>
                <a:cs typeface="Arial"/>
              </a:rPr>
              <a:t>islands.</a:t>
            </a:r>
            <a:r>
              <a:rPr sz="2100" spc="120" dirty="0">
                <a:solidFill>
                  <a:srgbClr val="31363E"/>
                </a:solidFill>
                <a:latin typeface="Arial"/>
                <a:cs typeface="Arial"/>
              </a:rPr>
              <a:t> </a:t>
            </a:r>
            <a:r>
              <a:rPr sz="2100" dirty="0">
                <a:solidFill>
                  <a:srgbClr val="31363E"/>
                </a:solidFill>
                <a:latin typeface="Arial"/>
                <a:cs typeface="Arial"/>
              </a:rPr>
              <a:t>Current</a:t>
            </a:r>
            <a:r>
              <a:rPr sz="2100" spc="70" dirty="0">
                <a:solidFill>
                  <a:srgbClr val="31363E"/>
                </a:solidFill>
                <a:latin typeface="Arial"/>
                <a:cs typeface="Arial"/>
              </a:rPr>
              <a:t> </a:t>
            </a:r>
            <a:r>
              <a:rPr sz="2100" dirty="0">
                <a:solidFill>
                  <a:srgbClr val="31363E"/>
                </a:solidFill>
                <a:latin typeface="Arial"/>
                <a:cs typeface="Arial"/>
              </a:rPr>
              <a:t>solution:</a:t>
            </a:r>
            <a:r>
              <a:rPr sz="2100" spc="60" dirty="0">
                <a:solidFill>
                  <a:srgbClr val="31363E"/>
                </a:solidFill>
                <a:latin typeface="Arial"/>
                <a:cs typeface="Arial"/>
              </a:rPr>
              <a:t> </a:t>
            </a:r>
            <a:r>
              <a:rPr sz="2100" i="1" dirty="0">
                <a:solidFill>
                  <a:srgbClr val="31363E"/>
                </a:solidFill>
                <a:latin typeface="Arial"/>
                <a:cs typeface="Arial"/>
              </a:rPr>
              <a:t>More</a:t>
            </a:r>
            <a:r>
              <a:rPr sz="2100" i="1" spc="95" dirty="0">
                <a:solidFill>
                  <a:srgbClr val="31363E"/>
                </a:solidFill>
                <a:latin typeface="Arial"/>
                <a:cs typeface="Arial"/>
              </a:rPr>
              <a:t> </a:t>
            </a:r>
            <a:r>
              <a:rPr sz="2100" i="1" dirty="0">
                <a:solidFill>
                  <a:srgbClr val="31363E"/>
                </a:solidFill>
                <a:latin typeface="Arial"/>
                <a:cs typeface="Arial"/>
              </a:rPr>
              <a:t>air</a:t>
            </a:r>
            <a:r>
              <a:rPr sz="2100" i="1" spc="35" dirty="0">
                <a:solidFill>
                  <a:srgbClr val="31363E"/>
                </a:solidFill>
                <a:latin typeface="Arial"/>
                <a:cs typeface="Arial"/>
              </a:rPr>
              <a:t> </a:t>
            </a:r>
            <a:r>
              <a:rPr sz="2100" i="1" dirty="0">
                <a:solidFill>
                  <a:srgbClr val="31363E"/>
                </a:solidFill>
                <a:latin typeface="Arial"/>
                <a:cs typeface="Arial"/>
              </a:rPr>
              <a:t>conditioners</a:t>
            </a:r>
            <a:r>
              <a:rPr sz="2100" i="1" spc="65" dirty="0">
                <a:solidFill>
                  <a:srgbClr val="31363E"/>
                </a:solidFill>
                <a:latin typeface="Arial"/>
                <a:cs typeface="Arial"/>
              </a:rPr>
              <a:t> </a:t>
            </a:r>
            <a:r>
              <a:rPr sz="2100" i="1" dirty="0">
                <a:solidFill>
                  <a:srgbClr val="31363E"/>
                </a:solidFill>
                <a:latin typeface="Arial"/>
                <a:cs typeface="Arial"/>
              </a:rPr>
              <a:t>=</a:t>
            </a:r>
            <a:r>
              <a:rPr sz="2100" i="1" spc="114" dirty="0">
                <a:solidFill>
                  <a:srgbClr val="31363E"/>
                </a:solidFill>
                <a:latin typeface="Arial"/>
                <a:cs typeface="Arial"/>
              </a:rPr>
              <a:t> </a:t>
            </a:r>
            <a:r>
              <a:rPr sz="2100" i="1" dirty="0">
                <a:solidFill>
                  <a:srgbClr val="31363E"/>
                </a:solidFill>
                <a:latin typeface="Arial"/>
                <a:cs typeface="Arial"/>
              </a:rPr>
              <a:t>Hotter</a:t>
            </a:r>
            <a:r>
              <a:rPr sz="2100" i="1" spc="40" dirty="0">
                <a:solidFill>
                  <a:srgbClr val="31363E"/>
                </a:solidFill>
                <a:latin typeface="Arial"/>
                <a:cs typeface="Arial"/>
              </a:rPr>
              <a:t> </a:t>
            </a:r>
            <a:r>
              <a:rPr sz="2100" i="1" spc="-10" dirty="0">
                <a:solidFill>
                  <a:srgbClr val="31363E"/>
                </a:solidFill>
                <a:latin typeface="Arial"/>
                <a:cs typeface="Arial"/>
              </a:rPr>
              <a:t>Cities</a:t>
            </a:r>
            <a:endParaRPr sz="2100">
              <a:latin typeface="Arial"/>
              <a:cs typeface="Arial"/>
            </a:endParaRPr>
          </a:p>
        </p:txBody>
      </p:sp>
      <p:sp>
        <p:nvSpPr>
          <p:cNvPr id="4" name="object 4"/>
          <p:cNvSpPr txBox="1"/>
          <p:nvPr/>
        </p:nvSpPr>
        <p:spPr>
          <a:xfrm>
            <a:off x="7215251" y="2071751"/>
            <a:ext cx="4314825" cy="1323975"/>
          </a:xfrm>
          <a:prstGeom prst="rect">
            <a:avLst/>
          </a:prstGeom>
          <a:ln w="28575">
            <a:solidFill>
              <a:srgbClr val="2195B8"/>
            </a:solidFill>
          </a:ln>
        </p:spPr>
        <p:txBody>
          <a:bodyPr vert="horz" wrap="square" lIns="0" tIns="0" rIns="0" bIns="0" rtlCol="0">
            <a:spAutoFit/>
          </a:bodyPr>
          <a:lstStyle/>
          <a:p>
            <a:pPr marL="86995">
              <a:lnSpc>
                <a:spcPts val="1880"/>
              </a:lnSpc>
            </a:pPr>
            <a:r>
              <a:rPr sz="1700" b="1" dirty="0">
                <a:solidFill>
                  <a:srgbClr val="31363E"/>
                </a:solidFill>
                <a:latin typeface="Calibri"/>
                <a:cs typeface="Calibri"/>
              </a:rPr>
              <a:t>Dark</a:t>
            </a:r>
            <a:r>
              <a:rPr sz="1700" b="1" spc="-60" dirty="0">
                <a:solidFill>
                  <a:srgbClr val="31363E"/>
                </a:solidFill>
                <a:latin typeface="Calibri"/>
                <a:cs typeface="Calibri"/>
              </a:rPr>
              <a:t> </a:t>
            </a:r>
            <a:r>
              <a:rPr sz="1700" b="1" dirty="0">
                <a:solidFill>
                  <a:srgbClr val="31363E"/>
                </a:solidFill>
                <a:latin typeface="Calibri"/>
                <a:cs typeface="Calibri"/>
              </a:rPr>
              <a:t>and</a:t>
            </a:r>
            <a:r>
              <a:rPr sz="1700" b="1" spc="-80" dirty="0">
                <a:solidFill>
                  <a:srgbClr val="31363E"/>
                </a:solidFill>
                <a:latin typeface="Calibri"/>
                <a:cs typeface="Calibri"/>
              </a:rPr>
              <a:t> </a:t>
            </a:r>
            <a:r>
              <a:rPr sz="1700" b="1" dirty="0">
                <a:solidFill>
                  <a:srgbClr val="31363E"/>
                </a:solidFill>
                <a:latin typeface="Calibri"/>
                <a:cs typeface="Calibri"/>
              </a:rPr>
              <a:t>impervious roads</a:t>
            </a:r>
            <a:r>
              <a:rPr sz="1700" b="1" spc="-65" dirty="0">
                <a:solidFill>
                  <a:srgbClr val="31363E"/>
                </a:solidFill>
                <a:latin typeface="Calibri"/>
                <a:cs typeface="Calibri"/>
              </a:rPr>
              <a:t> </a:t>
            </a:r>
            <a:r>
              <a:rPr sz="1700" b="1" spc="-25" dirty="0">
                <a:solidFill>
                  <a:srgbClr val="31363E"/>
                </a:solidFill>
                <a:latin typeface="Calibri"/>
                <a:cs typeface="Calibri"/>
              </a:rPr>
              <a:t>...</a:t>
            </a:r>
            <a:endParaRPr sz="1700">
              <a:latin typeface="Calibri"/>
              <a:cs typeface="Calibri"/>
            </a:endParaRPr>
          </a:p>
          <a:p>
            <a:pPr marL="375920" indent="-281305">
              <a:lnSpc>
                <a:spcPts val="2035"/>
              </a:lnSpc>
              <a:buChar char="•"/>
              <a:tabLst>
                <a:tab pos="375920" algn="l"/>
                <a:tab pos="376555" algn="l"/>
              </a:tabLst>
            </a:pPr>
            <a:r>
              <a:rPr sz="1700" dirty="0">
                <a:solidFill>
                  <a:srgbClr val="31363E"/>
                </a:solidFill>
                <a:latin typeface="Calibri"/>
                <a:cs typeface="Calibri"/>
              </a:rPr>
              <a:t>Absorbs</a:t>
            </a:r>
            <a:r>
              <a:rPr sz="1700" spc="-20" dirty="0">
                <a:solidFill>
                  <a:srgbClr val="31363E"/>
                </a:solidFill>
                <a:latin typeface="Calibri"/>
                <a:cs typeface="Calibri"/>
              </a:rPr>
              <a:t> </a:t>
            </a:r>
            <a:r>
              <a:rPr sz="1700" dirty="0">
                <a:solidFill>
                  <a:srgbClr val="31363E"/>
                </a:solidFill>
                <a:latin typeface="Calibri"/>
                <a:cs typeface="Calibri"/>
              </a:rPr>
              <a:t>and</a:t>
            </a:r>
            <a:r>
              <a:rPr sz="1700" spc="-25" dirty="0">
                <a:solidFill>
                  <a:srgbClr val="31363E"/>
                </a:solidFill>
                <a:latin typeface="Calibri"/>
                <a:cs typeface="Calibri"/>
              </a:rPr>
              <a:t> </a:t>
            </a:r>
            <a:r>
              <a:rPr sz="1700" spc="-30" dirty="0">
                <a:solidFill>
                  <a:srgbClr val="31363E"/>
                </a:solidFill>
                <a:latin typeface="Calibri"/>
                <a:cs typeface="Calibri"/>
              </a:rPr>
              <a:t>re-</a:t>
            </a:r>
            <a:r>
              <a:rPr sz="1700" spc="-10" dirty="0">
                <a:solidFill>
                  <a:srgbClr val="31363E"/>
                </a:solidFill>
                <a:latin typeface="Calibri"/>
                <a:cs typeface="Calibri"/>
              </a:rPr>
              <a:t>radiates</a:t>
            </a:r>
            <a:r>
              <a:rPr sz="1700" spc="-25" dirty="0">
                <a:solidFill>
                  <a:srgbClr val="31363E"/>
                </a:solidFill>
                <a:latin typeface="Calibri"/>
                <a:cs typeface="Calibri"/>
              </a:rPr>
              <a:t> </a:t>
            </a:r>
            <a:r>
              <a:rPr sz="1700" spc="-20" dirty="0">
                <a:solidFill>
                  <a:srgbClr val="31363E"/>
                </a:solidFill>
                <a:latin typeface="Calibri"/>
                <a:cs typeface="Calibri"/>
              </a:rPr>
              <a:t>heat</a:t>
            </a:r>
            <a:endParaRPr sz="1700">
              <a:latin typeface="Calibri"/>
              <a:cs typeface="Calibri"/>
            </a:endParaRPr>
          </a:p>
          <a:p>
            <a:pPr marL="375920" indent="-281305">
              <a:lnSpc>
                <a:spcPts val="2035"/>
              </a:lnSpc>
              <a:spcBef>
                <a:spcPts val="60"/>
              </a:spcBef>
              <a:buChar char="•"/>
              <a:tabLst>
                <a:tab pos="375920" algn="l"/>
                <a:tab pos="376555" algn="l"/>
              </a:tabLst>
            </a:pPr>
            <a:r>
              <a:rPr sz="1700" dirty="0">
                <a:solidFill>
                  <a:srgbClr val="31363E"/>
                </a:solidFill>
                <a:latin typeface="Calibri"/>
                <a:cs typeface="Calibri"/>
              </a:rPr>
              <a:t>Low</a:t>
            </a:r>
            <a:r>
              <a:rPr sz="1700" spc="15" dirty="0">
                <a:solidFill>
                  <a:srgbClr val="31363E"/>
                </a:solidFill>
                <a:latin typeface="Calibri"/>
                <a:cs typeface="Calibri"/>
              </a:rPr>
              <a:t> </a:t>
            </a:r>
            <a:r>
              <a:rPr sz="1700" spc="-10" dirty="0">
                <a:solidFill>
                  <a:srgbClr val="31363E"/>
                </a:solidFill>
                <a:latin typeface="Calibri"/>
                <a:cs typeface="Calibri"/>
              </a:rPr>
              <a:t>reflection</a:t>
            </a:r>
            <a:r>
              <a:rPr sz="1700" spc="-35" dirty="0">
                <a:solidFill>
                  <a:srgbClr val="31363E"/>
                </a:solidFill>
                <a:latin typeface="Calibri"/>
                <a:cs typeface="Calibri"/>
              </a:rPr>
              <a:t> </a:t>
            </a:r>
            <a:r>
              <a:rPr sz="1700" dirty="0">
                <a:solidFill>
                  <a:srgbClr val="31363E"/>
                </a:solidFill>
                <a:latin typeface="Calibri"/>
                <a:cs typeface="Calibri"/>
              </a:rPr>
              <a:t>causes</a:t>
            </a:r>
            <a:r>
              <a:rPr sz="1700" spc="-20" dirty="0">
                <a:solidFill>
                  <a:srgbClr val="31363E"/>
                </a:solidFill>
                <a:latin typeface="Calibri"/>
                <a:cs typeface="Calibri"/>
              </a:rPr>
              <a:t> </a:t>
            </a:r>
            <a:r>
              <a:rPr sz="1700" dirty="0">
                <a:solidFill>
                  <a:srgbClr val="31363E"/>
                </a:solidFill>
                <a:latin typeface="Calibri"/>
                <a:cs typeface="Calibri"/>
              </a:rPr>
              <a:t>global</a:t>
            </a:r>
            <a:r>
              <a:rPr sz="1700" spc="25" dirty="0">
                <a:solidFill>
                  <a:srgbClr val="31363E"/>
                </a:solidFill>
                <a:latin typeface="Calibri"/>
                <a:cs typeface="Calibri"/>
              </a:rPr>
              <a:t> </a:t>
            </a:r>
            <a:r>
              <a:rPr sz="1700" spc="-10" dirty="0">
                <a:solidFill>
                  <a:srgbClr val="31363E"/>
                </a:solidFill>
                <a:latin typeface="Calibri"/>
                <a:cs typeface="Calibri"/>
              </a:rPr>
              <a:t>warming</a:t>
            </a:r>
            <a:endParaRPr sz="1700">
              <a:latin typeface="Calibri"/>
              <a:cs typeface="Calibri"/>
            </a:endParaRPr>
          </a:p>
          <a:p>
            <a:pPr marL="375920" indent="-281305">
              <a:lnSpc>
                <a:spcPts val="2030"/>
              </a:lnSpc>
              <a:buChar char="•"/>
              <a:tabLst>
                <a:tab pos="375920" algn="l"/>
                <a:tab pos="376555" algn="l"/>
              </a:tabLst>
            </a:pPr>
            <a:r>
              <a:rPr sz="1700" dirty="0">
                <a:solidFill>
                  <a:srgbClr val="31363E"/>
                </a:solidFill>
                <a:latin typeface="Calibri"/>
                <a:cs typeface="Calibri"/>
              </a:rPr>
              <a:t>Increased</a:t>
            </a:r>
            <a:r>
              <a:rPr sz="1700" spc="-40" dirty="0">
                <a:solidFill>
                  <a:srgbClr val="31363E"/>
                </a:solidFill>
                <a:latin typeface="Calibri"/>
                <a:cs typeface="Calibri"/>
              </a:rPr>
              <a:t> </a:t>
            </a:r>
            <a:r>
              <a:rPr sz="1700" dirty="0">
                <a:solidFill>
                  <a:srgbClr val="31363E"/>
                </a:solidFill>
                <a:latin typeface="Calibri"/>
                <a:cs typeface="Calibri"/>
              </a:rPr>
              <a:t>rain</a:t>
            </a:r>
            <a:r>
              <a:rPr sz="1700" spc="-35" dirty="0">
                <a:solidFill>
                  <a:srgbClr val="31363E"/>
                </a:solidFill>
                <a:latin typeface="Calibri"/>
                <a:cs typeface="Calibri"/>
              </a:rPr>
              <a:t> </a:t>
            </a:r>
            <a:r>
              <a:rPr sz="1700" dirty="0">
                <a:solidFill>
                  <a:srgbClr val="31363E"/>
                </a:solidFill>
                <a:latin typeface="Calibri"/>
                <a:cs typeface="Calibri"/>
              </a:rPr>
              <a:t>runoff</a:t>
            </a:r>
            <a:r>
              <a:rPr sz="1700" spc="-30" dirty="0">
                <a:solidFill>
                  <a:srgbClr val="31363E"/>
                </a:solidFill>
                <a:latin typeface="Calibri"/>
                <a:cs typeface="Calibri"/>
              </a:rPr>
              <a:t> </a:t>
            </a:r>
            <a:r>
              <a:rPr sz="1700" dirty="0">
                <a:solidFill>
                  <a:srgbClr val="31363E"/>
                </a:solidFill>
                <a:latin typeface="Calibri"/>
                <a:cs typeface="Calibri"/>
              </a:rPr>
              <a:t>and</a:t>
            </a:r>
            <a:r>
              <a:rPr sz="1700" spc="-40" dirty="0">
                <a:solidFill>
                  <a:srgbClr val="31363E"/>
                </a:solidFill>
                <a:latin typeface="Calibri"/>
                <a:cs typeface="Calibri"/>
              </a:rPr>
              <a:t> </a:t>
            </a:r>
            <a:r>
              <a:rPr sz="1700" spc="-10" dirty="0">
                <a:solidFill>
                  <a:srgbClr val="31363E"/>
                </a:solidFill>
                <a:latin typeface="Calibri"/>
                <a:cs typeface="Calibri"/>
              </a:rPr>
              <a:t>flooding</a:t>
            </a:r>
            <a:endParaRPr sz="1700">
              <a:latin typeface="Calibri"/>
              <a:cs typeface="Calibri"/>
            </a:endParaRPr>
          </a:p>
          <a:p>
            <a:pPr marL="375920" indent="-281305">
              <a:lnSpc>
                <a:spcPts val="2035"/>
              </a:lnSpc>
              <a:buChar char="•"/>
              <a:tabLst>
                <a:tab pos="375920" algn="l"/>
                <a:tab pos="376555" algn="l"/>
              </a:tabLst>
            </a:pPr>
            <a:r>
              <a:rPr sz="1700" dirty="0">
                <a:solidFill>
                  <a:srgbClr val="31363E"/>
                </a:solidFill>
                <a:latin typeface="Calibri"/>
                <a:cs typeface="Calibri"/>
              </a:rPr>
              <a:t>No</a:t>
            </a:r>
            <a:r>
              <a:rPr sz="1700" spc="5" dirty="0">
                <a:solidFill>
                  <a:srgbClr val="31363E"/>
                </a:solidFill>
                <a:latin typeface="Calibri"/>
                <a:cs typeface="Calibri"/>
              </a:rPr>
              <a:t> </a:t>
            </a:r>
            <a:r>
              <a:rPr sz="1700" spc="-20" dirty="0">
                <a:solidFill>
                  <a:srgbClr val="31363E"/>
                </a:solidFill>
                <a:latin typeface="Calibri"/>
                <a:cs typeface="Calibri"/>
              </a:rPr>
              <a:t>shade</a:t>
            </a:r>
            <a:endParaRPr sz="1700">
              <a:latin typeface="Calibri"/>
              <a:cs typeface="Calibri"/>
            </a:endParaRPr>
          </a:p>
        </p:txBody>
      </p:sp>
      <p:sp>
        <p:nvSpPr>
          <p:cNvPr id="5" name="object 5"/>
          <p:cNvSpPr txBox="1"/>
          <p:nvPr/>
        </p:nvSpPr>
        <p:spPr>
          <a:xfrm>
            <a:off x="7215251" y="3738626"/>
            <a:ext cx="4333875" cy="800100"/>
          </a:xfrm>
          <a:prstGeom prst="rect">
            <a:avLst/>
          </a:prstGeom>
          <a:ln w="28575">
            <a:solidFill>
              <a:srgbClr val="2195B8"/>
            </a:solidFill>
          </a:ln>
        </p:spPr>
        <p:txBody>
          <a:bodyPr vert="horz" wrap="square" lIns="0" tIns="0" rIns="0" bIns="0" rtlCol="0">
            <a:spAutoFit/>
          </a:bodyPr>
          <a:lstStyle/>
          <a:p>
            <a:pPr marL="86995">
              <a:lnSpc>
                <a:spcPts val="1939"/>
              </a:lnSpc>
            </a:pPr>
            <a:r>
              <a:rPr sz="1700" b="1" dirty="0">
                <a:solidFill>
                  <a:srgbClr val="31363E"/>
                </a:solidFill>
                <a:latin typeface="Calibri"/>
                <a:cs typeface="Calibri"/>
              </a:rPr>
              <a:t>Dark</a:t>
            </a:r>
            <a:r>
              <a:rPr sz="1700" b="1" spc="-45" dirty="0">
                <a:solidFill>
                  <a:srgbClr val="31363E"/>
                </a:solidFill>
                <a:latin typeface="Calibri"/>
                <a:cs typeface="Calibri"/>
              </a:rPr>
              <a:t> </a:t>
            </a:r>
            <a:r>
              <a:rPr sz="1700" b="1" dirty="0">
                <a:solidFill>
                  <a:srgbClr val="31363E"/>
                </a:solidFill>
                <a:latin typeface="Calibri"/>
                <a:cs typeface="Calibri"/>
              </a:rPr>
              <a:t>and</a:t>
            </a:r>
            <a:r>
              <a:rPr sz="1700" b="1" spc="-60" dirty="0">
                <a:solidFill>
                  <a:srgbClr val="31363E"/>
                </a:solidFill>
                <a:latin typeface="Calibri"/>
                <a:cs typeface="Calibri"/>
              </a:rPr>
              <a:t> </a:t>
            </a:r>
            <a:r>
              <a:rPr sz="1700" b="1" dirty="0">
                <a:solidFill>
                  <a:srgbClr val="31363E"/>
                </a:solidFill>
                <a:latin typeface="Calibri"/>
                <a:cs typeface="Calibri"/>
              </a:rPr>
              <a:t>impervious</a:t>
            </a:r>
            <a:r>
              <a:rPr sz="1700" b="1" spc="15" dirty="0">
                <a:solidFill>
                  <a:srgbClr val="31363E"/>
                </a:solidFill>
                <a:latin typeface="Calibri"/>
                <a:cs typeface="Calibri"/>
              </a:rPr>
              <a:t> </a:t>
            </a:r>
            <a:r>
              <a:rPr sz="1700" b="1" spc="-10" dirty="0">
                <a:solidFill>
                  <a:srgbClr val="31363E"/>
                </a:solidFill>
                <a:latin typeface="Calibri"/>
                <a:cs typeface="Calibri"/>
              </a:rPr>
              <a:t>parking</a:t>
            </a:r>
            <a:r>
              <a:rPr sz="1700" b="1" spc="-25" dirty="0">
                <a:solidFill>
                  <a:srgbClr val="31363E"/>
                </a:solidFill>
                <a:latin typeface="Calibri"/>
                <a:cs typeface="Calibri"/>
              </a:rPr>
              <a:t> </a:t>
            </a:r>
            <a:r>
              <a:rPr sz="1700" b="1" dirty="0">
                <a:solidFill>
                  <a:srgbClr val="31363E"/>
                </a:solidFill>
                <a:latin typeface="Calibri"/>
                <a:cs typeface="Calibri"/>
              </a:rPr>
              <a:t>lots</a:t>
            </a:r>
            <a:r>
              <a:rPr sz="1700" b="1" spc="-50" dirty="0">
                <a:solidFill>
                  <a:srgbClr val="31363E"/>
                </a:solidFill>
                <a:latin typeface="Calibri"/>
                <a:cs typeface="Calibri"/>
              </a:rPr>
              <a:t> </a:t>
            </a:r>
            <a:r>
              <a:rPr sz="1700" b="1" spc="-25" dirty="0">
                <a:solidFill>
                  <a:srgbClr val="31363E"/>
                </a:solidFill>
                <a:latin typeface="Calibri"/>
                <a:cs typeface="Calibri"/>
              </a:rPr>
              <a:t>...</a:t>
            </a:r>
            <a:endParaRPr sz="1700">
              <a:latin typeface="Calibri"/>
              <a:cs typeface="Calibri"/>
            </a:endParaRPr>
          </a:p>
          <a:p>
            <a:pPr marL="375920" indent="-281305">
              <a:lnSpc>
                <a:spcPts val="2035"/>
              </a:lnSpc>
              <a:buChar char="•"/>
              <a:tabLst>
                <a:tab pos="375920" algn="l"/>
                <a:tab pos="376555" algn="l"/>
              </a:tabLst>
            </a:pPr>
            <a:r>
              <a:rPr sz="1700" dirty="0">
                <a:solidFill>
                  <a:srgbClr val="31363E"/>
                </a:solidFill>
                <a:latin typeface="Calibri"/>
                <a:cs typeface="Calibri"/>
              </a:rPr>
              <a:t>Increases</a:t>
            </a:r>
            <a:r>
              <a:rPr sz="1700" spc="-10" dirty="0">
                <a:solidFill>
                  <a:srgbClr val="31363E"/>
                </a:solidFill>
                <a:latin typeface="Calibri"/>
                <a:cs typeface="Calibri"/>
              </a:rPr>
              <a:t> </a:t>
            </a:r>
            <a:r>
              <a:rPr sz="1700" dirty="0">
                <a:solidFill>
                  <a:srgbClr val="31363E"/>
                </a:solidFill>
                <a:latin typeface="Calibri"/>
                <a:cs typeface="Calibri"/>
              </a:rPr>
              <a:t>the</a:t>
            </a:r>
            <a:r>
              <a:rPr sz="1700" spc="-50" dirty="0">
                <a:solidFill>
                  <a:srgbClr val="31363E"/>
                </a:solidFill>
                <a:latin typeface="Calibri"/>
                <a:cs typeface="Calibri"/>
              </a:rPr>
              <a:t> </a:t>
            </a:r>
            <a:r>
              <a:rPr sz="1700" dirty="0">
                <a:solidFill>
                  <a:srgbClr val="31363E"/>
                </a:solidFill>
                <a:latin typeface="Calibri"/>
                <a:cs typeface="Calibri"/>
              </a:rPr>
              <a:t>heat</a:t>
            </a:r>
            <a:r>
              <a:rPr sz="1700" spc="5" dirty="0">
                <a:solidFill>
                  <a:srgbClr val="31363E"/>
                </a:solidFill>
                <a:latin typeface="Calibri"/>
                <a:cs typeface="Calibri"/>
              </a:rPr>
              <a:t> </a:t>
            </a:r>
            <a:r>
              <a:rPr sz="1700" dirty="0">
                <a:solidFill>
                  <a:srgbClr val="31363E"/>
                </a:solidFill>
                <a:latin typeface="Calibri"/>
                <a:cs typeface="Calibri"/>
              </a:rPr>
              <a:t>of</a:t>
            </a:r>
            <a:r>
              <a:rPr sz="1700" spc="-10" dirty="0">
                <a:solidFill>
                  <a:srgbClr val="31363E"/>
                </a:solidFill>
                <a:latin typeface="Calibri"/>
                <a:cs typeface="Calibri"/>
              </a:rPr>
              <a:t> </a:t>
            </a:r>
            <a:r>
              <a:rPr sz="1700" dirty="0">
                <a:solidFill>
                  <a:srgbClr val="31363E"/>
                </a:solidFill>
                <a:latin typeface="Calibri"/>
                <a:cs typeface="Calibri"/>
              </a:rPr>
              <a:t>a</a:t>
            </a:r>
            <a:r>
              <a:rPr sz="1700" spc="-15" dirty="0">
                <a:solidFill>
                  <a:srgbClr val="31363E"/>
                </a:solidFill>
                <a:latin typeface="Calibri"/>
                <a:cs typeface="Calibri"/>
              </a:rPr>
              <a:t> </a:t>
            </a:r>
            <a:r>
              <a:rPr sz="1700" spc="-20" dirty="0">
                <a:solidFill>
                  <a:srgbClr val="31363E"/>
                </a:solidFill>
                <a:latin typeface="Calibri"/>
                <a:cs typeface="Calibri"/>
              </a:rPr>
              <a:t>city</a:t>
            </a:r>
            <a:endParaRPr sz="1700">
              <a:latin typeface="Calibri"/>
              <a:cs typeface="Calibri"/>
            </a:endParaRPr>
          </a:p>
          <a:p>
            <a:pPr marL="375920" indent="-281305">
              <a:lnSpc>
                <a:spcPct val="100000"/>
              </a:lnSpc>
              <a:spcBef>
                <a:spcPts val="65"/>
              </a:spcBef>
              <a:buChar char="•"/>
              <a:tabLst>
                <a:tab pos="375920" algn="l"/>
                <a:tab pos="376555" algn="l"/>
              </a:tabLst>
            </a:pPr>
            <a:r>
              <a:rPr sz="1700" dirty="0">
                <a:solidFill>
                  <a:srgbClr val="31363E"/>
                </a:solidFill>
                <a:latin typeface="Calibri"/>
                <a:cs typeface="Calibri"/>
              </a:rPr>
              <a:t>Increases</a:t>
            </a:r>
            <a:r>
              <a:rPr sz="1700" spc="-60" dirty="0">
                <a:solidFill>
                  <a:srgbClr val="31363E"/>
                </a:solidFill>
                <a:latin typeface="Calibri"/>
                <a:cs typeface="Calibri"/>
              </a:rPr>
              <a:t> </a:t>
            </a:r>
            <a:r>
              <a:rPr sz="1700" spc="-20" dirty="0">
                <a:solidFill>
                  <a:srgbClr val="31363E"/>
                </a:solidFill>
                <a:latin typeface="Calibri"/>
                <a:cs typeface="Calibri"/>
              </a:rPr>
              <a:t>smog</a:t>
            </a:r>
            <a:endParaRPr sz="1700">
              <a:latin typeface="Calibri"/>
              <a:cs typeface="Calibri"/>
            </a:endParaRPr>
          </a:p>
        </p:txBody>
      </p:sp>
      <p:sp>
        <p:nvSpPr>
          <p:cNvPr id="6" name="object 6"/>
          <p:cNvSpPr/>
          <p:nvPr/>
        </p:nvSpPr>
        <p:spPr>
          <a:xfrm>
            <a:off x="7215251" y="4862512"/>
            <a:ext cx="4333875" cy="1057275"/>
          </a:xfrm>
          <a:custGeom>
            <a:avLst/>
            <a:gdLst/>
            <a:ahLst/>
            <a:cxnLst/>
            <a:rect l="l" t="t" r="r" b="b"/>
            <a:pathLst>
              <a:path w="4333875" h="1057275">
                <a:moveTo>
                  <a:pt x="0" y="1057275"/>
                </a:moveTo>
                <a:lnTo>
                  <a:pt x="4333875" y="1057275"/>
                </a:lnTo>
                <a:lnTo>
                  <a:pt x="4333875" y="0"/>
                </a:lnTo>
                <a:lnTo>
                  <a:pt x="0" y="0"/>
                </a:lnTo>
                <a:lnTo>
                  <a:pt x="0" y="1057275"/>
                </a:lnTo>
                <a:close/>
              </a:path>
            </a:pathLst>
          </a:custGeom>
          <a:ln w="28575">
            <a:solidFill>
              <a:srgbClr val="2195B8"/>
            </a:solidFill>
          </a:ln>
        </p:spPr>
        <p:txBody>
          <a:bodyPr wrap="square" lIns="0" tIns="0" rIns="0" bIns="0" rtlCol="0"/>
          <a:lstStyle/>
          <a:p>
            <a:endParaRPr/>
          </a:p>
        </p:txBody>
      </p:sp>
      <p:sp>
        <p:nvSpPr>
          <p:cNvPr id="7" name="object 7"/>
          <p:cNvSpPr txBox="1"/>
          <p:nvPr/>
        </p:nvSpPr>
        <p:spPr>
          <a:xfrm>
            <a:off x="7290181" y="4836477"/>
            <a:ext cx="3834129" cy="1071245"/>
          </a:xfrm>
          <a:prstGeom prst="rect">
            <a:avLst/>
          </a:prstGeom>
        </p:spPr>
        <p:txBody>
          <a:bodyPr vert="horz" wrap="square" lIns="0" tIns="15875" rIns="0" bIns="0" rtlCol="0">
            <a:spAutoFit/>
          </a:bodyPr>
          <a:lstStyle/>
          <a:p>
            <a:pPr marL="12700">
              <a:lnSpc>
                <a:spcPts val="2035"/>
              </a:lnSpc>
              <a:spcBef>
                <a:spcPts val="125"/>
              </a:spcBef>
            </a:pPr>
            <a:r>
              <a:rPr sz="1700" b="1" dirty="0">
                <a:solidFill>
                  <a:srgbClr val="31363E"/>
                </a:solidFill>
                <a:latin typeface="Calibri"/>
                <a:cs typeface="Calibri"/>
              </a:rPr>
              <a:t>Dark</a:t>
            </a:r>
            <a:r>
              <a:rPr sz="1700" b="1" spc="-60" dirty="0">
                <a:solidFill>
                  <a:srgbClr val="31363E"/>
                </a:solidFill>
                <a:latin typeface="Calibri"/>
                <a:cs typeface="Calibri"/>
              </a:rPr>
              <a:t> </a:t>
            </a:r>
            <a:r>
              <a:rPr sz="1700" b="1" dirty="0">
                <a:solidFill>
                  <a:srgbClr val="31363E"/>
                </a:solidFill>
                <a:latin typeface="Calibri"/>
                <a:cs typeface="Calibri"/>
              </a:rPr>
              <a:t>and</a:t>
            </a:r>
            <a:r>
              <a:rPr sz="1700" b="1" spc="-80" dirty="0">
                <a:solidFill>
                  <a:srgbClr val="31363E"/>
                </a:solidFill>
                <a:latin typeface="Calibri"/>
                <a:cs typeface="Calibri"/>
              </a:rPr>
              <a:t> </a:t>
            </a:r>
            <a:r>
              <a:rPr sz="1700" b="1" dirty="0">
                <a:solidFill>
                  <a:srgbClr val="31363E"/>
                </a:solidFill>
                <a:latin typeface="Calibri"/>
                <a:cs typeface="Calibri"/>
              </a:rPr>
              <a:t>impervious</a:t>
            </a:r>
            <a:r>
              <a:rPr sz="1700" b="1" spc="-5" dirty="0">
                <a:solidFill>
                  <a:srgbClr val="31363E"/>
                </a:solidFill>
                <a:latin typeface="Calibri"/>
                <a:cs typeface="Calibri"/>
              </a:rPr>
              <a:t> </a:t>
            </a:r>
            <a:r>
              <a:rPr sz="1700" b="1" dirty="0">
                <a:solidFill>
                  <a:srgbClr val="31363E"/>
                </a:solidFill>
                <a:latin typeface="Calibri"/>
                <a:cs typeface="Calibri"/>
              </a:rPr>
              <a:t>roofs</a:t>
            </a:r>
            <a:r>
              <a:rPr sz="1700" b="1" spc="-60" dirty="0">
                <a:solidFill>
                  <a:srgbClr val="31363E"/>
                </a:solidFill>
                <a:latin typeface="Calibri"/>
                <a:cs typeface="Calibri"/>
              </a:rPr>
              <a:t> </a:t>
            </a:r>
            <a:r>
              <a:rPr sz="1700" b="1" spc="-25" dirty="0">
                <a:solidFill>
                  <a:srgbClr val="31363E"/>
                </a:solidFill>
                <a:latin typeface="Calibri"/>
                <a:cs typeface="Calibri"/>
              </a:rPr>
              <a:t>...</a:t>
            </a:r>
            <a:endParaRPr sz="1700">
              <a:latin typeface="Calibri"/>
              <a:cs typeface="Calibri"/>
            </a:endParaRPr>
          </a:p>
          <a:p>
            <a:pPr marL="300990" marR="5080" indent="-280670">
              <a:lnSpc>
                <a:spcPts val="2100"/>
              </a:lnSpc>
              <a:spcBef>
                <a:spcPts val="15"/>
              </a:spcBef>
              <a:buChar char="•"/>
              <a:tabLst>
                <a:tab pos="300990" algn="l"/>
                <a:tab pos="301625" algn="l"/>
              </a:tabLst>
            </a:pPr>
            <a:r>
              <a:rPr sz="1700" dirty="0">
                <a:solidFill>
                  <a:srgbClr val="31363E"/>
                </a:solidFill>
                <a:latin typeface="Calibri"/>
                <a:cs typeface="Calibri"/>
              </a:rPr>
              <a:t>Heats</a:t>
            </a:r>
            <a:r>
              <a:rPr sz="1700" spc="-25" dirty="0">
                <a:solidFill>
                  <a:srgbClr val="31363E"/>
                </a:solidFill>
                <a:latin typeface="Calibri"/>
                <a:cs typeface="Calibri"/>
              </a:rPr>
              <a:t> </a:t>
            </a:r>
            <a:r>
              <a:rPr sz="1700" dirty="0">
                <a:solidFill>
                  <a:srgbClr val="31363E"/>
                </a:solidFill>
                <a:latin typeface="Calibri"/>
                <a:cs typeface="Calibri"/>
              </a:rPr>
              <a:t>up</a:t>
            </a:r>
            <a:r>
              <a:rPr sz="1700" spc="-40" dirty="0">
                <a:solidFill>
                  <a:srgbClr val="31363E"/>
                </a:solidFill>
                <a:latin typeface="Calibri"/>
                <a:cs typeface="Calibri"/>
              </a:rPr>
              <a:t> </a:t>
            </a:r>
            <a:r>
              <a:rPr sz="1700" spc="-10" dirty="0">
                <a:solidFill>
                  <a:srgbClr val="31363E"/>
                </a:solidFill>
                <a:latin typeface="Calibri"/>
                <a:cs typeface="Calibri"/>
              </a:rPr>
              <a:t>buildings, </a:t>
            </a:r>
            <a:r>
              <a:rPr sz="1700" dirty="0">
                <a:solidFill>
                  <a:srgbClr val="31363E"/>
                </a:solidFill>
                <a:latin typeface="Calibri"/>
                <a:cs typeface="Calibri"/>
              </a:rPr>
              <a:t>increasing</a:t>
            </a:r>
            <a:r>
              <a:rPr sz="1700" spc="-20" dirty="0">
                <a:solidFill>
                  <a:srgbClr val="31363E"/>
                </a:solidFill>
                <a:latin typeface="Calibri"/>
                <a:cs typeface="Calibri"/>
              </a:rPr>
              <a:t> </a:t>
            </a:r>
            <a:r>
              <a:rPr sz="1700" spc="-10" dirty="0">
                <a:solidFill>
                  <a:srgbClr val="31363E"/>
                </a:solidFill>
                <a:latin typeface="Calibri"/>
                <a:cs typeface="Calibri"/>
              </a:rPr>
              <a:t>electricity </a:t>
            </a:r>
            <a:r>
              <a:rPr sz="1700" dirty="0">
                <a:solidFill>
                  <a:srgbClr val="31363E"/>
                </a:solidFill>
                <a:latin typeface="Calibri"/>
                <a:cs typeface="Calibri"/>
              </a:rPr>
              <a:t>usage</a:t>
            </a:r>
            <a:r>
              <a:rPr sz="1700" spc="-55" dirty="0">
                <a:solidFill>
                  <a:srgbClr val="31363E"/>
                </a:solidFill>
                <a:latin typeface="Calibri"/>
                <a:cs typeface="Calibri"/>
              </a:rPr>
              <a:t> </a:t>
            </a:r>
            <a:r>
              <a:rPr sz="1700" dirty="0">
                <a:solidFill>
                  <a:srgbClr val="31363E"/>
                </a:solidFill>
                <a:latin typeface="Calibri"/>
                <a:cs typeface="Calibri"/>
              </a:rPr>
              <a:t>for</a:t>
            </a:r>
            <a:r>
              <a:rPr sz="1700" spc="-20" dirty="0">
                <a:solidFill>
                  <a:srgbClr val="31363E"/>
                </a:solidFill>
                <a:latin typeface="Calibri"/>
                <a:cs typeface="Calibri"/>
              </a:rPr>
              <a:t> </a:t>
            </a:r>
            <a:r>
              <a:rPr sz="1700" dirty="0">
                <a:solidFill>
                  <a:srgbClr val="31363E"/>
                </a:solidFill>
                <a:latin typeface="Calibri"/>
                <a:cs typeface="Calibri"/>
              </a:rPr>
              <a:t>air</a:t>
            </a:r>
            <a:r>
              <a:rPr sz="1700" spc="-25" dirty="0">
                <a:solidFill>
                  <a:srgbClr val="31363E"/>
                </a:solidFill>
                <a:latin typeface="Calibri"/>
                <a:cs typeface="Calibri"/>
              </a:rPr>
              <a:t> </a:t>
            </a:r>
            <a:r>
              <a:rPr sz="1700" spc="-10" dirty="0">
                <a:solidFill>
                  <a:srgbClr val="31363E"/>
                </a:solidFill>
                <a:latin typeface="Calibri"/>
                <a:cs typeface="Calibri"/>
              </a:rPr>
              <a:t>conditioning</a:t>
            </a:r>
            <a:endParaRPr sz="1700">
              <a:latin typeface="Calibri"/>
              <a:cs typeface="Calibri"/>
            </a:endParaRPr>
          </a:p>
          <a:p>
            <a:pPr marL="300990" indent="-281305">
              <a:lnSpc>
                <a:spcPts val="1950"/>
              </a:lnSpc>
              <a:buChar char="•"/>
              <a:tabLst>
                <a:tab pos="300990" algn="l"/>
                <a:tab pos="301625" algn="l"/>
              </a:tabLst>
            </a:pPr>
            <a:r>
              <a:rPr sz="1700" dirty="0">
                <a:solidFill>
                  <a:srgbClr val="31363E"/>
                </a:solidFill>
                <a:latin typeface="Calibri"/>
                <a:cs typeface="Calibri"/>
              </a:rPr>
              <a:t>Heats</a:t>
            </a:r>
            <a:r>
              <a:rPr sz="1700" spc="-15" dirty="0">
                <a:solidFill>
                  <a:srgbClr val="31363E"/>
                </a:solidFill>
                <a:latin typeface="Calibri"/>
                <a:cs typeface="Calibri"/>
              </a:rPr>
              <a:t> </a:t>
            </a:r>
            <a:r>
              <a:rPr sz="1700" dirty="0">
                <a:solidFill>
                  <a:srgbClr val="31363E"/>
                </a:solidFill>
                <a:latin typeface="Calibri"/>
                <a:cs typeface="Calibri"/>
              </a:rPr>
              <a:t>up</a:t>
            </a:r>
            <a:r>
              <a:rPr sz="1700" spc="-25" dirty="0">
                <a:solidFill>
                  <a:srgbClr val="31363E"/>
                </a:solidFill>
                <a:latin typeface="Calibri"/>
                <a:cs typeface="Calibri"/>
              </a:rPr>
              <a:t> </a:t>
            </a:r>
            <a:r>
              <a:rPr sz="1700" dirty="0">
                <a:solidFill>
                  <a:srgbClr val="31363E"/>
                </a:solidFill>
                <a:latin typeface="Calibri"/>
                <a:cs typeface="Calibri"/>
              </a:rPr>
              <a:t>the</a:t>
            </a:r>
            <a:r>
              <a:rPr sz="1700" spc="25" dirty="0">
                <a:solidFill>
                  <a:srgbClr val="31363E"/>
                </a:solidFill>
                <a:latin typeface="Calibri"/>
                <a:cs typeface="Calibri"/>
              </a:rPr>
              <a:t> </a:t>
            </a:r>
            <a:r>
              <a:rPr sz="1700" spc="-20" dirty="0">
                <a:solidFill>
                  <a:srgbClr val="31363E"/>
                </a:solidFill>
                <a:latin typeface="Calibri"/>
                <a:cs typeface="Calibri"/>
              </a:rPr>
              <a:t>city</a:t>
            </a:r>
            <a:endParaRPr sz="1700">
              <a:latin typeface="Calibri"/>
              <a:cs typeface="Calibri"/>
            </a:endParaRPr>
          </a:p>
        </p:txBody>
      </p:sp>
      <p:sp>
        <p:nvSpPr>
          <p:cNvPr id="8" name="object 8"/>
          <p:cNvSpPr txBox="1">
            <a:spLocks noGrp="1"/>
          </p:cNvSpPr>
          <p:nvPr>
            <p:ph type="title"/>
          </p:nvPr>
        </p:nvSpPr>
        <p:spPr>
          <a:xfrm>
            <a:off x="638809" y="441705"/>
            <a:ext cx="6047740" cy="575310"/>
          </a:xfrm>
          <a:prstGeom prst="rect">
            <a:avLst/>
          </a:prstGeom>
        </p:spPr>
        <p:txBody>
          <a:bodyPr vert="horz" wrap="square" lIns="0" tIns="13335" rIns="0" bIns="0" rtlCol="0">
            <a:spAutoFit/>
          </a:bodyPr>
          <a:lstStyle/>
          <a:p>
            <a:pPr marL="12700">
              <a:lnSpc>
                <a:spcPct val="100000"/>
              </a:lnSpc>
              <a:spcBef>
                <a:spcPts val="105"/>
              </a:spcBef>
            </a:pPr>
            <a:r>
              <a:rPr sz="3600" dirty="0">
                <a:solidFill>
                  <a:srgbClr val="31363E"/>
                </a:solidFill>
                <a:latin typeface="Arial"/>
                <a:cs typeface="Arial"/>
              </a:rPr>
              <a:t>The</a:t>
            </a:r>
            <a:r>
              <a:rPr sz="3600" spc="-50" dirty="0">
                <a:solidFill>
                  <a:srgbClr val="31363E"/>
                </a:solidFill>
                <a:latin typeface="Arial"/>
                <a:cs typeface="Arial"/>
              </a:rPr>
              <a:t> </a:t>
            </a:r>
            <a:r>
              <a:rPr sz="3600" dirty="0">
                <a:solidFill>
                  <a:srgbClr val="31363E"/>
                </a:solidFill>
                <a:latin typeface="Arial"/>
                <a:cs typeface="Arial"/>
              </a:rPr>
              <a:t>Cities</a:t>
            </a:r>
            <a:r>
              <a:rPr sz="3600" spc="-35" dirty="0">
                <a:solidFill>
                  <a:srgbClr val="31363E"/>
                </a:solidFill>
                <a:latin typeface="Arial"/>
                <a:cs typeface="Arial"/>
              </a:rPr>
              <a:t> </a:t>
            </a:r>
            <a:r>
              <a:rPr sz="3600" dirty="0">
                <a:solidFill>
                  <a:srgbClr val="31363E"/>
                </a:solidFill>
                <a:latin typeface="Arial"/>
                <a:cs typeface="Arial"/>
              </a:rPr>
              <a:t>We</a:t>
            </a:r>
            <a:r>
              <a:rPr sz="3600" spc="-35" dirty="0">
                <a:solidFill>
                  <a:srgbClr val="31363E"/>
                </a:solidFill>
                <a:latin typeface="Arial"/>
                <a:cs typeface="Arial"/>
              </a:rPr>
              <a:t> </a:t>
            </a:r>
            <a:r>
              <a:rPr sz="3600" dirty="0">
                <a:solidFill>
                  <a:srgbClr val="31363E"/>
                </a:solidFill>
                <a:latin typeface="Arial"/>
                <a:cs typeface="Arial"/>
              </a:rPr>
              <a:t>Live</a:t>
            </a:r>
            <a:r>
              <a:rPr sz="3600" spc="-35" dirty="0">
                <a:solidFill>
                  <a:srgbClr val="31363E"/>
                </a:solidFill>
                <a:latin typeface="Arial"/>
                <a:cs typeface="Arial"/>
              </a:rPr>
              <a:t> </a:t>
            </a:r>
            <a:r>
              <a:rPr sz="3600" dirty="0">
                <a:solidFill>
                  <a:srgbClr val="31363E"/>
                </a:solidFill>
                <a:latin typeface="Arial"/>
                <a:cs typeface="Arial"/>
              </a:rPr>
              <a:t>In</a:t>
            </a:r>
            <a:r>
              <a:rPr sz="3600" spc="-75" dirty="0">
                <a:solidFill>
                  <a:srgbClr val="31363E"/>
                </a:solidFill>
                <a:latin typeface="Arial"/>
                <a:cs typeface="Arial"/>
              </a:rPr>
              <a:t> </a:t>
            </a:r>
            <a:r>
              <a:rPr sz="3600" spc="-10" dirty="0">
                <a:solidFill>
                  <a:srgbClr val="31363E"/>
                </a:solidFill>
                <a:latin typeface="Arial"/>
                <a:cs typeface="Arial"/>
              </a:rPr>
              <a:t>Now...</a:t>
            </a:r>
            <a:endParaRPr sz="3600">
              <a:latin typeface="Arial"/>
              <a:cs typeface="Arial"/>
            </a:endParaRPr>
          </a:p>
        </p:txBody>
      </p:sp>
      <p:grpSp>
        <p:nvGrpSpPr>
          <p:cNvPr id="9" name="object 9"/>
          <p:cNvGrpSpPr/>
          <p:nvPr/>
        </p:nvGrpSpPr>
        <p:grpSpPr>
          <a:xfrm>
            <a:off x="0" y="2382011"/>
            <a:ext cx="12192000" cy="4476115"/>
            <a:chOff x="0" y="2382011"/>
            <a:chExt cx="12192000" cy="4476115"/>
          </a:xfrm>
        </p:grpSpPr>
        <p:sp>
          <p:nvSpPr>
            <p:cNvPr id="10" name="object 10"/>
            <p:cNvSpPr/>
            <p:nvPr/>
          </p:nvSpPr>
          <p:spPr>
            <a:xfrm>
              <a:off x="1285875" y="2382011"/>
              <a:ext cx="5926455" cy="3025775"/>
            </a:xfrm>
            <a:custGeom>
              <a:avLst/>
              <a:gdLst/>
              <a:ahLst/>
              <a:cxnLst/>
              <a:rect l="l" t="t" r="r" b="b"/>
              <a:pathLst>
                <a:path w="5926455" h="3025775">
                  <a:moveTo>
                    <a:pt x="5923788" y="2987421"/>
                  </a:moveTo>
                  <a:lnTo>
                    <a:pt x="1333334" y="1371714"/>
                  </a:lnTo>
                  <a:lnTo>
                    <a:pt x="1335557" y="1365377"/>
                  </a:lnTo>
                  <a:lnTo>
                    <a:pt x="1345946" y="1335786"/>
                  </a:lnTo>
                  <a:lnTo>
                    <a:pt x="1219200" y="1351788"/>
                  </a:lnTo>
                  <a:lnTo>
                    <a:pt x="1308100" y="1443609"/>
                  </a:lnTo>
                  <a:lnTo>
                    <a:pt x="1320711" y="1407680"/>
                  </a:lnTo>
                  <a:lnTo>
                    <a:pt x="5749125" y="2966326"/>
                  </a:lnTo>
                  <a:lnTo>
                    <a:pt x="115773" y="2261463"/>
                  </a:lnTo>
                  <a:lnTo>
                    <a:pt x="116078" y="2259076"/>
                  </a:lnTo>
                  <a:lnTo>
                    <a:pt x="120523" y="2223643"/>
                  </a:lnTo>
                  <a:lnTo>
                    <a:pt x="0" y="2266188"/>
                  </a:lnTo>
                  <a:lnTo>
                    <a:pt x="106299" y="2337054"/>
                  </a:lnTo>
                  <a:lnTo>
                    <a:pt x="111023" y="2299297"/>
                  </a:lnTo>
                  <a:lnTo>
                    <a:pt x="5915152" y="3025521"/>
                  </a:lnTo>
                  <a:lnTo>
                    <a:pt x="5917730" y="3004731"/>
                  </a:lnTo>
                  <a:lnTo>
                    <a:pt x="5923788" y="2987421"/>
                  </a:lnTo>
                  <a:close/>
                </a:path>
                <a:path w="5926455" h="3025775">
                  <a:moveTo>
                    <a:pt x="5926201" y="1737741"/>
                  </a:moveTo>
                  <a:lnTo>
                    <a:pt x="3381311" y="856869"/>
                  </a:lnTo>
                  <a:lnTo>
                    <a:pt x="3383470" y="850646"/>
                  </a:lnTo>
                  <a:lnTo>
                    <a:pt x="3393821" y="820801"/>
                  </a:lnTo>
                  <a:lnTo>
                    <a:pt x="3267075" y="837438"/>
                  </a:lnTo>
                  <a:lnTo>
                    <a:pt x="3356356" y="928878"/>
                  </a:lnTo>
                  <a:lnTo>
                    <a:pt x="3368852" y="892810"/>
                  </a:lnTo>
                  <a:lnTo>
                    <a:pt x="5913755" y="1773682"/>
                  </a:lnTo>
                  <a:lnTo>
                    <a:pt x="5926201" y="1737741"/>
                  </a:lnTo>
                  <a:close/>
                </a:path>
                <a:path w="5926455" h="3025775">
                  <a:moveTo>
                    <a:pt x="5926328" y="326390"/>
                  </a:moveTo>
                  <a:lnTo>
                    <a:pt x="4763719" y="36995"/>
                  </a:lnTo>
                  <a:lnTo>
                    <a:pt x="4764862" y="32385"/>
                  </a:lnTo>
                  <a:lnTo>
                    <a:pt x="4772914" y="0"/>
                  </a:lnTo>
                  <a:lnTo>
                    <a:pt x="4648200" y="27813"/>
                  </a:lnTo>
                  <a:lnTo>
                    <a:pt x="4745355" y="110871"/>
                  </a:lnTo>
                  <a:lnTo>
                    <a:pt x="4754524" y="73939"/>
                  </a:lnTo>
                  <a:lnTo>
                    <a:pt x="5917057" y="363347"/>
                  </a:lnTo>
                  <a:lnTo>
                    <a:pt x="5926328" y="326390"/>
                  </a:lnTo>
                  <a:close/>
                </a:path>
              </a:pathLst>
            </a:custGeom>
            <a:solidFill>
              <a:srgbClr val="009BBE"/>
            </a:solidFill>
          </p:spPr>
          <p:txBody>
            <a:bodyPr wrap="square" lIns="0" tIns="0" rIns="0" bIns="0" rtlCol="0"/>
            <a:lstStyle/>
            <a:p>
              <a:endParaRPr/>
            </a:p>
          </p:txBody>
        </p:sp>
        <p:sp>
          <p:nvSpPr>
            <p:cNvPr id="11" name="object 11"/>
            <p:cNvSpPr/>
            <p:nvPr/>
          </p:nvSpPr>
          <p:spPr>
            <a:xfrm>
              <a:off x="11468100" y="6143625"/>
              <a:ext cx="723900" cy="9525"/>
            </a:xfrm>
            <a:custGeom>
              <a:avLst/>
              <a:gdLst/>
              <a:ahLst/>
              <a:cxnLst/>
              <a:rect l="l" t="t" r="r" b="b"/>
              <a:pathLst>
                <a:path w="723900" h="9525">
                  <a:moveTo>
                    <a:pt x="0" y="9525"/>
                  </a:moveTo>
                  <a:lnTo>
                    <a:pt x="723900" y="9525"/>
                  </a:lnTo>
                  <a:lnTo>
                    <a:pt x="723900" y="0"/>
                  </a:lnTo>
                  <a:lnTo>
                    <a:pt x="0" y="0"/>
                  </a:lnTo>
                  <a:lnTo>
                    <a:pt x="0" y="9525"/>
                  </a:lnTo>
                  <a:close/>
                </a:path>
              </a:pathLst>
            </a:custGeom>
            <a:solidFill>
              <a:srgbClr val="A1E8D6">
                <a:alpha val="83135"/>
              </a:srgbClr>
            </a:solidFill>
          </p:spPr>
          <p:txBody>
            <a:bodyPr wrap="square" lIns="0" tIns="0" rIns="0" bIns="0" rtlCol="0"/>
            <a:lstStyle/>
            <a:p>
              <a:endParaRPr/>
            </a:p>
          </p:txBody>
        </p:sp>
        <p:sp>
          <p:nvSpPr>
            <p:cNvPr id="12" name="object 12"/>
            <p:cNvSpPr/>
            <p:nvPr/>
          </p:nvSpPr>
          <p:spPr>
            <a:xfrm>
              <a:off x="0" y="6153150"/>
              <a:ext cx="12192000" cy="704850"/>
            </a:xfrm>
            <a:custGeom>
              <a:avLst/>
              <a:gdLst/>
              <a:ahLst/>
              <a:cxnLst/>
              <a:rect l="l" t="t" r="r" b="b"/>
              <a:pathLst>
                <a:path w="12192000" h="704850">
                  <a:moveTo>
                    <a:pt x="12192000" y="0"/>
                  </a:moveTo>
                  <a:lnTo>
                    <a:pt x="0" y="0"/>
                  </a:lnTo>
                  <a:lnTo>
                    <a:pt x="0" y="704846"/>
                  </a:lnTo>
                  <a:lnTo>
                    <a:pt x="12192000" y="704846"/>
                  </a:lnTo>
                  <a:lnTo>
                    <a:pt x="12192000" y="0"/>
                  </a:lnTo>
                  <a:close/>
                </a:path>
              </a:pathLst>
            </a:custGeom>
            <a:solidFill>
              <a:srgbClr val="097A5E"/>
            </a:solidFill>
          </p:spPr>
          <p:txBody>
            <a:bodyPr wrap="square" lIns="0" tIns="0" rIns="0" bIns="0" rtlCol="0"/>
            <a:lstStyle/>
            <a:p>
              <a:endParaRPr/>
            </a:p>
          </p:txBody>
        </p:sp>
        <p:pic>
          <p:nvPicPr>
            <p:cNvPr id="13" name="object 13"/>
            <p:cNvPicPr/>
            <p:nvPr/>
          </p:nvPicPr>
          <p:blipFill>
            <a:blip r:embed="rId3" cstate="print"/>
            <a:stretch>
              <a:fillRect/>
            </a:stretch>
          </p:blipFill>
          <p:spPr>
            <a:xfrm>
              <a:off x="10820400" y="5505448"/>
              <a:ext cx="1295400" cy="1323975"/>
            </a:xfrm>
            <a:prstGeom prst="rect">
              <a:avLst/>
            </a:prstGeom>
          </p:spPr>
        </p:pic>
      </p:grpSp>
      <p:sp>
        <p:nvSpPr>
          <p:cNvPr id="14" name="object 14"/>
          <p:cNvSpPr/>
          <p:nvPr/>
        </p:nvSpPr>
        <p:spPr>
          <a:xfrm>
            <a:off x="0" y="257175"/>
            <a:ext cx="371475" cy="971550"/>
          </a:xfrm>
          <a:custGeom>
            <a:avLst/>
            <a:gdLst/>
            <a:ahLst/>
            <a:cxnLst/>
            <a:rect l="l" t="t" r="r" b="b"/>
            <a:pathLst>
              <a:path w="371475" h="971550">
                <a:moveTo>
                  <a:pt x="371475" y="0"/>
                </a:moveTo>
                <a:lnTo>
                  <a:pt x="0" y="0"/>
                </a:lnTo>
                <a:lnTo>
                  <a:pt x="0" y="971550"/>
                </a:lnTo>
                <a:lnTo>
                  <a:pt x="371475" y="971550"/>
                </a:lnTo>
                <a:lnTo>
                  <a:pt x="371475" y="0"/>
                </a:lnTo>
                <a:close/>
              </a:path>
            </a:pathLst>
          </a:custGeom>
          <a:solidFill>
            <a:srgbClr val="FFFFFF"/>
          </a:solid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4850" y="2009775"/>
            <a:ext cx="6315075" cy="3810000"/>
          </a:xfrm>
          <a:prstGeom prst="rect">
            <a:avLst/>
          </a:prstGeom>
        </p:spPr>
      </p:pic>
      <p:sp>
        <p:nvSpPr>
          <p:cNvPr id="3" name="object 3"/>
          <p:cNvSpPr txBox="1"/>
          <p:nvPr/>
        </p:nvSpPr>
        <p:spPr>
          <a:xfrm>
            <a:off x="734377" y="1100642"/>
            <a:ext cx="9405620" cy="768985"/>
          </a:xfrm>
          <a:prstGeom prst="rect">
            <a:avLst/>
          </a:prstGeom>
        </p:spPr>
        <p:txBody>
          <a:bodyPr vert="horz" wrap="square" lIns="0" tIns="63500" rIns="0" bIns="0" rtlCol="0">
            <a:spAutoFit/>
          </a:bodyPr>
          <a:lstStyle/>
          <a:p>
            <a:pPr marL="12700">
              <a:lnSpc>
                <a:spcPct val="100000"/>
              </a:lnSpc>
              <a:spcBef>
                <a:spcPts val="500"/>
              </a:spcBef>
            </a:pPr>
            <a:r>
              <a:rPr sz="2100" dirty="0">
                <a:solidFill>
                  <a:srgbClr val="31363E"/>
                </a:solidFill>
                <a:latin typeface="Arial"/>
                <a:cs typeface="Arial"/>
              </a:rPr>
              <a:t>Reflective,</a:t>
            </a:r>
            <a:r>
              <a:rPr sz="2100" spc="-20" dirty="0">
                <a:solidFill>
                  <a:srgbClr val="31363E"/>
                </a:solidFill>
                <a:latin typeface="Arial"/>
                <a:cs typeface="Arial"/>
              </a:rPr>
              <a:t> </a:t>
            </a:r>
            <a:r>
              <a:rPr sz="2100" dirty="0">
                <a:solidFill>
                  <a:srgbClr val="31363E"/>
                </a:solidFill>
                <a:latin typeface="Arial"/>
                <a:cs typeface="Arial"/>
              </a:rPr>
              <a:t>porous,</a:t>
            </a:r>
            <a:r>
              <a:rPr sz="2100" spc="75" dirty="0">
                <a:solidFill>
                  <a:srgbClr val="31363E"/>
                </a:solidFill>
                <a:latin typeface="Arial"/>
                <a:cs typeface="Arial"/>
              </a:rPr>
              <a:t> </a:t>
            </a:r>
            <a:r>
              <a:rPr sz="2100" dirty="0">
                <a:solidFill>
                  <a:srgbClr val="31363E"/>
                </a:solidFill>
                <a:latin typeface="Arial"/>
                <a:cs typeface="Arial"/>
              </a:rPr>
              <a:t>and</a:t>
            </a:r>
            <a:r>
              <a:rPr sz="2100" spc="15" dirty="0">
                <a:solidFill>
                  <a:srgbClr val="31363E"/>
                </a:solidFill>
                <a:latin typeface="Arial"/>
                <a:cs typeface="Arial"/>
              </a:rPr>
              <a:t> </a:t>
            </a:r>
            <a:r>
              <a:rPr sz="2100" dirty="0">
                <a:solidFill>
                  <a:srgbClr val="31363E"/>
                </a:solidFill>
                <a:latin typeface="Arial"/>
                <a:cs typeface="Arial"/>
              </a:rPr>
              <a:t>green</a:t>
            </a:r>
            <a:r>
              <a:rPr sz="2100" spc="90" dirty="0">
                <a:solidFill>
                  <a:srgbClr val="31363E"/>
                </a:solidFill>
                <a:latin typeface="Arial"/>
                <a:cs typeface="Arial"/>
              </a:rPr>
              <a:t> </a:t>
            </a:r>
            <a:r>
              <a:rPr sz="2100" dirty="0">
                <a:solidFill>
                  <a:srgbClr val="31363E"/>
                </a:solidFill>
                <a:latin typeface="Arial"/>
                <a:cs typeface="Arial"/>
              </a:rPr>
              <a:t>surfaces</a:t>
            </a:r>
            <a:r>
              <a:rPr sz="2100" spc="60" dirty="0">
                <a:solidFill>
                  <a:srgbClr val="31363E"/>
                </a:solidFill>
                <a:latin typeface="Arial"/>
                <a:cs typeface="Arial"/>
              </a:rPr>
              <a:t> </a:t>
            </a:r>
            <a:r>
              <a:rPr sz="2100" dirty="0">
                <a:solidFill>
                  <a:srgbClr val="31363E"/>
                </a:solidFill>
                <a:latin typeface="Arial"/>
                <a:cs typeface="Arial"/>
              </a:rPr>
              <a:t>with</a:t>
            </a:r>
            <a:r>
              <a:rPr sz="2100" spc="90" dirty="0">
                <a:solidFill>
                  <a:srgbClr val="31363E"/>
                </a:solidFill>
                <a:latin typeface="Arial"/>
                <a:cs typeface="Arial"/>
              </a:rPr>
              <a:t> </a:t>
            </a:r>
            <a:r>
              <a:rPr sz="2100" dirty="0">
                <a:solidFill>
                  <a:srgbClr val="31363E"/>
                </a:solidFill>
                <a:latin typeface="Arial"/>
                <a:cs typeface="Arial"/>
              </a:rPr>
              <a:t>trees</a:t>
            </a:r>
            <a:r>
              <a:rPr sz="2100" spc="60" dirty="0">
                <a:solidFill>
                  <a:srgbClr val="31363E"/>
                </a:solidFill>
                <a:latin typeface="Arial"/>
                <a:cs typeface="Arial"/>
              </a:rPr>
              <a:t> </a:t>
            </a:r>
            <a:r>
              <a:rPr sz="2100" dirty="0">
                <a:solidFill>
                  <a:srgbClr val="31363E"/>
                </a:solidFill>
                <a:latin typeface="Arial"/>
                <a:cs typeface="Arial"/>
              </a:rPr>
              <a:t>and</a:t>
            </a:r>
            <a:r>
              <a:rPr sz="2100" spc="90" dirty="0">
                <a:solidFill>
                  <a:srgbClr val="31363E"/>
                </a:solidFill>
                <a:latin typeface="Arial"/>
                <a:cs typeface="Arial"/>
              </a:rPr>
              <a:t> </a:t>
            </a:r>
            <a:r>
              <a:rPr sz="2100" dirty="0">
                <a:solidFill>
                  <a:srgbClr val="31363E"/>
                </a:solidFill>
                <a:latin typeface="Arial"/>
                <a:cs typeface="Arial"/>
              </a:rPr>
              <a:t>solar</a:t>
            </a:r>
            <a:r>
              <a:rPr sz="2100" spc="40" dirty="0">
                <a:solidFill>
                  <a:srgbClr val="31363E"/>
                </a:solidFill>
                <a:latin typeface="Arial"/>
                <a:cs typeface="Arial"/>
              </a:rPr>
              <a:t> </a:t>
            </a:r>
            <a:r>
              <a:rPr sz="2100" spc="-25" dirty="0">
                <a:solidFill>
                  <a:srgbClr val="31363E"/>
                </a:solidFill>
                <a:latin typeface="Arial"/>
                <a:cs typeface="Arial"/>
              </a:rPr>
              <a:t>PV:</a:t>
            </a:r>
            <a:endParaRPr sz="2100">
              <a:latin typeface="Arial"/>
              <a:cs typeface="Arial"/>
            </a:endParaRPr>
          </a:p>
          <a:p>
            <a:pPr marL="12700">
              <a:lnSpc>
                <a:spcPct val="100000"/>
              </a:lnSpc>
              <a:spcBef>
                <a:spcPts val="409"/>
              </a:spcBef>
            </a:pPr>
            <a:r>
              <a:rPr sz="2100" i="1" dirty="0">
                <a:solidFill>
                  <a:srgbClr val="31363E"/>
                </a:solidFill>
                <a:latin typeface="Arial"/>
                <a:cs typeface="Arial"/>
              </a:rPr>
              <a:t>a</a:t>
            </a:r>
            <a:r>
              <a:rPr sz="2100" i="1" spc="80" dirty="0">
                <a:solidFill>
                  <a:srgbClr val="31363E"/>
                </a:solidFill>
                <a:latin typeface="Arial"/>
                <a:cs typeface="Arial"/>
              </a:rPr>
              <a:t> </a:t>
            </a:r>
            <a:r>
              <a:rPr sz="2100" i="1" dirty="0">
                <a:solidFill>
                  <a:srgbClr val="31363E"/>
                </a:solidFill>
                <a:latin typeface="Arial"/>
                <a:cs typeface="Arial"/>
              </a:rPr>
              <a:t>cost-effective</a:t>
            </a:r>
            <a:r>
              <a:rPr sz="2100" i="1" spc="70" dirty="0">
                <a:solidFill>
                  <a:srgbClr val="31363E"/>
                </a:solidFill>
                <a:latin typeface="Arial"/>
                <a:cs typeface="Arial"/>
              </a:rPr>
              <a:t> </a:t>
            </a:r>
            <a:r>
              <a:rPr sz="2100" i="1" dirty="0">
                <a:solidFill>
                  <a:srgbClr val="31363E"/>
                </a:solidFill>
                <a:latin typeface="Arial"/>
                <a:cs typeface="Arial"/>
              </a:rPr>
              <a:t>Smart</a:t>
            </a:r>
            <a:r>
              <a:rPr sz="2100" i="1" spc="-15" dirty="0">
                <a:solidFill>
                  <a:srgbClr val="31363E"/>
                </a:solidFill>
                <a:latin typeface="Arial"/>
                <a:cs typeface="Arial"/>
              </a:rPr>
              <a:t> </a:t>
            </a:r>
            <a:r>
              <a:rPr sz="2100" i="1" dirty="0">
                <a:solidFill>
                  <a:srgbClr val="31363E"/>
                </a:solidFill>
                <a:latin typeface="Arial"/>
                <a:cs typeface="Arial"/>
              </a:rPr>
              <a:t>Surface</a:t>
            </a:r>
            <a:r>
              <a:rPr sz="2100" i="1" spc="75" dirty="0">
                <a:solidFill>
                  <a:srgbClr val="31363E"/>
                </a:solidFill>
                <a:latin typeface="Arial"/>
                <a:cs typeface="Arial"/>
              </a:rPr>
              <a:t> </a:t>
            </a:r>
            <a:r>
              <a:rPr sz="2100" i="1" dirty="0">
                <a:solidFill>
                  <a:srgbClr val="31363E"/>
                </a:solidFill>
                <a:latin typeface="Arial"/>
                <a:cs typeface="Arial"/>
              </a:rPr>
              <a:t>solution</a:t>
            </a:r>
            <a:r>
              <a:rPr sz="2100" i="1" spc="80" dirty="0">
                <a:solidFill>
                  <a:srgbClr val="31363E"/>
                </a:solidFill>
                <a:latin typeface="Arial"/>
                <a:cs typeface="Arial"/>
              </a:rPr>
              <a:t> </a:t>
            </a:r>
            <a:r>
              <a:rPr sz="2100" i="1" dirty="0">
                <a:solidFill>
                  <a:srgbClr val="31363E"/>
                </a:solidFill>
                <a:latin typeface="Arial"/>
                <a:cs typeface="Arial"/>
              </a:rPr>
              <a:t>for</a:t>
            </a:r>
            <a:r>
              <a:rPr sz="2100" i="1" spc="25" dirty="0">
                <a:solidFill>
                  <a:srgbClr val="31363E"/>
                </a:solidFill>
                <a:latin typeface="Arial"/>
                <a:cs typeface="Arial"/>
              </a:rPr>
              <a:t> </a:t>
            </a:r>
            <a:r>
              <a:rPr sz="2100" i="1" dirty="0">
                <a:solidFill>
                  <a:srgbClr val="31363E"/>
                </a:solidFill>
                <a:latin typeface="Arial"/>
                <a:cs typeface="Arial"/>
              </a:rPr>
              <a:t>cooler,</a:t>
            </a:r>
            <a:r>
              <a:rPr sz="2100" i="1" spc="-20" dirty="0">
                <a:solidFill>
                  <a:srgbClr val="31363E"/>
                </a:solidFill>
                <a:latin typeface="Arial"/>
                <a:cs typeface="Arial"/>
              </a:rPr>
              <a:t> </a:t>
            </a:r>
            <a:r>
              <a:rPr sz="2100" i="1" dirty="0">
                <a:solidFill>
                  <a:srgbClr val="31363E"/>
                </a:solidFill>
                <a:latin typeface="Arial"/>
                <a:cs typeface="Arial"/>
              </a:rPr>
              <a:t>healthier</a:t>
            </a:r>
            <a:r>
              <a:rPr sz="2100" i="1" spc="25" dirty="0">
                <a:solidFill>
                  <a:srgbClr val="31363E"/>
                </a:solidFill>
                <a:latin typeface="Arial"/>
                <a:cs typeface="Arial"/>
              </a:rPr>
              <a:t> </a:t>
            </a:r>
            <a:r>
              <a:rPr sz="2100" i="1" dirty="0">
                <a:solidFill>
                  <a:srgbClr val="31363E"/>
                </a:solidFill>
                <a:latin typeface="Arial"/>
                <a:cs typeface="Arial"/>
              </a:rPr>
              <a:t>more</a:t>
            </a:r>
            <a:r>
              <a:rPr sz="2100" i="1" spc="80" dirty="0">
                <a:solidFill>
                  <a:srgbClr val="31363E"/>
                </a:solidFill>
                <a:latin typeface="Arial"/>
                <a:cs typeface="Arial"/>
              </a:rPr>
              <a:t> </a:t>
            </a:r>
            <a:r>
              <a:rPr sz="2100" i="1" dirty="0">
                <a:solidFill>
                  <a:srgbClr val="31363E"/>
                </a:solidFill>
                <a:latin typeface="Arial"/>
                <a:cs typeface="Arial"/>
              </a:rPr>
              <a:t>resilient</a:t>
            </a:r>
            <a:r>
              <a:rPr sz="2100" i="1" spc="65" dirty="0">
                <a:solidFill>
                  <a:srgbClr val="31363E"/>
                </a:solidFill>
                <a:latin typeface="Arial"/>
                <a:cs typeface="Arial"/>
              </a:rPr>
              <a:t> </a:t>
            </a:r>
            <a:r>
              <a:rPr sz="2100" i="1" spc="-10" dirty="0">
                <a:solidFill>
                  <a:srgbClr val="31363E"/>
                </a:solidFill>
                <a:latin typeface="Arial"/>
                <a:cs typeface="Arial"/>
              </a:rPr>
              <a:t>cities</a:t>
            </a:r>
            <a:endParaRPr sz="2100">
              <a:latin typeface="Arial"/>
              <a:cs typeface="Arial"/>
            </a:endParaRPr>
          </a:p>
        </p:txBody>
      </p:sp>
      <p:sp>
        <p:nvSpPr>
          <p:cNvPr id="4" name="object 4"/>
          <p:cNvSpPr txBox="1"/>
          <p:nvPr/>
        </p:nvSpPr>
        <p:spPr>
          <a:xfrm>
            <a:off x="7243826" y="2014601"/>
            <a:ext cx="4505325" cy="1323975"/>
          </a:xfrm>
          <a:prstGeom prst="rect">
            <a:avLst/>
          </a:prstGeom>
          <a:ln w="28575">
            <a:solidFill>
              <a:srgbClr val="2ECFFF"/>
            </a:solidFill>
          </a:ln>
        </p:spPr>
        <p:txBody>
          <a:bodyPr vert="horz" wrap="square" lIns="0" tIns="0" rIns="0" bIns="0" rtlCol="0">
            <a:spAutoFit/>
          </a:bodyPr>
          <a:lstStyle/>
          <a:p>
            <a:pPr marL="92075">
              <a:lnSpc>
                <a:spcPts val="1935"/>
              </a:lnSpc>
            </a:pPr>
            <a:r>
              <a:rPr sz="1700" b="1" spc="-10" dirty="0">
                <a:solidFill>
                  <a:srgbClr val="31363E"/>
                </a:solidFill>
                <a:latin typeface="Calibri"/>
                <a:cs typeface="Calibri"/>
              </a:rPr>
              <a:t>Light-</a:t>
            </a:r>
            <a:r>
              <a:rPr sz="1700" b="1" dirty="0">
                <a:solidFill>
                  <a:srgbClr val="31363E"/>
                </a:solidFill>
                <a:latin typeface="Calibri"/>
                <a:cs typeface="Calibri"/>
              </a:rPr>
              <a:t>colored</a:t>
            </a:r>
            <a:r>
              <a:rPr sz="1700" b="1" spc="-15" dirty="0">
                <a:solidFill>
                  <a:srgbClr val="31363E"/>
                </a:solidFill>
                <a:latin typeface="Calibri"/>
                <a:cs typeface="Calibri"/>
              </a:rPr>
              <a:t> </a:t>
            </a:r>
            <a:r>
              <a:rPr sz="1700" b="1" dirty="0">
                <a:solidFill>
                  <a:srgbClr val="31363E"/>
                </a:solidFill>
                <a:latin typeface="Calibri"/>
                <a:cs typeface="Calibri"/>
              </a:rPr>
              <a:t>and</a:t>
            </a:r>
            <a:r>
              <a:rPr sz="1700" b="1" spc="-75" dirty="0">
                <a:solidFill>
                  <a:srgbClr val="31363E"/>
                </a:solidFill>
                <a:latin typeface="Calibri"/>
                <a:cs typeface="Calibri"/>
              </a:rPr>
              <a:t> </a:t>
            </a:r>
            <a:r>
              <a:rPr sz="1700" b="1" spc="-10" dirty="0">
                <a:solidFill>
                  <a:srgbClr val="31363E"/>
                </a:solidFill>
                <a:latin typeface="Calibri"/>
                <a:cs typeface="Calibri"/>
              </a:rPr>
              <a:t>reflective</a:t>
            </a:r>
            <a:r>
              <a:rPr sz="1700" b="1" spc="-85" dirty="0">
                <a:solidFill>
                  <a:srgbClr val="31363E"/>
                </a:solidFill>
                <a:latin typeface="Calibri"/>
                <a:cs typeface="Calibri"/>
              </a:rPr>
              <a:t> </a:t>
            </a:r>
            <a:r>
              <a:rPr sz="1700" b="1" dirty="0">
                <a:solidFill>
                  <a:srgbClr val="31363E"/>
                </a:solidFill>
                <a:latin typeface="Calibri"/>
                <a:cs typeface="Calibri"/>
              </a:rPr>
              <a:t>roads</a:t>
            </a:r>
            <a:r>
              <a:rPr sz="1700" b="1" spc="-60" dirty="0">
                <a:solidFill>
                  <a:srgbClr val="31363E"/>
                </a:solidFill>
                <a:latin typeface="Calibri"/>
                <a:cs typeface="Calibri"/>
              </a:rPr>
              <a:t> </a:t>
            </a:r>
            <a:r>
              <a:rPr sz="1700" b="1" spc="-25" dirty="0">
                <a:solidFill>
                  <a:srgbClr val="31363E"/>
                </a:solidFill>
                <a:latin typeface="Calibri"/>
                <a:cs typeface="Calibri"/>
              </a:rPr>
              <a:t>...</a:t>
            </a:r>
            <a:endParaRPr sz="1700">
              <a:latin typeface="Calibri"/>
              <a:cs typeface="Calibri"/>
            </a:endParaRPr>
          </a:p>
          <a:p>
            <a:pPr marL="381635" marR="1115695" indent="-281305">
              <a:lnSpc>
                <a:spcPts val="2100"/>
              </a:lnSpc>
              <a:spcBef>
                <a:spcPts val="10"/>
              </a:spcBef>
              <a:buChar char="•"/>
              <a:tabLst>
                <a:tab pos="381635" algn="l"/>
                <a:tab pos="382270" algn="l"/>
              </a:tabLst>
            </a:pPr>
            <a:r>
              <a:rPr sz="1700" dirty="0">
                <a:solidFill>
                  <a:srgbClr val="31363E"/>
                </a:solidFill>
                <a:latin typeface="Calibri"/>
                <a:cs typeface="Calibri"/>
              </a:rPr>
              <a:t>Reduced</a:t>
            </a:r>
            <a:r>
              <a:rPr sz="1700" spc="-55" dirty="0">
                <a:solidFill>
                  <a:srgbClr val="31363E"/>
                </a:solidFill>
                <a:latin typeface="Calibri"/>
                <a:cs typeface="Calibri"/>
              </a:rPr>
              <a:t> </a:t>
            </a:r>
            <a:r>
              <a:rPr sz="1700" dirty="0">
                <a:solidFill>
                  <a:srgbClr val="31363E"/>
                </a:solidFill>
                <a:latin typeface="Calibri"/>
                <a:cs typeface="Calibri"/>
              </a:rPr>
              <a:t>heat</a:t>
            </a:r>
            <a:r>
              <a:rPr sz="1700" spc="-30" dirty="0">
                <a:solidFill>
                  <a:srgbClr val="31363E"/>
                </a:solidFill>
                <a:latin typeface="Calibri"/>
                <a:cs typeface="Calibri"/>
              </a:rPr>
              <a:t> </a:t>
            </a:r>
            <a:r>
              <a:rPr sz="1700" spc="-10" dirty="0">
                <a:solidFill>
                  <a:srgbClr val="31363E"/>
                </a:solidFill>
                <a:latin typeface="Calibri"/>
                <a:cs typeface="Calibri"/>
              </a:rPr>
              <a:t>absorption,</a:t>
            </a:r>
            <a:r>
              <a:rPr sz="1700" spc="-30" dirty="0">
                <a:solidFill>
                  <a:srgbClr val="31363E"/>
                </a:solidFill>
                <a:latin typeface="Calibri"/>
                <a:cs typeface="Calibri"/>
              </a:rPr>
              <a:t> </a:t>
            </a:r>
            <a:r>
              <a:rPr sz="1700" spc="-10" dirty="0">
                <a:solidFill>
                  <a:srgbClr val="31363E"/>
                </a:solidFill>
                <a:latin typeface="Calibri"/>
                <a:cs typeface="Calibri"/>
              </a:rPr>
              <a:t>reduces </a:t>
            </a:r>
            <a:r>
              <a:rPr sz="1700" dirty="0">
                <a:solidFill>
                  <a:srgbClr val="31363E"/>
                </a:solidFill>
                <a:latin typeface="Calibri"/>
                <a:cs typeface="Calibri"/>
              </a:rPr>
              <a:t>ambient</a:t>
            </a:r>
            <a:r>
              <a:rPr sz="1700" spc="-65" dirty="0">
                <a:solidFill>
                  <a:srgbClr val="31363E"/>
                </a:solidFill>
                <a:latin typeface="Calibri"/>
                <a:cs typeface="Calibri"/>
              </a:rPr>
              <a:t> </a:t>
            </a:r>
            <a:r>
              <a:rPr sz="1700" spc="-10" dirty="0">
                <a:solidFill>
                  <a:srgbClr val="31363E"/>
                </a:solidFill>
                <a:latin typeface="Calibri"/>
                <a:cs typeface="Calibri"/>
              </a:rPr>
              <a:t>temperatures</a:t>
            </a:r>
            <a:endParaRPr sz="1700">
              <a:latin typeface="Calibri"/>
              <a:cs typeface="Calibri"/>
            </a:endParaRPr>
          </a:p>
          <a:p>
            <a:pPr marL="381635" indent="-281940">
              <a:lnSpc>
                <a:spcPts val="1945"/>
              </a:lnSpc>
              <a:buChar char="•"/>
              <a:tabLst>
                <a:tab pos="381635" algn="l"/>
                <a:tab pos="382270" algn="l"/>
              </a:tabLst>
            </a:pPr>
            <a:r>
              <a:rPr sz="1700" dirty="0">
                <a:solidFill>
                  <a:srgbClr val="31363E"/>
                </a:solidFill>
                <a:latin typeface="Calibri"/>
                <a:cs typeface="Calibri"/>
              </a:rPr>
              <a:t>Porous</a:t>
            </a:r>
            <a:r>
              <a:rPr sz="1700" spc="-70" dirty="0">
                <a:solidFill>
                  <a:srgbClr val="31363E"/>
                </a:solidFill>
                <a:latin typeface="Calibri"/>
                <a:cs typeface="Calibri"/>
              </a:rPr>
              <a:t> </a:t>
            </a:r>
            <a:r>
              <a:rPr sz="1700" spc="-10" dirty="0">
                <a:solidFill>
                  <a:srgbClr val="31363E"/>
                </a:solidFill>
                <a:latin typeface="Calibri"/>
                <a:cs typeface="Calibri"/>
              </a:rPr>
              <a:t>parking</a:t>
            </a:r>
            <a:r>
              <a:rPr sz="1700" spc="-50" dirty="0">
                <a:solidFill>
                  <a:srgbClr val="31363E"/>
                </a:solidFill>
                <a:latin typeface="Calibri"/>
                <a:cs typeface="Calibri"/>
              </a:rPr>
              <a:t> </a:t>
            </a:r>
            <a:r>
              <a:rPr sz="1700" dirty="0">
                <a:solidFill>
                  <a:srgbClr val="31363E"/>
                </a:solidFill>
                <a:latin typeface="Calibri"/>
                <a:cs typeface="Calibri"/>
              </a:rPr>
              <a:t>lanes</a:t>
            </a:r>
            <a:r>
              <a:rPr sz="1700" spc="-60" dirty="0">
                <a:solidFill>
                  <a:srgbClr val="31363E"/>
                </a:solidFill>
                <a:latin typeface="Calibri"/>
                <a:cs typeface="Calibri"/>
              </a:rPr>
              <a:t> </a:t>
            </a:r>
            <a:r>
              <a:rPr sz="1700" dirty="0">
                <a:solidFill>
                  <a:srgbClr val="31363E"/>
                </a:solidFill>
                <a:latin typeface="Calibri"/>
                <a:cs typeface="Calibri"/>
              </a:rPr>
              <a:t>manage</a:t>
            </a:r>
            <a:r>
              <a:rPr sz="1700" spc="-30" dirty="0">
                <a:solidFill>
                  <a:srgbClr val="31363E"/>
                </a:solidFill>
                <a:latin typeface="Calibri"/>
                <a:cs typeface="Calibri"/>
              </a:rPr>
              <a:t> </a:t>
            </a:r>
            <a:r>
              <a:rPr sz="1700" spc="-10" dirty="0">
                <a:solidFill>
                  <a:srgbClr val="31363E"/>
                </a:solidFill>
                <a:latin typeface="Calibri"/>
                <a:cs typeface="Calibri"/>
              </a:rPr>
              <a:t>stormwater</a:t>
            </a:r>
            <a:endParaRPr sz="1700">
              <a:latin typeface="Calibri"/>
              <a:cs typeface="Calibri"/>
            </a:endParaRPr>
          </a:p>
          <a:p>
            <a:pPr marL="381635">
              <a:lnSpc>
                <a:spcPts val="2035"/>
              </a:lnSpc>
            </a:pPr>
            <a:r>
              <a:rPr sz="1700" dirty="0">
                <a:solidFill>
                  <a:srgbClr val="31363E"/>
                </a:solidFill>
                <a:latin typeface="Calibri"/>
                <a:cs typeface="Calibri"/>
              </a:rPr>
              <a:t>and</a:t>
            </a:r>
            <a:r>
              <a:rPr sz="1700" spc="-25" dirty="0">
                <a:solidFill>
                  <a:srgbClr val="31363E"/>
                </a:solidFill>
                <a:latin typeface="Calibri"/>
                <a:cs typeface="Calibri"/>
              </a:rPr>
              <a:t> </a:t>
            </a:r>
            <a:r>
              <a:rPr sz="1700" spc="-10" dirty="0">
                <a:solidFill>
                  <a:srgbClr val="31363E"/>
                </a:solidFill>
                <a:latin typeface="Calibri"/>
                <a:cs typeface="Calibri"/>
              </a:rPr>
              <a:t>reduce</a:t>
            </a:r>
            <a:r>
              <a:rPr sz="1700" spc="-45" dirty="0">
                <a:solidFill>
                  <a:srgbClr val="31363E"/>
                </a:solidFill>
                <a:latin typeface="Calibri"/>
                <a:cs typeface="Calibri"/>
              </a:rPr>
              <a:t> </a:t>
            </a:r>
            <a:r>
              <a:rPr sz="1700" spc="-10" dirty="0">
                <a:solidFill>
                  <a:srgbClr val="31363E"/>
                </a:solidFill>
                <a:latin typeface="Calibri"/>
                <a:cs typeface="Calibri"/>
              </a:rPr>
              <a:t>runoff</a:t>
            </a:r>
            <a:endParaRPr sz="1700">
              <a:latin typeface="Calibri"/>
              <a:cs typeface="Calibri"/>
            </a:endParaRPr>
          </a:p>
        </p:txBody>
      </p:sp>
      <p:sp>
        <p:nvSpPr>
          <p:cNvPr id="5" name="object 5"/>
          <p:cNvSpPr txBox="1"/>
          <p:nvPr/>
        </p:nvSpPr>
        <p:spPr>
          <a:xfrm>
            <a:off x="7243826" y="3691001"/>
            <a:ext cx="4562475" cy="800100"/>
          </a:xfrm>
          <a:prstGeom prst="rect">
            <a:avLst/>
          </a:prstGeom>
          <a:ln w="28575">
            <a:solidFill>
              <a:srgbClr val="2ECFFF"/>
            </a:solidFill>
          </a:ln>
        </p:spPr>
        <p:txBody>
          <a:bodyPr vert="horz" wrap="square" lIns="0" tIns="0" rIns="0" bIns="0" rtlCol="0">
            <a:spAutoFit/>
          </a:bodyPr>
          <a:lstStyle/>
          <a:p>
            <a:pPr marL="92075">
              <a:lnSpc>
                <a:spcPts val="1925"/>
              </a:lnSpc>
            </a:pPr>
            <a:r>
              <a:rPr sz="1700" b="1" dirty="0">
                <a:solidFill>
                  <a:srgbClr val="31363E"/>
                </a:solidFill>
                <a:latin typeface="Calibri"/>
                <a:cs typeface="Calibri"/>
              </a:rPr>
              <a:t>Porous,</a:t>
            </a:r>
            <a:r>
              <a:rPr sz="1700" b="1" spc="-40" dirty="0">
                <a:solidFill>
                  <a:srgbClr val="31363E"/>
                </a:solidFill>
                <a:latin typeface="Calibri"/>
                <a:cs typeface="Calibri"/>
              </a:rPr>
              <a:t> </a:t>
            </a:r>
            <a:r>
              <a:rPr sz="1700" b="1" spc="-10" dirty="0">
                <a:solidFill>
                  <a:srgbClr val="31363E"/>
                </a:solidFill>
                <a:latin typeface="Calibri"/>
                <a:cs typeface="Calibri"/>
              </a:rPr>
              <a:t>reflective</a:t>
            </a:r>
            <a:r>
              <a:rPr sz="1700" b="1" spc="-15" dirty="0">
                <a:solidFill>
                  <a:srgbClr val="31363E"/>
                </a:solidFill>
                <a:latin typeface="Calibri"/>
                <a:cs typeface="Calibri"/>
              </a:rPr>
              <a:t> </a:t>
            </a:r>
            <a:r>
              <a:rPr sz="1700" b="1" spc="-10" dirty="0">
                <a:solidFill>
                  <a:srgbClr val="31363E"/>
                </a:solidFill>
                <a:latin typeface="Calibri"/>
                <a:cs typeface="Calibri"/>
              </a:rPr>
              <a:t>parking</a:t>
            </a:r>
            <a:r>
              <a:rPr sz="1700" b="1" spc="-40" dirty="0">
                <a:solidFill>
                  <a:srgbClr val="31363E"/>
                </a:solidFill>
                <a:latin typeface="Calibri"/>
                <a:cs typeface="Calibri"/>
              </a:rPr>
              <a:t> </a:t>
            </a:r>
            <a:r>
              <a:rPr sz="1700" b="1" dirty="0">
                <a:solidFill>
                  <a:srgbClr val="31363E"/>
                </a:solidFill>
                <a:latin typeface="Calibri"/>
                <a:cs typeface="Calibri"/>
              </a:rPr>
              <a:t>lots</a:t>
            </a:r>
            <a:r>
              <a:rPr sz="1700" b="1" spc="-55" dirty="0">
                <a:solidFill>
                  <a:srgbClr val="31363E"/>
                </a:solidFill>
                <a:latin typeface="Calibri"/>
                <a:cs typeface="Calibri"/>
              </a:rPr>
              <a:t> </a:t>
            </a:r>
            <a:r>
              <a:rPr sz="1700" b="1" dirty="0">
                <a:solidFill>
                  <a:srgbClr val="31363E"/>
                </a:solidFill>
                <a:latin typeface="Calibri"/>
                <a:cs typeface="Calibri"/>
              </a:rPr>
              <a:t>with</a:t>
            </a:r>
            <a:r>
              <a:rPr sz="1700" b="1" spc="-65" dirty="0">
                <a:solidFill>
                  <a:srgbClr val="31363E"/>
                </a:solidFill>
                <a:latin typeface="Calibri"/>
                <a:cs typeface="Calibri"/>
              </a:rPr>
              <a:t> </a:t>
            </a:r>
            <a:r>
              <a:rPr sz="1700" b="1" dirty="0">
                <a:solidFill>
                  <a:srgbClr val="31363E"/>
                </a:solidFill>
                <a:latin typeface="Calibri"/>
                <a:cs typeface="Calibri"/>
              </a:rPr>
              <a:t>trees</a:t>
            </a:r>
            <a:r>
              <a:rPr sz="1700" b="1" spc="-55" dirty="0">
                <a:solidFill>
                  <a:srgbClr val="31363E"/>
                </a:solidFill>
                <a:latin typeface="Calibri"/>
                <a:cs typeface="Calibri"/>
              </a:rPr>
              <a:t> </a:t>
            </a:r>
            <a:r>
              <a:rPr sz="1700" b="1" spc="-25" dirty="0">
                <a:solidFill>
                  <a:srgbClr val="31363E"/>
                </a:solidFill>
                <a:latin typeface="Calibri"/>
                <a:cs typeface="Calibri"/>
              </a:rPr>
              <a:t>...</a:t>
            </a:r>
            <a:endParaRPr sz="1700">
              <a:latin typeface="Calibri"/>
              <a:cs typeface="Calibri"/>
            </a:endParaRPr>
          </a:p>
          <a:p>
            <a:pPr marL="381635" indent="-281940">
              <a:lnSpc>
                <a:spcPts val="2035"/>
              </a:lnSpc>
              <a:buChar char="•"/>
              <a:tabLst>
                <a:tab pos="381635" algn="l"/>
                <a:tab pos="382270" algn="l"/>
              </a:tabLst>
            </a:pPr>
            <a:r>
              <a:rPr sz="1700" dirty="0">
                <a:solidFill>
                  <a:srgbClr val="31363E"/>
                </a:solidFill>
                <a:latin typeface="Calibri"/>
                <a:cs typeface="Calibri"/>
              </a:rPr>
              <a:t>Increased</a:t>
            </a:r>
            <a:r>
              <a:rPr sz="1700" spc="-60" dirty="0">
                <a:solidFill>
                  <a:srgbClr val="31363E"/>
                </a:solidFill>
                <a:latin typeface="Calibri"/>
                <a:cs typeface="Calibri"/>
              </a:rPr>
              <a:t> </a:t>
            </a:r>
            <a:r>
              <a:rPr sz="1700" dirty="0">
                <a:solidFill>
                  <a:srgbClr val="31363E"/>
                </a:solidFill>
                <a:latin typeface="Calibri"/>
                <a:cs typeface="Calibri"/>
              </a:rPr>
              <a:t>thermal</a:t>
            </a:r>
            <a:r>
              <a:rPr sz="1700" spc="-75" dirty="0">
                <a:solidFill>
                  <a:srgbClr val="31363E"/>
                </a:solidFill>
                <a:latin typeface="Calibri"/>
                <a:cs typeface="Calibri"/>
              </a:rPr>
              <a:t> </a:t>
            </a:r>
            <a:r>
              <a:rPr sz="1700" spc="-10" dirty="0">
                <a:solidFill>
                  <a:srgbClr val="31363E"/>
                </a:solidFill>
                <a:latin typeface="Calibri"/>
                <a:cs typeface="Calibri"/>
              </a:rPr>
              <a:t>comfort</a:t>
            </a:r>
            <a:endParaRPr sz="1700">
              <a:latin typeface="Calibri"/>
              <a:cs typeface="Calibri"/>
            </a:endParaRPr>
          </a:p>
          <a:p>
            <a:pPr marL="381635" indent="-281940">
              <a:lnSpc>
                <a:spcPct val="100000"/>
              </a:lnSpc>
              <a:spcBef>
                <a:spcPts val="60"/>
              </a:spcBef>
              <a:buChar char="•"/>
              <a:tabLst>
                <a:tab pos="381635" algn="l"/>
                <a:tab pos="382270" algn="l"/>
              </a:tabLst>
            </a:pPr>
            <a:r>
              <a:rPr sz="1700" dirty="0">
                <a:solidFill>
                  <a:srgbClr val="31363E"/>
                </a:solidFill>
                <a:latin typeface="Calibri"/>
                <a:cs typeface="Calibri"/>
              </a:rPr>
              <a:t>Shading</a:t>
            </a:r>
            <a:r>
              <a:rPr sz="1700" spc="-60" dirty="0">
                <a:solidFill>
                  <a:srgbClr val="31363E"/>
                </a:solidFill>
                <a:latin typeface="Calibri"/>
                <a:cs typeface="Calibri"/>
              </a:rPr>
              <a:t> </a:t>
            </a:r>
            <a:r>
              <a:rPr sz="1700" dirty="0">
                <a:solidFill>
                  <a:srgbClr val="31363E"/>
                </a:solidFill>
                <a:latin typeface="Calibri"/>
                <a:cs typeface="Calibri"/>
              </a:rPr>
              <a:t>and</a:t>
            </a:r>
            <a:r>
              <a:rPr sz="1700" spc="-70" dirty="0">
                <a:solidFill>
                  <a:srgbClr val="31363E"/>
                </a:solidFill>
                <a:latin typeface="Calibri"/>
                <a:cs typeface="Calibri"/>
              </a:rPr>
              <a:t> </a:t>
            </a:r>
            <a:r>
              <a:rPr sz="1700" spc="-10" dirty="0">
                <a:solidFill>
                  <a:srgbClr val="31363E"/>
                </a:solidFill>
                <a:latin typeface="Calibri"/>
                <a:cs typeface="Calibri"/>
              </a:rPr>
              <a:t>stormwater</a:t>
            </a:r>
            <a:r>
              <a:rPr sz="1700" spc="-70" dirty="0">
                <a:solidFill>
                  <a:srgbClr val="31363E"/>
                </a:solidFill>
                <a:latin typeface="Calibri"/>
                <a:cs typeface="Calibri"/>
              </a:rPr>
              <a:t> </a:t>
            </a:r>
            <a:r>
              <a:rPr sz="1700" spc="-10" dirty="0">
                <a:solidFill>
                  <a:srgbClr val="31363E"/>
                </a:solidFill>
                <a:latin typeface="Calibri"/>
                <a:cs typeface="Calibri"/>
              </a:rPr>
              <a:t>management</a:t>
            </a:r>
            <a:endParaRPr sz="1700">
              <a:latin typeface="Calibri"/>
              <a:cs typeface="Calibri"/>
            </a:endParaRPr>
          </a:p>
        </p:txBody>
      </p:sp>
      <p:sp>
        <p:nvSpPr>
          <p:cNvPr id="6" name="object 6"/>
          <p:cNvSpPr/>
          <p:nvPr/>
        </p:nvSpPr>
        <p:spPr>
          <a:xfrm>
            <a:off x="7243826" y="4795837"/>
            <a:ext cx="4562475" cy="1057275"/>
          </a:xfrm>
          <a:custGeom>
            <a:avLst/>
            <a:gdLst/>
            <a:ahLst/>
            <a:cxnLst/>
            <a:rect l="l" t="t" r="r" b="b"/>
            <a:pathLst>
              <a:path w="4562475" h="1057275">
                <a:moveTo>
                  <a:pt x="0" y="1057275"/>
                </a:moveTo>
                <a:lnTo>
                  <a:pt x="4562475" y="1057275"/>
                </a:lnTo>
                <a:lnTo>
                  <a:pt x="4562475" y="0"/>
                </a:lnTo>
                <a:lnTo>
                  <a:pt x="0" y="0"/>
                </a:lnTo>
                <a:lnTo>
                  <a:pt x="0" y="1057275"/>
                </a:lnTo>
                <a:close/>
              </a:path>
            </a:pathLst>
          </a:custGeom>
          <a:ln w="28575">
            <a:solidFill>
              <a:srgbClr val="2ECFFF"/>
            </a:solidFill>
          </a:ln>
        </p:spPr>
        <p:txBody>
          <a:bodyPr wrap="square" lIns="0" tIns="0" rIns="0" bIns="0" rtlCol="0"/>
          <a:lstStyle/>
          <a:p>
            <a:endParaRPr/>
          </a:p>
        </p:txBody>
      </p:sp>
      <p:sp>
        <p:nvSpPr>
          <p:cNvPr id="7" name="object 7"/>
          <p:cNvSpPr txBox="1"/>
          <p:nvPr/>
        </p:nvSpPr>
        <p:spPr>
          <a:xfrm>
            <a:off x="7323708" y="4763706"/>
            <a:ext cx="3808729" cy="1071245"/>
          </a:xfrm>
          <a:prstGeom prst="rect">
            <a:avLst/>
          </a:prstGeom>
        </p:spPr>
        <p:txBody>
          <a:bodyPr vert="horz" wrap="square" lIns="0" tIns="15875" rIns="0" bIns="0" rtlCol="0">
            <a:spAutoFit/>
          </a:bodyPr>
          <a:lstStyle/>
          <a:p>
            <a:pPr marL="12700">
              <a:lnSpc>
                <a:spcPts val="2035"/>
              </a:lnSpc>
              <a:spcBef>
                <a:spcPts val="125"/>
              </a:spcBef>
            </a:pPr>
            <a:r>
              <a:rPr sz="1700" b="1" spc="-10" dirty="0">
                <a:solidFill>
                  <a:srgbClr val="31363E"/>
                </a:solidFill>
                <a:latin typeface="Calibri"/>
                <a:cs typeface="Calibri"/>
              </a:rPr>
              <a:t>Reflective,</a:t>
            </a:r>
            <a:r>
              <a:rPr sz="1700" b="1" spc="-40" dirty="0">
                <a:solidFill>
                  <a:srgbClr val="31363E"/>
                </a:solidFill>
                <a:latin typeface="Calibri"/>
                <a:cs typeface="Calibri"/>
              </a:rPr>
              <a:t> </a:t>
            </a:r>
            <a:r>
              <a:rPr sz="1700" b="1" dirty="0">
                <a:solidFill>
                  <a:srgbClr val="31363E"/>
                </a:solidFill>
                <a:latin typeface="Calibri"/>
                <a:cs typeface="Calibri"/>
              </a:rPr>
              <a:t>green,</a:t>
            </a:r>
            <a:r>
              <a:rPr sz="1700" b="1" spc="-45" dirty="0">
                <a:solidFill>
                  <a:srgbClr val="31363E"/>
                </a:solidFill>
                <a:latin typeface="Calibri"/>
                <a:cs typeface="Calibri"/>
              </a:rPr>
              <a:t> </a:t>
            </a:r>
            <a:r>
              <a:rPr sz="1700" b="1" dirty="0">
                <a:solidFill>
                  <a:srgbClr val="31363E"/>
                </a:solidFill>
                <a:latin typeface="Calibri"/>
                <a:cs typeface="Calibri"/>
              </a:rPr>
              <a:t>and</a:t>
            </a:r>
            <a:r>
              <a:rPr sz="1700" b="1" spc="-70" dirty="0">
                <a:solidFill>
                  <a:srgbClr val="31363E"/>
                </a:solidFill>
                <a:latin typeface="Calibri"/>
                <a:cs typeface="Calibri"/>
              </a:rPr>
              <a:t> </a:t>
            </a:r>
            <a:r>
              <a:rPr sz="1700" b="1" dirty="0">
                <a:solidFill>
                  <a:srgbClr val="31363E"/>
                </a:solidFill>
                <a:latin typeface="Calibri"/>
                <a:cs typeface="Calibri"/>
              </a:rPr>
              <a:t>PV</a:t>
            </a:r>
            <a:r>
              <a:rPr sz="1700" b="1" spc="-25" dirty="0">
                <a:solidFill>
                  <a:srgbClr val="31363E"/>
                </a:solidFill>
                <a:latin typeface="Calibri"/>
                <a:cs typeface="Calibri"/>
              </a:rPr>
              <a:t> </a:t>
            </a:r>
            <a:r>
              <a:rPr sz="1700" b="1" dirty="0">
                <a:solidFill>
                  <a:srgbClr val="31363E"/>
                </a:solidFill>
                <a:latin typeface="Calibri"/>
                <a:cs typeface="Calibri"/>
              </a:rPr>
              <a:t>roofs</a:t>
            </a:r>
            <a:r>
              <a:rPr sz="1700" b="1" spc="-55" dirty="0">
                <a:solidFill>
                  <a:srgbClr val="31363E"/>
                </a:solidFill>
                <a:latin typeface="Calibri"/>
                <a:cs typeface="Calibri"/>
              </a:rPr>
              <a:t> </a:t>
            </a:r>
            <a:r>
              <a:rPr sz="1700" b="1" spc="-25" dirty="0">
                <a:solidFill>
                  <a:srgbClr val="31363E"/>
                </a:solidFill>
                <a:latin typeface="Calibri"/>
                <a:cs typeface="Calibri"/>
              </a:rPr>
              <a:t>...</a:t>
            </a:r>
            <a:endParaRPr sz="1700">
              <a:latin typeface="Calibri"/>
              <a:cs typeface="Calibri"/>
            </a:endParaRPr>
          </a:p>
          <a:p>
            <a:pPr marL="301625" indent="-281305">
              <a:lnSpc>
                <a:spcPts val="2035"/>
              </a:lnSpc>
              <a:buChar char="•"/>
              <a:tabLst>
                <a:tab pos="301625" algn="l"/>
                <a:tab pos="302260" algn="l"/>
              </a:tabLst>
            </a:pPr>
            <a:r>
              <a:rPr sz="1700" dirty="0">
                <a:solidFill>
                  <a:srgbClr val="31363E"/>
                </a:solidFill>
                <a:latin typeface="Calibri"/>
                <a:cs typeface="Calibri"/>
              </a:rPr>
              <a:t>Reduced</a:t>
            </a:r>
            <a:r>
              <a:rPr sz="1700" spc="-60" dirty="0">
                <a:solidFill>
                  <a:srgbClr val="31363E"/>
                </a:solidFill>
                <a:latin typeface="Calibri"/>
                <a:cs typeface="Calibri"/>
              </a:rPr>
              <a:t> </a:t>
            </a:r>
            <a:r>
              <a:rPr sz="1700" dirty="0">
                <a:solidFill>
                  <a:srgbClr val="31363E"/>
                </a:solidFill>
                <a:latin typeface="Calibri"/>
                <a:cs typeface="Calibri"/>
              </a:rPr>
              <a:t>building</a:t>
            </a:r>
            <a:r>
              <a:rPr sz="1700" spc="-45" dirty="0">
                <a:solidFill>
                  <a:srgbClr val="31363E"/>
                </a:solidFill>
                <a:latin typeface="Calibri"/>
                <a:cs typeface="Calibri"/>
              </a:rPr>
              <a:t> </a:t>
            </a:r>
            <a:r>
              <a:rPr sz="1700" dirty="0">
                <a:solidFill>
                  <a:srgbClr val="31363E"/>
                </a:solidFill>
                <a:latin typeface="Calibri"/>
                <a:cs typeface="Calibri"/>
              </a:rPr>
              <a:t>and</a:t>
            </a:r>
            <a:r>
              <a:rPr sz="1700" spc="-55" dirty="0">
                <a:solidFill>
                  <a:srgbClr val="31363E"/>
                </a:solidFill>
                <a:latin typeface="Calibri"/>
                <a:cs typeface="Calibri"/>
              </a:rPr>
              <a:t> </a:t>
            </a:r>
            <a:r>
              <a:rPr sz="1700" dirty="0">
                <a:solidFill>
                  <a:srgbClr val="31363E"/>
                </a:solidFill>
                <a:latin typeface="Calibri"/>
                <a:cs typeface="Calibri"/>
              </a:rPr>
              <a:t>city</a:t>
            </a:r>
            <a:r>
              <a:rPr sz="1700" spc="-80" dirty="0">
                <a:solidFill>
                  <a:srgbClr val="31363E"/>
                </a:solidFill>
                <a:latin typeface="Calibri"/>
                <a:cs typeface="Calibri"/>
              </a:rPr>
              <a:t> </a:t>
            </a:r>
            <a:r>
              <a:rPr sz="1700" spc="-10" dirty="0">
                <a:solidFill>
                  <a:srgbClr val="31363E"/>
                </a:solidFill>
                <a:latin typeface="Calibri"/>
                <a:cs typeface="Calibri"/>
              </a:rPr>
              <a:t>temperatures</a:t>
            </a:r>
            <a:endParaRPr sz="1700">
              <a:latin typeface="Calibri"/>
              <a:cs typeface="Calibri"/>
            </a:endParaRPr>
          </a:p>
          <a:p>
            <a:pPr marL="301625" indent="-281305">
              <a:lnSpc>
                <a:spcPts val="2035"/>
              </a:lnSpc>
              <a:spcBef>
                <a:spcPts val="65"/>
              </a:spcBef>
              <a:buChar char="•"/>
              <a:tabLst>
                <a:tab pos="301625" algn="l"/>
                <a:tab pos="302260" algn="l"/>
              </a:tabLst>
            </a:pPr>
            <a:r>
              <a:rPr sz="1700" dirty="0">
                <a:solidFill>
                  <a:srgbClr val="31363E"/>
                </a:solidFill>
                <a:latin typeface="Calibri"/>
                <a:cs typeface="Calibri"/>
              </a:rPr>
              <a:t>Reduced</a:t>
            </a:r>
            <a:r>
              <a:rPr sz="1700" spc="-75" dirty="0">
                <a:solidFill>
                  <a:srgbClr val="31363E"/>
                </a:solidFill>
                <a:latin typeface="Calibri"/>
                <a:cs typeface="Calibri"/>
              </a:rPr>
              <a:t> </a:t>
            </a:r>
            <a:r>
              <a:rPr sz="1700" spc="-10" dirty="0">
                <a:solidFill>
                  <a:srgbClr val="31363E"/>
                </a:solidFill>
                <a:latin typeface="Calibri"/>
                <a:cs typeface="Calibri"/>
              </a:rPr>
              <a:t>runoff</a:t>
            </a:r>
            <a:endParaRPr sz="1700">
              <a:latin typeface="Calibri"/>
              <a:cs typeface="Calibri"/>
            </a:endParaRPr>
          </a:p>
          <a:p>
            <a:pPr marL="301625" indent="-281305">
              <a:lnSpc>
                <a:spcPts val="2035"/>
              </a:lnSpc>
              <a:buChar char="•"/>
              <a:tabLst>
                <a:tab pos="301625" algn="l"/>
                <a:tab pos="302260" algn="l"/>
              </a:tabLst>
            </a:pPr>
            <a:r>
              <a:rPr sz="1700" spc="-10" dirty="0">
                <a:solidFill>
                  <a:srgbClr val="31363E"/>
                </a:solidFill>
                <a:latin typeface="Calibri"/>
                <a:cs typeface="Calibri"/>
              </a:rPr>
              <a:t>Generating</a:t>
            </a:r>
            <a:r>
              <a:rPr sz="1700" spc="-20" dirty="0">
                <a:solidFill>
                  <a:srgbClr val="31363E"/>
                </a:solidFill>
                <a:latin typeface="Calibri"/>
                <a:cs typeface="Calibri"/>
              </a:rPr>
              <a:t> </a:t>
            </a:r>
            <a:r>
              <a:rPr sz="1700" dirty="0">
                <a:solidFill>
                  <a:srgbClr val="31363E"/>
                </a:solidFill>
                <a:latin typeface="Calibri"/>
                <a:cs typeface="Calibri"/>
              </a:rPr>
              <a:t>clean</a:t>
            </a:r>
            <a:r>
              <a:rPr sz="1700" spc="-35" dirty="0">
                <a:solidFill>
                  <a:srgbClr val="31363E"/>
                </a:solidFill>
                <a:latin typeface="Calibri"/>
                <a:cs typeface="Calibri"/>
              </a:rPr>
              <a:t> </a:t>
            </a:r>
            <a:r>
              <a:rPr sz="1700" spc="-10" dirty="0">
                <a:solidFill>
                  <a:srgbClr val="31363E"/>
                </a:solidFill>
                <a:latin typeface="Calibri"/>
                <a:cs typeface="Calibri"/>
              </a:rPr>
              <a:t>renewable</a:t>
            </a:r>
            <a:r>
              <a:rPr sz="1700" spc="-60" dirty="0">
                <a:solidFill>
                  <a:srgbClr val="31363E"/>
                </a:solidFill>
                <a:latin typeface="Calibri"/>
                <a:cs typeface="Calibri"/>
              </a:rPr>
              <a:t> </a:t>
            </a:r>
            <a:r>
              <a:rPr sz="1700" spc="-10" dirty="0">
                <a:solidFill>
                  <a:srgbClr val="31363E"/>
                </a:solidFill>
                <a:latin typeface="Calibri"/>
                <a:cs typeface="Calibri"/>
              </a:rPr>
              <a:t>energy</a:t>
            </a:r>
            <a:endParaRPr sz="1700">
              <a:latin typeface="Calibri"/>
              <a:cs typeface="Calibri"/>
            </a:endParaRPr>
          </a:p>
        </p:txBody>
      </p:sp>
      <p:sp>
        <p:nvSpPr>
          <p:cNvPr id="8" name="object 8"/>
          <p:cNvSpPr txBox="1">
            <a:spLocks noGrp="1"/>
          </p:cNvSpPr>
          <p:nvPr>
            <p:ph type="title"/>
          </p:nvPr>
        </p:nvSpPr>
        <p:spPr>
          <a:prstGeom prst="rect">
            <a:avLst/>
          </a:prstGeom>
        </p:spPr>
        <p:txBody>
          <a:bodyPr vert="horz" wrap="square" lIns="0" tIns="13335" rIns="0" bIns="0" rtlCol="0">
            <a:spAutoFit/>
          </a:bodyPr>
          <a:lstStyle/>
          <a:p>
            <a:pPr marL="250190">
              <a:lnSpc>
                <a:spcPct val="100000"/>
              </a:lnSpc>
              <a:spcBef>
                <a:spcPts val="105"/>
              </a:spcBef>
            </a:pPr>
            <a:r>
              <a:rPr sz="3600" dirty="0">
                <a:solidFill>
                  <a:srgbClr val="31363E"/>
                </a:solidFill>
                <a:latin typeface="Arial"/>
                <a:cs typeface="Arial"/>
              </a:rPr>
              <a:t>The</a:t>
            </a:r>
            <a:r>
              <a:rPr sz="3600" spc="-60" dirty="0">
                <a:solidFill>
                  <a:srgbClr val="31363E"/>
                </a:solidFill>
                <a:latin typeface="Arial"/>
                <a:cs typeface="Arial"/>
              </a:rPr>
              <a:t> </a:t>
            </a:r>
            <a:r>
              <a:rPr sz="3600" dirty="0">
                <a:solidFill>
                  <a:srgbClr val="31363E"/>
                </a:solidFill>
                <a:latin typeface="Arial"/>
                <a:cs typeface="Arial"/>
              </a:rPr>
              <a:t>Smart</a:t>
            </a:r>
            <a:r>
              <a:rPr sz="3600" spc="-65" dirty="0">
                <a:solidFill>
                  <a:srgbClr val="31363E"/>
                </a:solidFill>
                <a:latin typeface="Arial"/>
                <a:cs typeface="Arial"/>
              </a:rPr>
              <a:t> </a:t>
            </a:r>
            <a:r>
              <a:rPr sz="3600" dirty="0">
                <a:solidFill>
                  <a:srgbClr val="31363E"/>
                </a:solidFill>
                <a:latin typeface="Arial"/>
                <a:cs typeface="Arial"/>
              </a:rPr>
              <a:t>Surface</a:t>
            </a:r>
            <a:r>
              <a:rPr sz="3600" spc="-45" dirty="0">
                <a:solidFill>
                  <a:srgbClr val="31363E"/>
                </a:solidFill>
                <a:latin typeface="Arial"/>
                <a:cs typeface="Arial"/>
              </a:rPr>
              <a:t> </a:t>
            </a:r>
            <a:r>
              <a:rPr sz="3600" dirty="0">
                <a:solidFill>
                  <a:srgbClr val="31363E"/>
                </a:solidFill>
                <a:latin typeface="Arial"/>
                <a:cs typeface="Arial"/>
              </a:rPr>
              <a:t>Cities</a:t>
            </a:r>
            <a:r>
              <a:rPr sz="3600" spc="-45" dirty="0">
                <a:solidFill>
                  <a:srgbClr val="31363E"/>
                </a:solidFill>
                <a:latin typeface="Arial"/>
                <a:cs typeface="Arial"/>
              </a:rPr>
              <a:t> </a:t>
            </a:r>
            <a:r>
              <a:rPr sz="3600" dirty="0">
                <a:solidFill>
                  <a:srgbClr val="31363E"/>
                </a:solidFill>
                <a:latin typeface="Arial"/>
                <a:cs typeface="Arial"/>
              </a:rPr>
              <a:t>We</a:t>
            </a:r>
            <a:r>
              <a:rPr sz="3600" spc="-50" dirty="0">
                <a:solidFill>
                  <a:srgbClr val="31363E"/>
                </a:solidFill>
                <a:latin typeface="Arial"/>
                <a:cs typeface="Arial"/>
              </a:rPr>
              <a:t> </a:t>
            </a:r>
            <a:r>
              <a:rPr sz="3600" dirty="0">
                <a:solidFill>
                  <a:srgbClr val="31363E"/>
                </a:solidFill>
                <a:latin typeface="Arial"/>
                <a:cs typeface="Arial"/>
              </a:rPr>
              <a:t>Could</a:t>
            </a:r>
            <a:r>
              <a:rPr sz="3600" spc="-20" dirty="0">
                <a:solidFill>
                  <a:srgbClr val="31363E"/>
                </a:solidFill>
                <a:latin typeface="Arial"/>
                <a:cs typeface="Arial"/>
              </a:rPr>
              <a:t> </a:t>
            </a:r>
            <a:r>
              <a:rPr sz="3600" dirty="0">
                <a:solidFill>
                  <a:srgbClr val="31363E"/>
                </a:solidFill>
                <a:latin typeface="Arial"/>
                <a:cs typeface="Arial"/>
              </a:rPr>
              <a:t>Live</a:t>
            </a:r>
            <a:r>
              <a:rPr sz="3600" spc="-45" dirty="0">
                <a:solidFill>
                  <a:srgbClr val="31363E"/>
                </a:solidFill>
                <a:latin typeface="Arial"/>
                <a:cs typeface="Arial"/>
              </a:rPr>
              <a:t> </a:t>
            </a:r>
            <a:r>
              <a:rPr sz="3600" spc="-10" dirty="0">
                <a:solidFill>
                  <a:srgbClr val="31363E"/>
                </a:solidFill>
                <a:latin typeface="Arial"/>
                <a:cs typeface="Arial"/>
              </a:rPr>
              <a:t>In...</a:t>
            </a:r>
            <a:endParaRPr sz="3600">
              <a:latin typeface="Arial"/>
              <a:cs typeface="Arial"/>
            </a:endParaRPr>
          </a:p>
        </p:txBody>
      </p:sp>
      <p:grpSp>
        <p:nvGrpSpPr>
          <p:cNvPr id="9" name="object 9"/>
          <p:cNvGrpSpPr/>
          <p:nvPr/>
        </p:nvGrpSpPr>
        <p:grpSpPr>
          <a:xfrm>
            <a:off x="0" y="2229104"/>
            <a:ext cx="12192000" cy="4629150"/>
            <a:chOff x="0" y="2229104"/>
            <a:chExt cx="12192000" cy="4629150"/>
          </a:xfrm>
        </p:grpSpPr>
        <p:sp>
          <p:nvSpPr>
            <p:cNvPr id="10" name="object 10"/>
            <p:cNvSpPr/>
            <p:nvPr/>
          </p:nvSpPr>
          <p:spPr>
            <a:xfrm>
              <a:off x="1285875" y="2229103"/>
              <a:ext cx="5962015" cy="3114040"/>
            </a:xfrm>
            <a:custGeom>
              <a:avLst/>
              <a:gdLst/>
              <a:ahLst/>
              <a:cxnLst/>
              <a:rect l="l" t="t" r="r" b="b"/>
              <a:pathLst>
                <a:path w="5962015" h="3114040">
                  <a:moveTo>
                    <a:pt x="5958586" y="3075940"/>
                  </a:moveTo>
                  <a:lnTo>
                    <a:pt x="1333030" y="1373847"/>
                  </a:lnTo>
                  <a:lnTo>
                    <a:pt x="1335443" y="1367282"/>
                  </a:lnTo>
                  <a:lnTo>
                    <a:pt x="1346200" y="1338072"/>
                  </a:lnTo>
                  <a:lnTo>
                    <a:pt x="1219200" y="1352296"/>
                  </a:lnTo>
                  <a:lnTo>
                    <a:pt x="1306703" y="1445387"/>
                  </a:lnTo>
                  <a:lnTo>
                    <a:pt x="1319847" y="1409674"/>
                  </a:lnTo>
                  <a:lnTo>
                    <a:pt x="5784316" y="3052368"/>
                  </a:lnTo>
                  <a:lnTo>
                    <a:pt x="115773" y="2263610"/>
                  </a:lnTo>
                  <a:lnTo>
                    <a:pt x="116128" y="2260981"/>
                  </a:lnTo>
                  <a:lnTo>
                    <a:pt x="121031" y="2225802"/>
                  </a:lnTo>
                  <a:lnTo>
                    <a:pt x="0" y="2266696"/>
                  </a:lnTo>
                  <a:lnTo>
                    <a:pt x="105283" y="2339086"/>
                  </a:lnTo>
                  <a:lnTo>
                    <a:pt x="110528" y="2301329"/>
                  </a:lnTo>
                  <a:lnTo>
                    <a:pt x="5949315" y="3113913"/>
                  </a:lnTo>
                  <a:lnTo>
                    <a:pt x="5952248" y="3093047"/>
                  </a:lnTo>
                  <a:lnTo>
                    <a:pt x="5958586" y="3075940"/>
                  </a:lnTo>
                  <a:close/>
                </a:path>
                <a:path w="5962015" h="3114040">
                  <a:moveTo>
                    <a:pt x="5961253" y="1839976"/>
                  </a:moveTo>
                  <a:lnTo>
                    <a:pt x="3380625" y="851496"/>
                  </a:lnTo>
                  <a:lnTo>
                    <a:pt x="3383229" y="844677"/>
                  </a:lnTo>
                  <a:lnTo>
                    <a:pt x="3394202" y="815975"/>
                  </a:lnTo>
                  <a:lnTo>
                    <a:pt x="3267075" y="828421"/>
                  </a:lnTo>
                  <a:lnTo>
                    <a:pt x="3353435" y="922655"/>
                  </a:lnTo>
                  <a:lnTo>
                    <a:pt x="3367036" y="887056"/>
                  </a:lnTo>
                  <a:lnTo>
                    <a:pt x="5947664" y="1875536"/>
                  </a:lnTo>
                  <a:lnTo>
                    <a:pt x="5961253" y="1839976"/>
                  </a:lnTo>
                  <a:close/>
                </a:path>
                <a:path w="5962015" h="3114040">
                  <a:moveTo>
                    <a:pt x="5961761" y="427863"/>
                  </a:moveTo>
                  <a:lnTo>
                    <a:pt x="4762754" y="36169"/>
                  </a:lnTo>
                  <a:lnTo>
                    <a:pt x="4764697" y="30226"/>
                  </a:lnTo>
                  <a:lnTo>
                    <a:pt x="4774565" y="0"/>
                  </a:lnTo>
                  <a:lnTo>
                    <a:pt x="4648200" y="18796"/>
                  </a:lnTo>
                  <a:lnTo>
                    <a:pt x="4739132" y="108585"/>
                  </a:lnTo>
                  <a:lnTo>
                    <a:pt x="4750943" y="72364"/>
                  </a:lnTo>
                  <a:lnTo>
                    <a:pt x="5949950" y="464058"/>
                  </a:lnTo>
                  <a:lnTo>
                    <a:pt x="5961761" y="427863"/>
                  </a:lnTo>
                  <a:close/>
                </a:path>
              </a:pathLst>
            </a:custGeom>
            <a:solidFill>
              <a:srgbClr val="3EA4E3"/>
            </a:solidFill>
          </p:spPr>
          <p:txBody>
            <a:bodyPr wrap="square" lIns="0" tIns="0" rIns="0" bIns="0" rtlCol="0"/>
            <a:lstStyle/>
            <a:p>
              <a:endParaRPr/>
            </a:p>
          </p:txBody>
        </p:sp>
        <p:sp>
          <p:nvSpPr>
            <p:cNvPr id="11" name="object 11"/>
            <p:cNvSpPr/>
            <p:nvPr/>
          </p:nvSpPr>
          <p:spPr>
            <a:xfrm>
              <a:off x="0" y="6153150"/>
              <a:ext cx="12192000" cy="704850"/>
            </a:xfrm>
            <a:custGeom>
              <a:avLst/>
              <a:gdLst/>
              <a:ahLst/>
              <a:cxnLst/>
              <a:rect l="l" t="t" r="r" b="b"/>
              <a:pathLst>
                <a:path w="12192000" h="704850">
                  <a:moveTo>
                    <a:pt x="12192000" y="704846"/>
                  </a:moveTo>
                  <a:lnTo>
                    <a:pt x="12192000" y="0"/>
                  </a:lnTo>
                  <a:lnTo>
                    <a:pt x="0" y="0"/>
                  </a:lnTo>
                  <a:lnTo>
                    <a:pt x="0" y="704846"/>
                  </a:lnTo>
                  <a:lnTo>
                    <a:pt x="12192000" y="704846"/>
                  </a:lnTo>
                  <a:close/>
                </a:path>
              </a:pathLst>
            </a:custGeom>
            <a:solidFill>
              <a:srgbClr val="097A5E"/>
            </a:solidFill>
          </p:spPr>
          <p:txBody>
            <a:bodyPr wrap="square" lIns="0" tIns="0" rIns="0" bIns="0" rtlCol="0"/>
            <a:lstStyle/>
            <a:p>
              <a:endParaRPr/>
            </a:p>
          </p:txBody>
        </p:sp>
        <p:pic>
          <p:nvPicPr>
            <p:cNvPr id="12" name="object 12"/>
            <p:cNvPicPr/>
            <p:nvPr/>
          </p:nvPicPr>
          <p:blipFill>
            <a:blip r:embed="rId3" cstate="print"/>
            <a:stretch>
              <a:fillRect/>
            </a:stretch>
          </p:blipFill>
          <p:spPr>
            <a:xfrm>
              <a:off x="10820400" y="5505448"/>
              <a:ext cx="1295400" cy="1323975"/>
            </a:xfrm>
            <a:prstGeom prst="rect">
              <a:avLst/>
            </a:prstGeom>
          </p:spPr>
        </p:pic>
      </p:grpSp>
      <p:sp>
        <p:nvSpPr>
          <p:cNvPr id="13" name="object 13"/>
          <p:cNvSpPr/>
          <p:nvPr/>
        </p:nvSpPr>
        <p:spPr>
          <a:xfrm>
            <a:off x="0" y="257175"/>
            <a:ext cx="371475" cy="971550"/>
          </a:xfrm>
          <a:custGeom>
            <a:avLst/>
            <a:gdLst/>
            <a:ahLst/>
            <a:cxnLst/>
            <a:rect l="l" t="t" r="r" b="b"/>
            <a:pathLst>
              <a:path w="371475" h="971550">
                <a:moveTo>
                  <a:pt x="371475" y="0"/>
                </a:moveTo>
                <a:lnTo>
                  <a:pt x="0" y="0"/>
                </a:lnTo>
                <a:lnTo>
                  <a:pt x="0" y="971550"/>
                </a:lnTo>
                <a:lnTo>
                  <a:pt x="371475" y="971550"/>
                </a:lnTo>
                <a:lnTo>
                  <a:pt x="371475" y="0"/>
                </a:lnTo>
                <a:close/>
              </a:path>
            </a:pathLst>
          </a:custGeom>
          <a:solidFill>
            <a:srgbClr val="FFFFFF"/>
          </a:solid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a:latin typeface="Franklin Gothic Book"/>
                <a:cs typeface="Calibri Light"/>
              </a:rPr>
              <a:t>Updates and Announcements</a:t>
            </a:r>
            <a:endParaRPr lang="en-US"/>
          </a:p>
        </p:txBody>
      </p:sp>
    </p:spTree>
    <p:extLst>
      <p:ext uri="{BB962C8B-B14F-4D97-AF65-F5344CB8AC3E}">
        <p14:creationId xmlns:p14="http://schemas.microsoft.com/office/powerpoint/2010/main" val="98124016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257175"/>
              <a:ext cx="371475" cy="971550"/>
            </a:xfrm>
            <a:custGeom>
              <a:avLst/>
              <a:gdLst/>
              <a:ahLst/>
              <a:cxnLst/>
              <a:rect l="l" t="t" r="r" b="b"/>
              <a:pathLst>
                <a:path w="371475" h="971550">
                  <a:moveTo>
                    <a:pt x="371475" y="0"/>
                  </a:moveTo>
                  <a:lnTo>
                    <a:pt x="0" y="0"/>
                  </a:lnTo>
                  <a:lnTo>
                    <a:pt x="0" y="971550"/>
                  </a:lnTo>
                  <a:lnTo>
                    <a:pt x="371475" y="971550"/>
                  </a:lnTo>
                  <a:lnTo>
                    <a:pt x="371475" y="0"/>
                  </a:lnTo>
                  <a:close/>
                </a:path>
              </a:pathLst>
            </a:custGeom>
            <a:solidFill>
              <a:srgbClr val="FFFFFF"/>
            </a:solidFill>
          </p:spPr>
          <p:txBody>
            <a:bodyPr wrap="square" lIns="0" tIns="0" rIns="0" bIns="0" rtlCol="0"/>
            <a:lstStyle/>
            <a:p>
              <a:endParaRPr/>
            </a:p>
          </p:txBody>
        </p:sp>
        <p:sp>
          <p:nvSpPr>
            <p:cNvPr id="4" name="object 4"/>
            <p:cNvSpPr/>
            <p:nvPr/>
          </p:nvSpPr>
          <p:spPr>
            <a:xfrm>
              <a:off x="0" y="6153150"/>
              <a:ext cx="12192000" cy="704850"/>
            </a:xfrm>
            <a:custGeom>
              <a:avLst/>
              <a:gdLst/>
              <a:ahLst/>
              <a:cxnLst/>
              <a:rect l="l" t="t" r="r" b="b"/>
              <a:pathLst>
                <a:path w="12192000" h="704850">
                  <a:moveTo>
                    <a:pt x="12192000" y="704846"/>
                  </a:moveTo>
                  <a:lnTo>
                    <a:pt x="12192000" y="0"/>
                  </a:lnTo>
                  <a:lnTo>
                    <a:pt x="0" y="0"/>
                  </a:lnTo>
                  <a:lnTo>
                    <a:pt x="0" y="704846"/>
                  </a:lnTo>
                  <a:lnTo>
                    <a:pt x="12192000" y="704846"/>
                  </a:lnTo>
                  <a:close/>
                </a:path>
              </a:pathLst>
            </a:custGeom>
            <a:solidFill>
              <a:srgbClr val="097A5E"/>
            </a:solidFill>
          </p:spPr>
          <p:txBody>
            <a:bodyPr wrap="square" lIns="0" tIns="0" rIns="0" bIns="0" rtlCol="0"/>
            <a:lstStyle/>
            <a:p>
              <a:endParaRPr/>
            </a:p>
          </p:txBody>
        </p:sp>
        <p:pic>
          <p:nvPicPr>
            <p:cNvPr id="5" name="object 5"/>
            <p:cNvPicPr/>
            <p:nvPr/>
          </p:nvPicPr>
          <p:blipFill>
            <a:blip r:embed="rId2" cstate="print"/>
            <a:stretch>
              <a:fillRect/>
            </a:stretch>
          </p:blipFill>
          <p:spPr>
            <a:xfrm>
              <a:off x="10820400" y="5505448"/>
              <a:ext cx="1295400" cy="1323975"/>
            </a:xfrm>
            <a:prstGeom prst="rect">
              <a:avLst/>
            </a:prstGeom>
          </p:spPr>
        </p:pic>
        <p:pic>
          <p:nvPicPr>
            <p:cNvPr id="6" name="object 6"/>
            <p:cNvPicPr/>
            <p:nvPr/>
          </p:nvPicPr>
          <p:blipFill>
            <a:blip r:embed="rId3" cstate="print"/>
            <a:stretch>
              <a:fillRect/>
            </a:stretch>
          </p:blipFill>
          <p:spPr>
            <a:xfrm>
              <a:off x="0" y="0"/>
              <a:ext cx="5257798" cy="6153150"/>
            </a:xfrm>
            <a:prstGeom prst="rect">
              <a:avLst/>
            </a:prstGeom>
          </p:spPr>
        </p:pic>
      </p:grpSp>
      <p:sp>
        <p:nvSpPr>
          <p:cNvPr id="7" name="object 7"/>
          <p:cNvSpPr txBox="1">
            <a:spLocks noGrp="1"/>
          </p:cNvSpPr>
          <p:nvPr>
            <p:ph type="body" idx="1"/>
          </p:nvPr>
        </p:nvSpPr>
        <p:spPr>
          <a:prstGeom prst="rect">
            <a:avLst/>
          </a:prstGeom>
        </p:spPr>
        <p:txBody>
          <a:bodyPr vert="horz" wrap="square" lIns="0" tIns="15875" rIns="0" bIns="0" rtlCol="0">
            <a:spAutoFit/>
          </a:bodyPr>
          <a:lstStyle/>
          <a:p>
            <a:pPr marL="241300" indent="-229235">
              <a:lnSpc>
                <a:spcPct val="100000"/>
              </a:lnSpc>
              <a:spcBef>
                <a:spcPts val="125"/>
              </a:spcBef>
              <a:buFont typeface="Arial"/>
              <a:buChar char="•"/>
              <a:tabLst>
                <a:tab pos="241300" algn="l"/>
                <a:tab pos="241935" algn="l"/>
              </a:tabLst>
            </a:pPr>
            <a:r>
              <a:rPr dirty="0"/>
              <a:t>Establish</a:t>
            </a:r>
            <a:r>
              <a:rPr spc="70" dirty="0"/>
              <a:t> </a:t>
            </a:r>
            <a:r>
              <a:rPr dirty="0"/>
              <a:t>a</a:t>
            </a:r>
            <a:r>
              <a:rPr spc="20" dirty="0"/>
              <a:t> </a:t>
            </a:r>
            <a:r>
              <a:rPr spc="-60" dirty="0"/>
              <a:t>tree</a:t>
            </a:r>
            <a:r>
              <a:rPr spc="5" dirty="0"/>
              <a:t> </a:t>
            </a:r>
            <a:r>
              <a:rPr dirty="0"/>
              <a:t>ambassador </a:t>
            </a:r>
            <a:r>
              <a:rPr spc="-10" dirty="0"/>
              <a:t>program</a:t>
            </a:r>
          </a:p>
          <a:p>
            <a:pPr>
              <a:lnSpc>
                <a:spcPct val="100000"/>
              </a:lnSpc>
              <a:spcBef>
                <a:spcPts val="30"/>
              </a:spcBef>
              <a:buFont typeface="Arial"/>
              <a:buChar char="•"/>
            </a:pPr>
            <a:endParaRPr sz="1950"/>
          </a:p>
          <a:p>
            <a:pPr marL="241300" indent="-229235">
              <a:lnSpc>
                <a:spcPct val="100000"/>
              </a:lnSpc>
              <a:buFont typeface="Arial"/>
              <a:buChar char="•"/>
              <a:tabLst>
                <a:tab pos="241300" algn="l"/>
                <a:tab pos="241935" algn="l"/>
              </a:tabLst>
            </a:pPr>
            <a:r>
              <a:rPr spc="-40" dirty="0"/>
              <a:t>Strengthen</a:t>
            </a:r>
            <a:r>
              <a:rPr spc="-25" dirty="0"/>
              <a:t> </a:t>
            </a:r>
            <a:r>
              <a:rPr dirty="0"/>
              <a:t>school</a:t>
            </a:r>
            <a:r>
              <a:rPr spc="-20" dirty="0"/>
              <a:t> </a:t>
            </a:r>
            <a:r>
              <a:rPr dirty="0"/>
              <a:t>and</a:t>
            </a:r>
            <a:r>
              <a:rPr spc="40" dirty="0"/>
              <a:t> </a:t>
            </a:r>
            <a:r>
              <a:rPr spc="-30" dirty="0"/>
              <a:t>faith-</a:t>
            </a:r>
            <a:r>
              <a:rPr dirty="0"/>
              <a:t>based</a:t>
            </a:r>
            <a:r>
              <a:rPr spc="50" dirty="0"/>
              <a:t> </a:t>
            </a:r>
            <a:r>
              <a:rPr spc="-10" dirty="0"/>
              <a:t>partnerships</a:t>
            </a:r>
          </a:p>
          <a:p>
            <a:pPr>
              <a:lnSpc>
                <a:spcPct val="100000"/>
              </a:lnSpc>
              <a:spcBef>
                <a:spcPts val="25"/>
              </a:spcBef>
              <a:buFont typeface="Arial"/>
              <a:buChar char="•"/>
            </a:pPr>
            <a:endParaRPr sz="1950"/>
          </a:p>
          <a:p>
            <a:pPr marL="241300" indent="-229235">
              <a:lnSpc>
                <a:spcPct val="100000"/>
              </a:lnSpc>
              <a:buFont typeface="Arial"/>
              <a:buChar char="•"/>
              <a:tabLst>
                <a:tab pos="241300" algn="l"/>
                <a:tab pos="241935" algn="l"/>
              </a:tabLst>
            </a:pPr>
            <a:r>
              <a:rPr dirty="0"/>
              <a:t>Build</a:t>
            </a:r>
            <a:r>
              <a:rPr spc="-100" dirty="0"/>
              <a:t> </a:t>
            </a:r>
            <a:r>
              <a:rPr dirty="0"/>
              <a:t>on</a:t>
            </a:r>
            <a:r>
              <a:rPr spc="-65" dirty="0"/>
              <a:t> </a:t>
            </a:r>
            <a:r>
              <a:rPr spc="-30" dirty="0"/>
              <a:t>Adopt </a:t>
            </a:r>
            <a:r>
              <a:rPr dirty="0"/>
              <a:t>a</a:t>
            </a:r>
            <a:r>
              <a:rPr spc="-100" dirty="0"/>
              <a:t> </a:t>
            </a:r>
            <a:r>
              <a:rPr spc="-70" dirty="0"/>
              <a:t>Tree</a:t>
            </a:r>
            <a:r>
              <a:rPr spc="-45" dirty="0"/>
              <a:t> </a:t>
            </a:r>
            <a:r>
              <a:rPr spc="-30" dirty="0"/>
              <a:t>and</a:t>
            </a:r>
            <a:r>
              <a:rPr spc="-85" dirty="0"/>
              <a:t> </a:t>
            </a:r>
            <a:r>
              <a:rPr spc="-45" dirty="0"/>
              <a:t>Million</a:t>
            </a:r>
            <a:r>
              <a:rPr spc="-130" dirty="0"/>
              <a:t> </a:t>
            </a:r>
            <a:r>
              <a:rPr spc="-10" dirty="0"/>
              <a:t>Trees</a:t>
            </a:r>
            <a:r>
              <a:rPr spc="-50" dirty="0"/>
              <a:t> </a:t>
            </a:r>
            <a:r>
              <a:rPr spc="-10" dirty="0"/>
              <a:t>Miami</a:t>
            </a:r>
          </a:p>
          <a:p>
            <a:pPr>
              <a:lnSpc>
                <a:spcPct val="100000"/>
              </a:lnSpc>
              <a:spcBef>
                <a:spcPts val="25"/>
              </a:spcBef>
              <a:buFont typeface="Arial"/>
              <a:buChar char="•"/>
            </a:pPr>
            <a:endParaRPr sz="1950"/>
          </a:p>
          <a:p>
            <a:pPr marL="241300" marR="5080" indent="-229235">
              <a:lnSpc>
                <a:spcPct val="100000"/>
              </a:lnSpc>
              <a:buFont typeface="Arial"/>
              <a:buChar char="•"/>
              <a:tabLst>
                <a:tab pos="241300" algn="l"/>
                <a:tab pos="241935" algn="l"/>
              </a:tabLst>
            </a:pPr>
            <a:r>
              <a:rPr dirty="0"/>
              <a:t>Advance</a:t>
            </a:r>
            <a:r>
              <a:rPr spc="-15" dirty="0"/>
              <a:t> </a:t>
            </a:r>
            <a:r>
              <a:rPr dirty="0"/>
              <a:t>policies</a:t>
            </a:r>
            <a:r>
              <a:rPr spc="-20" dirty="0"/>
              <a:t> </a:t>
            </a:r>
            <a:r>
              <a:rPr spc="-60" dirty="0"/>
              <a:t>to</a:t>
            </a:r>
            <a:r>
              <a:rPr spc="-50" dirty="0"/>
              <a:t> </a:t>
            </a:r>
            <a:r>
              <a:rPr spc="-40" dirty="0"/>
              <a:t>strengthen</a:t>
            </a:r>
            <a:r>
              <a:rPr spc="-35" dirty="0"/>
              <a:t> </a:t>
            </a:r>
            <a:r>
              <a:rPr spc="-50" dirty="0"/>
              <a:t>tree</a:t>
            </a:r>
            <a:r>
              <a:rPr spc="-10" dirty="0"/>
              <a:t> </a:t>
            </a:r>
            <a:r>
              <a:rPr spc="-35" dirty="0"/>
              <a:t>protection </a:t>
            </a:r>
            <a:r>
              <a:rPr spc="-25" dirty="0"/>
              <a:t>and </a:t>
            </a:r>
            <a:r>
              <a:rPr dirty="0"/>
              <a:t>establish</a:t>
            </a:r>
            <a:r>
              <a:rPr spc="-90" dirty="0"/>
              <a:t> </a:t>
            </a:r>
            <a:r>
              <a:rPr dirty="0"/>
              <a:t>dedicated</a:t>
            </a:r>
            <a:r>
              <a:rPr spc="-35" dirty="0"/>
              <a:t> </a:t>
            </a:r>
            <a:r>
              <a:rPr spc="-10" dirty="0"/>
              <a:t>funding</a:t>
            </a:r>
          </a:p>
        </p:txBody>
      </p:sp>
      <p:sp>
        <p:nvSpPr>
          <p:cNvPr id="8" name="object 8"/>
          <p:cNvSpPr txBox="1">
            <a:spLocks noGrp="1"/>
          </p:cNvSpPr>
          <p:nvPr>
            <p:ph type="title"/>
          </p:nvPr>
        </p:nvSpPr>
        <p:spPr>
          <a:prstGeom prst="rect">
            <a:avLst/>
          </a:prstGeom>
        </p:spPr>
        <p:txBody>
          <a:bodyPr vert="horz" wrap="square" lIns="0" tIns="144907" rIns="0" bIns="0" rtlCol="0">
            <a:spAutoFit/>
          </a:bodyPr>
          <a:lstStyle/>
          <a:p>
            <a:pPr marL="5061585">
              <a:lnSpc>
                <a:spcPct val="100000"/>
              </a:lnSpc>
              <a:spcBef>
                <a:spcPts val="130"/>
              </a:spcBef>
            </a:pPr>
            <a:r>
              <a:rPr spc="45" dirty="0"/>
              <a:t>Highlights</a:t>
            </a:r>
            <a:r>
              <a:rPr spc="35" dirty="0"/>
              <a:t> </a:t>
            </a:r>
            <a:r>
              <a:rPr dirty="0"/>
              <a:t>from</a:t>
            </a:r>
            <a:r>
              <a:rPr spc="-60" dirty="0"/>
              <a:t> </a:t>
            </a:r>
            <a:r>
              <a:rPr dirty="0"/>
              <a:t>the</a:t>
            </a:r>
            <a:r>
              <a:rPr spc="-15" dirty="0"/>
              <a:t> </a:t>
            </a:r>
            <a:r>
              <a:rPr dirty="0"/>
              <a:t>Urban</a:t>
            </a:r>
            <a:r>
              <a:rPr spc="-30" dirty="0"/>
              <a:t> </a:t>
            </a:r>
            <a:r>
              <a:rPr spc="45" dirty="0"/>
              <a:t>Forestry</a:t>
            </a:r>
            <a:r>
              <a:rPr spc="-15" dirty="0"/>
              <a:t> </a:t>
            </a:r>
            <a:r>
              <a:rPr spc="50" dirty="0"/>
              <a:t>Plan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275" y="1133475"/>
            <a:ext cx="5238750" cy="5248275"/>
          </a:xfrm>
          <a:custGeom>
            <a:avLst/>
            <a:gdLst/>
            <a:ahLst/>
            <a:cxnLst/>
            <a:rect l="l" t="t" r="r" b="b"/>
            <a:pathLst>
              <a:path w="5238750" h="5248275">
                <a:moveTo>
                  <a:pt x="5238750" y="0"/>
                </a:moveTo>
                <a:lnTo>
                  <a:pt x="0" y="0"/>
                </a:lnTo>
                <a:lnTo>
                  <a:pt x="0" y="5248275"/>
                </a:lnTo>
                <a:lnTo>
                  <a:pt x="5238750" y="5248275"/>
                </a:lnTo>
                <a:lnTo>
                  <a:pt x="5238750" y="0"/>
                </a:lnTo>
                <a:close/>
              </a:path>
            </a:pathLst>
          </a:custGeom>
          <a:solidFill>
            <a:srgbClr val="0F2353">
              <a:alpha val="23136"/>
            </a:srgbClr>
          </a:solidFill>
        </p:spPr>
        <p:txBody>
          <a:bodyPr wrap="square" lIns="0" tIns="0" rIns="0" bIns="0" rtlCol="0"/>
          <a:lstStyle/>
          <a:p>
            <a:endParaRPr/>
          </a:p>
        </p:txBody>
      </p:sp>
      <p:sp>
        <p:nvSpPr>
          <p:cNvPr id="3" name="object 3"/>
          <p:cNvSpPr txBox="1"/>
          <p:nvPr/>
        </p:nvSpPr>
        <p:spPr>
          <a:xfrm>
            <a:off x="542925" y="3974147"/>
            <a:ext cx="4723765" cy="2156460"/>
          </a:xfrm>
          <a:prstGeom prst="rect">
            <a:avLst/>
          </a:prstGeom>
        </p:spPr>
        <p:txBody>
          <a:bodyPr vert="horz" wrap="square" lIns="0" tIns="15875" rIns="0" bIns="0" rtlCol="0">
            <a:spAutoFit/>
          </a:bodyPr>
          <a:lstStyle/>
          <a:p>
            <a:pPr marL="12700">
              <a:lnSpc>
                <a:spcPct val="100000"/>
              </a:lnSpc>
              <a:spcBef>
                <a:spcPts val="125"/>
              </a:spcBef>
            </a:pPr>
            <a:r>
              <a:rPr sz="2750" b="1" dirty="0">
                <a:solidFill>
                  <a:srgbClr val="31363E"/>
                </a:solidFill>
                <a:latin typeface="Arial"/>
                <a:cs typeface="Arial"/>
              </a:rPr>
              <a:t>Jane</a:t>
            </a:r>
            <a:r>
              <a:rPr sz="2750" b="1" spc="145" dirty="0">
                <a:solidFill>
                  <a:srgbClr val="31363E"/>
                </a:solidFill>
                <a:latin typeface="Arial"/>
                <a:cs typeface="Arial"/>
              </a:rPr>
              <a:t> </a:t>
            </a:r>
            <a:r>
              <a:rPr sz="2750" b="1" spc="-10" dirty="0">
                <a:solidFill>
                  <a:srgbClr val="31363E"/>
                </a:solidFill>
                <a:latin typeface="Arial"/>
                <a:cs typeface="Arial"/>
              </a:rPr>
              <a:t>Gilbert</a:t>
            </a:r>
            <a:endParaRPr sz="2750">
              <a:latin typeface="Arial"/>
              <a:cs typeface="Arial"/>
            </a:endParaRPr>
          </a:p>
          <a:p>
            <a:pPr marL="12700" marR="1552575">
              <a:lnSpc>
                <a:spcPts val="3379"/>
              </a:lnSpc>
              <a:spcBef>
                <a:spcPts val="125"/>
              </a:spcBef>
            </a:pPr>
            <a:r>
              <a:rPr sz="2750" dirty="0">
                <a:solidFill>
                  <a:srgbClr val="31363E"/>
                </a:solidFill>
                <a:latin typeface="Arial"/>
                <a:cs typeface="Arial"/>
              </a:rPr>
              <a:t>Chief</a:t>
            </a:r>
            <a:r>
              <a:rPr sz="2750" spc="114" dirty="0">
                <a:solidFill>
                  <a:srgbClr val="31363E"/>
                </a:solidFill>
                <a:latin typeface="Arial"/>
                <a:cs typeface="Arial"/>
              </a:rPr>
              <a:t> </a:t>
            </a:r>
            <a:r>
              <a:rPr sz="2750" dirty="0">
                <a:solidFill>
                  <a:srgbClr val="31363E"/>
                </a:solidFill>
                <a:latin typeface="Arial"/>
                <a:cs typeface="Arial"/>
              </a:rPr>
              <a:t>Heat</a:t>
            </a:r>
            <a:r>
              <a:rPr sz="2750" spc="114" dirty="0">
                <a:solidFill>
                  <a:srgbClr val="31363E"/>
                </a:solidFill>
                <a:latin typeface="Arial"/>
                <a:cs typeface="Arial"/>
              </a:rPr>
              <a:t> </a:t>
            </a:r>
            <a:r>
              <a:rPr sz="2750" spc="-10" dirty="0">
                <a:solidFill>
                  <a:srgbClr val="31363E"/>
                </a:solidFill>
                <a:latin typeface="Arial"/>
                <a:cs typeface="Arial"/>
              </a:rPr>
              <a:t>Officer </a:t>
            </a:r>
            <a:r>
              <a:rPr sz="2750" dirty="0">
                <a:solidFill>
                  <a:srgbClr val="31363E"/>
                </a:solidFill>
                <a:latin typeface="Arial"/>
                <a:cs typeface="Arial"/>
              </a:rPr>
              <a:t>Miami-Dade</a:t>
            </a:r>
            <a:r>
              <a:rPr sz="2750" spc="290" dirty="0">
                <a:solidFill>
                  <a:srgbClr val="31363E"/>
                </a:solidFill>
                <a:latin typeface="Arial"/>
                <a:cs typeface="Arial"/>
              </a:rPr>
              <a:t> </a:t>
            </a:r>
            <a:r>
              <a:rPr sz="2750" spc="-10" dirty="0">
                <a:solidFill>
                  <a:srgbClr val="31363E"/>
                </a:solidFill>
                <a:latin typeface="Arial"/>
                <a:cs typeface="Arial"/>
              </a:rPr>
              <a:t>County</a:t>
            </a:r>
            <a:endParaRPr sz="2750">
              <a:latin typeface="Arial"/>
              <a:cs typeface="Arial"/>
            </a:endParaRPr>
          </a:p>
          <a:p>
            <a:pPr marL="12700" marR="5080">
              <a:lnSpc>
                <a:spcPts val="3310"/>
              </a:lnSpc>
              <a:spcBef>
                <a:spcPts val="45"/>
              </a:spcBef>
            </a:pPr>
            <a:r>
              <a:rPr sz="2750" u="sng" spc="-10" dirty="0">
                <a:solidFill>
                  <a:srgbClr val="00AFEF"/>
                </a:solidFill>
                <a:uFill>
                  <a:solidFill>
                    <a:srgbClr val="00AFEF"/>
                  </a:solidFill>
                </a:uFill>
                <a:latin typeface="Arial"/>
                <a:cs typeface="Arial"/>
                <a:hlinkClick r:id="rId2"/>
              </a:rPr>
              <a:t>Jane.Gilbert@miamidade.gov</a:t>
            </a:r>
            <a:r>
              <a:rPr sz="2750" spc="-10" dirty="0">
                <a:solidFill>
                  <a:srgbClr val="00AFEF"/>
                </a:solidFill>
                <a:latin typeface="Arial"/>
                <a:cs typeface="Arial"/>
              </a:rPr>
              <a:t> </a:t>
            </a:r>
            <a:r>
              <a:rPr sz="2750" u="sng" spc="-10" dirty="0">
                <a:solidFill>
                  <a:srgbClr val="00AFEF"/>
                </a:solidFill>
                <a:uFill>
                  <a:solidFill>
                    <a:srgbClr val="00AFEF"/>
                  </a:solidFill>
                </a:uFill>
                <a:latin typeface="Arial"/>
                <a:cs typeface="Arial"/>
                <a:hlinkClick r:id="rId3"/>
              </a:rPr>
              <a:t>www.miamidade.gov/heat</a:t>
            </a:r>
            <a:endParaRPr sz="2750">
              <a:latin typeface="Arial"/>
              <a:cs typeface="Arial"/>
            </a:endParaRPr>
          </a:p>
        </p:txBody>
      </p:sp>
      <p:sp>
        <p:nvSpPr>
          <p:cNvPr id="4" name="object 4"/>
          <p:cNvSpPr/>
          <p:nvPr/>
        </p:nvSpPr>
        <p:spPr>
          <a:xfrm>
            <a:off x="0" y="1352550"/>
            <a:ext cx="5210175" cy="1857375"/>
          </a:xfrm>
          <a:custGeom>
            <a:avLst/>
            <a:gdLst/>
            <a:ahLst/>
            <a:cxnLst/>
            <a:rect l="l" t="t" r="r" b="b"/>
            <a:pathLst>
              <a:path w="5210175" h="1857375">
                <a:moveTo>
                  <a:pt x="5210175" y="0"/>
                </a:moveTo>
                <a:lnTo>
                  <a:pt x="0" y="0"/>
                </a:lnTo>
                <a:lnTo>
                  <a:pt x="0" y="1857375"/>
                </a:lnTo>
                <a:lnTo>
                  <a:pt x="5210175" y="1857375"/>
                </a:lnTo>
                <a:lnTo>
                  <a:pt x="5210175" y="0"/>
                </a:lnTo>
                <a:close/>
              </a:path>
            </a:pathLst>
          </a:custGeom>
          <a:solidFill>
            <a:srgbClr val="0F2353"/>
          </a:solidFill>
        </p:spPr>
        <p:txBody>
          <a:bodyPr wrap="square" lIns="0" tIns="0" rIns="0" bIns="0" rtlCol="0"/>
          <a:lstStyle/>
          <a:p>
            <a:endParaRPr/>
          </a:p>
        </p:txBody>
      </p:sp>
      <p:sp>
        <p:nvSpPr>
          <p:cNvPr id="5" name="object 5"/>
          <p:cNvSpPr txBox="1"/>
          <p:nvPr/>
        </p:nvSpPr>
        <p:spPr>
          <a:xfrm>
            <a:off x="305117" y="1624012"/>
            <a:ext cx="4350385" cy="1307465"/>
          </a:xfrm>
          <a:prstGeom prst="rect">
            <a:avLst/>
          </a:prstGeom>
        </p:spPr>
        <p:txBody>
          <a:bodyPr vert="horz" wrap="square" lIns="0" tIns="5715" rIns="0" bIns="0" rtlCol="0">
            <a:spAutoFit/>
          </a:bodyPr>
          <a:lstStyle/>
          <a:p>
            <a:pPr marL="12700" marR="1007744">
              <a:lnSpc>
                <a:spcPct val="102400"/>
              </a:lnSpc>
              <a:spcBef>
                <a:spcPts val="45"/>
              </a:spcBef>
            </a:pPr>
            <a:r>
              <a:rPr sz="2750" dirty="0">
                <a:solidFill>
                  <a:srgbClr val="FFFFFF"/>
                </a:solidFill>
                <a:latin typeface="Arial"/>
                <a:cs typeface="Arial"/>
              </a:rPr>
              <a:t>Sign</a:t>
            </a:r>
            <a:r>
              <a:rPr sz="2750" spc="55" dirty="0">
                <a:solidFill>
                  <a:srgbClr val="FFFFFF"/>
                </a:solidFill>
                <a:latin typeface="Arial"/>
                <a:cs typeface="Arial"/>
              </a:rPr>
              <a:t> </a:t>
            </a:r>
            <a:r>
              <a:rPr sz="2750" dirty="0">
                <a:solidFill>
                  <a:srgbClr val="FFFFFF"/>
                </a:solidFill>
                <a:latin typeface="Arial"/>
                <a:cs typeface="Arial"/>
              </a:rPr>
              <a:t>up</a:t>
            </a:r>
            <a:r>
              <a:rPr sz="2750" spc="65" dirty="0">
                <a:solidFill>
                  <a:srgbClr val="FFFFFF"/>
                </a:solidFill>
                <a:latin typeface="Arial"/>
                <a:cs typeface="Arial"/>
              </a:rPr>
              <a:t> </a:t>
            </a:r>
            <a:r>
              <a:rPr sz="2750" dirty="0">
                <a:solidFill>
                  <a:srgbClr val="FFFFFF"/>
                </a:solidFill>
                <a:latin typeface="Arial"/>
                <a:cs typeface="Arial"/>
              </a:rPr>
              <a:t>for</a:t>
            </a:r>
            <a:r>
              <a:rPr sz="2750" spc="90" dirty="0">
                <a:solidFill>
                  <a:srgbClr val="FFFFFF"/>
                </a:solidFill>
                <a:latin typeface="Arial"/>
                <a:cs typeface="Arial"/>
              </a:rPr>
              <a:t> </a:t>
            </a:r>
            <a:r>
              <a:rPr sz="2750" spc="-25" dirty="0">
                <a:solidFill>
                  <a:srgbClr val="FFFFFF"/>
                </a:solidFill>
                <a:latin typeface="Arial"/>
                <a:cs typeface="Arial"/>
              </a:rPr>
              <a:t>the </a:t>
            </a:r>
            <a:r>
              <a:rPr sz="2750" dirty="0">
                <a:solidFill>
                  <a:srgbClr val="FFFFFF"/>
                </a:solidFill>
                <a:latin typeface="Arial"/>
                <a:cs typeface="Arial"/>
              </a:rPr>
              <a:t>resilience</a:t>
            </a:r>
            <a:r>
              <a:rPr sz="2750" spc="254" dirty="0">
                <a:solidFill>
                  <a:srgbClr val="FFFFFF"/>
                </a:solidFill>
                <a:latin typeface="Arial"/>
                <a:cs typeface="Arial"/>
              </a:rPr>
              <a:t> </a:t>
            </a:r>
            <a:r>
              <a:rPr sz="2750" spc="-10" dirty="0">
                <a:solidFill>
                  <a:srgbClr val="FFFFFF"/>
                </a:solidFill>
                <a:latin typeface="Arial"/>
                <a:cs typeface="Arial"/>
              </a:rPr>
              <a:t>newsletter:</a:t>
            </a:r>
            <a:endParaRPr sz="2750">
              <a:latin typeface="Arial"/>
              <a:cs typeface="Arial"/>
            </a:endParaRPr>
          </a:p>
          <a:p>
            <a:pPr marL="12700">
              <a:lnSpc>
                <a:spcPct val="100000"/>
              </a:lnSpc>
              <a:spcBef>
                <a:spcPts val="80"/>
              </a:spcBef>
            </a:pPr>
            <a:r>
              <a:rPr sz="2750" b="1" spc="-10" dirty="0">
                <a:solidFill>
                  <a:srgbClr val="FFFFFF"/>
                </a:solidFill>
                <a:latin typeface="Arial"/>
                <a:cs typeface="Arial"/>
              </a:rPr>
              <a:t>miamidade.gov/resilience</a:t>
            </a:r>
            <a:endParaRPr sz="2750">
              <a:latin typeface="Arial"/>
              <a:cs typeface="Arial"/>
            </a:endParaRPr>
          </a:p>
        </p:txBody>
      </p:sp>
      <p:pic>
        <p:nvPicPr>
          <p:cNvPr id="6" name="object 6"/>
          <p:cNvPicPr/>
          <p:nvPr/>
        </p:nvPicPr>
        <p:blipFill>
          <a:blip r:embed="rId4" cstate="print"/>
          <a:stretch>
            <a:fillRect/>
          </a:stretch>
        </p:blipFill>
        <p:spPr>
          <a:xfrm>
            <a:off x="5667375" y="308495"/>
            <a:ext cx="6524625" cy="6056249"/>
          </a:xfrm>
          <a:prstGeom prst="rect">
            <a:avLst/>
          </a:prstGeom>
        </p:spPr>
      </p:pic>
      <p:pic>
        <p:nvPicPr>
          <p:cNvPr id="7" name="object 7"/>
          <p:cNvPicPr/>
          <p:nvPr/>
        </p:nvPicPr>
        <p:blipFill>
          <a:blip r:embed="rId5" cstate="print"/>
          <a:stretch>
            <a:fillRect/>
          </a:stretch>
        </p:blipFill>
        <p:spPr>
          <a:xfrm>
            <a:off x="590550" y="295275"/>
            <a:ext cx="1571625" cy="7334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831B4-9228-7E50-26D8-F9412EEA8916}"/>
              </a:ext>
            </a:extLst>
          </p:cNvPr>
          <p:cNvSpPr>
            <a:spLocks noGrp="1"/>
          </p:cNvSpPr>
          <p:nvPr>
            <p:ph type="ctrTitle"/>
          </p:nvPr>
        </p:nvSpPr>
        <p:spPr>
          <a:xfrm>
            <a:off x="309562" y="1998595"/>
            <a:ext cx="9806590" cy="2103142"/>
          </a:xfrm>
        </p:spPr>
        <p:txBody>
          <a:bodyPr>
            <a:normAutofit fontScale="90000"/>
          </a:bodyPr>
          <a:lstStyle/>
          <a:p>
            <a:r>
              <a:rPr lang="en-US" dirty="0"/>
              <a:t>Intro to the Homelessness Response System and Emergency Preparedness and Response</a:t>
            </a:r>
          </a:p>
        </p:txBody>
      </p:sp>
      <p:sp>
        <p:nvSpPr>
          <p:cNvPr id="3" name="Subtitle 2">
            <a:extLst>
              <a:ext uri="{FF2B5EF4-FFF2-40B4-BE49-F238E27FC236}">
                <a16:creationId xmlns:a16="http://schemas.microsoft.com/office/drawing/2014/main" id="{92D1B9A2-4A7E-ED38-00F7-1A5C58B82C72}"/>
              </a:ext>
            </a:extLst>
          </p:cNvPr>
          <p:cNvSpPr>
            <a:spLocks noGrp="1"/>
          </p:cNvSpPr>
          <p:nvPr>
            <p:ph type="subTitle" idx="1"/>
          </p:nvPr>
        </p:nvSpPr>
        <p:spPr>
          <a:xfrm>
            <a:off x="309562" y="4101737"/>
            <a:ext cx="6437747" cy="806961"/>
          </a:xfrm>
        </p:spPr>
        <p:txBody>
          <a:bodyPr>
            <a:normAutofit fontScale="92500" lnSpcReduction="10000"/>
          </a:bodyPr>
          <a:lstStyle/>
          <a:p>
            <a:r>
              <a:rPr lang="en-US"/>
              <a:t>Chris Losavio, HSH Disaster Manager</a:t>
            </a:r>
          </a:p>
          <a:p>
            <a:r>
              <a:rPr lang="en-US"/>
              <a:t>2024</a:t>
            </a:r>
          </a:p>
        </p:txBody>
      </p:sp>
    </p:spTree>
    <p:extLst>
      <p:ext uri="{BB962C8B-B14F-4D97-AF65-F5344CB8AC3E}">
        <p14:creationId xmlns:p14="http://schemas.microsoft.com/office/powerpoint/2010/main" val="267304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BF98-B11E-558A-B4F8-A0DF6006FCB5}"/>
              </a:ext>
            </a:extLst>
          </p:cNvPr>
          <p:cNvSpPr>
            <a:spLocks noGrp="1"/>
          </p:cNvSpPr>
          <p:nvPr>
            <p:ph type="title"/>
          </p:nvPr>
        </p:nvSpPr>
        <p:spPr/>
        <p:txBody>
          <a:bodyPr/>
          <a:lstStyle/>
          <a:p>
            <a:r>
              <a:rPr lang="en-US">
                <a:cs typeface="Calibri"/>
              </a:rPr>
              <a:t>HSH Overview – Background and Mission</a:t>
            </a:r>
            <a:endParaRPr lang="en-US"/>
          </a:p>
        </p:txBody>
      </p:sp>
      <p:sp>
        <p:nvSpPr>
          <p:cNvPr id="3" name="Content Placeholder 2">
            <a:extLst>
              <a:ext uri="{FF2B5EF4-FFF2-40B4-BE49-F238E27FC236}">
                <a16:creationId xmlns:a16="http://schemas.microsoft.com/office/drawing/2014/main" id="{B0D4B883-F4E6-270C-99AB-DE20D7A1933D}"/>
              </a:ext>
            </a:extLst>
          </p:cNvPr>
          <p:cNvSpPr>
            <a:spLocks noGrp="1"/>
          </p:cNvSpPr>
          <p:nvPr>
            <p:ph sz="half" idx="1"/>
          </p:nvPr>
        </p:nvSpPr>
        <p:spPr>
          <a:xfrm>
            <a:off x="838201" y="1825625"/>
            <a:ext cx="5181600" cy="4181037"/>
          </a:xfrm>
        </p:spPr>
        <p:txBody>
          <a:bodyPr vert="horz" lIns="91440" tIns="45720" rIns="91440" bIns="45720" rtlCol="0" anchor="t">
            <a:normAutofit lnSpcReduction="10000"/>
          </a:bodyPr>
          <a:lstStyle/>
          <a:p>
            <a:r>
              <a:rPr lang="en-US">
                <a:cs typeface="Calibri"/>
              </a:rPr>
              <a:t>The Department of Homelessness and Supportive Housing (HSH) launched in </a:t>
            </a:r>
            <a:r>
              <a:rPr lang="en-US" b="1">
                <a:solidFill>
                  <a:schemeClr val="accent1"/>
                </a:solidFill>
                <a:cs typeface="Calibri"/>
              </a:rPr>
              <a:t>August 2016</a:t>
            </a:r>
            <a:r>
              <a:rPr lang="en-US">
                <a:cs typeface="Calibri"/>
              </a:rPr>
              <a:t>.</a:t>
            </a:r>
          </a:p>
          <a:p>
            <a:endParaRPr lang="en-US">
              <a:cs typeface="Calibri"/>
            </a:endParaRPr>
          </a:p>
          <a:p>
            <a:r>
              <a:rPr lang="en-US" b="1">
                <a:solidFill>
                  <a:schemeClr val="accent1"/>
                </a:solidFill>
                <a:cs typeface="Calibri"/>
              </a:rPr>
              <a:t>Consolidates </a:t>
            </a:r>
            <a:r>
              <a:rPr lang="en-US">
                <a:cs typeface="Calibri"/>
              </a:rPr>
              <a:t>and </a:t>
            </a:r>
            <a:r>
              <a:rPr lang="en-US" b="1">
                <a:solidFill>
                  <a:schemeClr val="accent1"/>
                </a:solidFill>
                <a:cs typeface="Calibri"/>
              </a:rPr>
              <a:t>coordinates </a:t>
            </a:r>
            <a:r>
              <a:rPr lang="en-US">
                <a:cs typeface="Calibri"/>
              </a:rPr>
              <a:t>City programs to address homelessness.</a:t>
            </a:r>
          </a:p>
        </p:txBody>
      </p:sp>
      <p:sp>
        <p:nvSpPr>
          <p:cNvPr id="4" name="Content Placeholder 3">
            <a:extLst>
              <a:ext uri="{FF2B5EF4-FFF2-40B4-BE49-F238E27FC236}">
                <a16:creationId xmlns:a16="http://schemas.microsoft.com/office/drawing/2014/main" id="{ED31E570-8F48-E36C-9B56-6BA2B747F3D2}"/>
              </a:ext>
            </a:extLst>
          </p:cNvPr>
          <p:cNvSpPr>
            <a:spLocks noGrp="1"/>
          </p:cNvSpPr>
          <p:nvPr>
            <p:ph sz="half" idx="2"/>
          </p:nvPr>
        </p:nvSpPr>
        <p:spPr/>
        <p:txBody>
          <a:bodyPr vert="horz" lIns="91440" tIns="45720" rIns="91440" bIns="45720" rtlCol="0" anchor="t">
            <a:normAutofit lnSpcReduction="10000"/>
          </a:bodyPr>
          <a:lstStyle/>
          <a:p>
            <a:r>
              <a:rPr lang="en-US">
                <a:cs typeface="Calibri"/>
              </a:rPr>
              <a:t>Mission: make homelessness in San Francisco </a:t>
            </a:r>
            <a:r>
              <a:rPr lang="en-US" b="1">
                <a:solidFill>
                  <a:schemeClr val="accent1"/>
                </a:solidFill>
                <a:cs typeface="Calibri"/>
              </a:rPr>
              <a:t>rare</a:t>
            </a:r>
            <a:r>
              <a:rPr lang="en-US">
                <a:cs typeface="Calibri"/>
              </a:rPr>
              <a:t>, </a:t>
            </a:r>
            <a:r>
              <a:rPr lang="en-US" b="1">
                <a:solidFill>
                  <a:schemeClr val="accent1"/>
                </a:solidFill>
              </a:rPr>
              <a:t>brief</a:t>
            </a:r>
            <a:r>
              <a:rPr lang="en-US">
                <a:cs typeface="Calibri"/>
              </a:rPr>
              <a:t>, and </a:t>
            </a:r>
            <a:r>
              <a:rPr lang="en-US" b="1">
                <a:solidFill>
                  <a:schemeClr val="accent1"/>
                </a:solidFill>
                <a:cs typeface="Calibri"/>
              </a:rPr>
              <a:t>one-time</a:t>
            </a:r>
            <a:r>
              <a:rPr lang="en-US">
                <a:cs typeface="Calibri"/>
              </a:rPr>
              <a:t>.</a:t>
            </a:r>
          </a:p>
          <a:p>
            <a:pPr marL="0" indent="0">
              <a:buNone/>
            </a:pPr>
            <a:endParaRPr lang="en-US">
              <a:cs typeface="Calibri"/>
            </a:endParaRPr>
          </a:p>
          <a:p>
            <a:r>
              <a:rPr lang="en-US">
                <a:cs typeface="Calibri"/>
              </a:rPr>
              <a:t>Serves over </a:t>
            </a:r>
            <a:r>
              <a:rPr lang="en-US" b="1">
                <a:solidFill>
                  <a:schemeClr val="accent1"/>
                </a:solidFill>
                <a:cs typeface="Calibri"/>
              </a:rPr>
              <a:t>15,000 </a:t>
            </a:r>
            <a:r>
              <a:rPr lang="en-US">
                <a:cs typeface="Calibri"/>
              </a:rPr>
              <a:t>people daily through the </a:t>
            </a:r>
            <a:r>
              <a:rPr lang="en-US" b="1">
                <a:solidFill>
                  <a:schemeClr val="accent1"/>
                </a:solidFill>
                <a:cs typeface="Calibri"/>
              </a:rPr>
              <a:t>homelessness response system (HRS):</a:t>
            </a:r>
            <a:endParaRPr lang="en-US">
              <a:solidFill>
                <a:schemeClr val="accent1"/>
              </a:solidFill>
              <a:cs typeface="Calibri"/>
            </a:endParaRPr>
          </a:p>
          <a:p>
            <a:pPr lvl="1"/>
            <a:r>
              <a:rPr lang="en-US">
                <a:cs typeface="Calibri"/>
              </a:rPr>
              <a:t>youth ages 18-24 (sometimes called transitional age youth/TAY)</a:t>
            </a:r>
          </a:p>
          <a:p>
            <a:pPr lvl="1"/>
            <a:r>
              <a:rPr lang="en-US">
                <a:cs typeface="Calibri"/>
              </a:rPr>
              <a:t>families with minor children</a:t>
            </a:r>
          </a:p>
          <a:p>
            <a:pPr lvl="1"/>
            <a:r>
              <a:rPr lang="en-US">
                <a:cs typeface="Calibri"/>
              </a:rPr>
              <a:t>adults</a:t>
            </a:r>
          </a:p>
        </p:txBody>
      </p:sp>
      <p:sp>
        <p:nvSpPr>
          <p:cNvPr id="5" name="Slide Number Placeholder 4">
            <a:extLst>
              <a:ext uri="{FF2B5EF4-FFF2-40B4-BE49-F238E27FC236}">
                <a16:creationId xmlns:a16="http://schemas.microsoft.com/office/drawing/2014/main" id="{9F31D249-F9A9-3234-346D-2180ADE8AD26}"/>
              </a:ext>
            </a:extLst>
          </p:cNvPr>
          <p:cNvSpPr>
            <a:spLocks noGrp="1"/>
          </p:cNvSpPr>
          <p:nvPr>
            <p:ph type="sldNum" sz="quarter" idx="12"/>
          </p:nvPr>
        </p:nvSpPr>
        <p:spPr/>
        <p:txBody>
          <a:bodyPr/>
          <a:lstStyle/>
          <a:p>
            <a:fld id="{14BA73CD-486B-4867-8F24-0C2CDC42528C}" type="slidenum">
              <a:rPr lang="en-US" smtClean="0"/>
              <a:pPr/>
              <a:t>33</a:t>
            </a:fld>
            <a:endParaRPr lang="en-US"/>
          </a:p>
        </p:txBody>
      </p:sp>
    </p:spTree>
    <p:extLst>
      <p:ext uri="{BB962C8B-B14F-4D97-AF65-F5344CB8AC3E}">
        <p14:creationId xmlns:p14="http://schemas.microsoft.com/office/powerpoint/2010/main" val="1469386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869F-AD09-5559-F477-D6A8EC5C57E9}"/>
              </a:ext>
            </a:extLst>
          </p:cNvPr>
          <p:cNvSpPr>
            <a:spLocks noGrp="1"/>
          </p:cNvSpPr>
          <p:nvPr>
            <p:ph type="title"/>
          </p:nvPr>
        </p:nvSpPr>
        <p:spPr/>
        <p:txBody>
          <a:bodyPr/>
          <a:lstStyle/>
          <a:p>
            <a:r>
              <a:rPr lang="en-US">
                <a:cs typeface="Calibri"/>
              </a:rPr>
              <a:t>Who We Serve</a:t>
            </a:r>
            <a:endParaRPr lang="en-US"/>
          </a:p>
        </p:txBody>
      </p:sp>
      <p:sp>
        <p:nvSpPr>
          <p:cNvPr id="3" name="Content Placeholder 2">
            <a:extLst>
              <a:ext uri="{FF2B5EF4-FFF2-40B4-BE49-F238E27FC236}">
                <a16:creationId xmlns:a16="http://schemas.microsoft.com/office/drawing/2014/main" id="{CC7D30C4-2FEC-1807-D1D8-DDC0E8698C55}"/>
              </a:ext>
            </a:extLst>
          </p:cNvPr>
          <p:cNvSpPr>
            <a:spLocks noGrp="1"/>
          </p:cNvSpPr>
          <p:nvPr>
            <p:ph idx="1"/>
          </p:nvPr>
        </p:nvSpPr>
        <p:spPr>
          <a:xfrm>
            <a:off x="789038" y="1604399"/>
            <a:ext cx="10515599" cy="4466414"/>
          </a:xfrm>
        </p:spPr>
        <p:txBody>
          <a:bodyPr vert="horz" lIns="91440" tIns="45720" rIns="91440" bIns="45720" rtlCol="0" anchor="t">
            <a:normAutofit fontScale="92500"/>
          </a:bodyPr>
          <a:lstStyle/>
          <a:p>
            <a:r>
              <a:rPr lang="en-US">
                <a:cs typeface="Calibri"/>
              </a:rPr>
              <a:t>Federal definition of homelessness (used in the PIT Count) includes </a:t>
            </a:r>
            <a:br>
              <a:rPr lang="en-US">
                <a:cs typeface="Calibri"/>
              </a:rPr>
            </a:br>
            <a:r>
              <a:rPr lang="en-US">
                <a:cs typeface="Calibri"/>
              </a:rPr>
              <a:t>individuals and families:</a:t>
            </a:r>
            <a:endParaRPr lang="en-US"/>
          </a:p>
          <a:p>
            <a:pPr lvl="1"/>
            <a:r>
              <a:rPr lang="en-US">
                <a:cs typeface="Calibri"/>
              </a:rPr>
              <a:t>With a primary nighttime residence </a:t>
            </a:r>
            <a:r>
              <a:rPr lang="en-US" b="1">
                <a:solidFill>
                  <a:schemeClr val="accent1"/>
                </a:solidFill>
                <a:cs typeface="Calibri"/>
              </a:rPr>
              <a:t>not meant for human habitation</a:t>
            </a:r>
            <a:r>
              <a:rPr lang="en-US">
                <a:solidFill>
                  <a:schemeClr val="accent1"/>
                </a:solidFill>
                <a:cs typeface="Calibri"/>
              </a:rPr>
              <a:t> </a:t>
            </a:r>
            <a:r>
              <a:rPr lang="en-US">
                <a:cs typeface="Calibri"/>
              </a:rPr>
              <a:t>(incl. </a:t>
            </a:r>
            <a:r>
              <a:rPr lang="en-US" b="1">
                <a:solidFill>
                  <a:schemeClr val="accent1"/>
                </a:solidFill>
                <a:cs typeface="Calibri"/>
              </a:rPr>
              <a:t>cars</a:t>
            </a:r>
            <a:r>
              <a:rPr lang="en-US">
                <a:cs typeface="Calibri"/>
              </a:rPr>
              <a:t>).</a:t>
            </a:r>
            <a:endParaRPr lang="en-US">
              <a:ea typeface="Calibri"/>
              <a:cs typeface="Calibri"/>
            </a:endParaRPr>
          </a:p>
          <a:p>
            <a:pPr lvl="1"/>
            <a:r>
              <a:rPr lang="en-US">
                <a:cs typeface="Calibri"/>
              </a:rPr>
              <a:t>Living in a </a:t>
            </a:r>
            <a:r>
              <a:rPr lang="en-US" b="1">
                <a:solidFill>
                  <a:schemeClr val="accent1"/>
                </a:solidFill>
                <a:cs typeface="Calibri"/>
              </a:rPr>
              <a:t>shelter</a:t>
            </a:r>
            <a:r>
              <a:rPr lang="en-US">
                <a:cs typeface="Calibri"/>
              </a:rPr>
              <a:t> or transitional housing.</a:t>
            </a:r>
            <a:endParaRPr lang="en-US">
              <a:ea typeface="Calibri"/>
              <a:cs typeface="Calibri"/>
            </a:endParaRPr>
          </a:p>
          <a:p>
            <a:pPr lvl="1"/>
            <a:r>
              <a:rPr lang="en-US">
                <a:ea typeface="+mn-lt"/>
                <a:cs typeface="+mn-lt"/>
              </a:rPr>
              <a:t>People fleeing domestic violence, dating violence, sexual assault, stalking, and other </a:t>
            </a:r>
            <a:r>
              <a:rPr lang="en-US" b="1">
                <a:solidFill>
                  <a:schemeClr val="accent1"/>
                </a:solidFill>
                <a:ea typeface="+mn-lt"/>
                <a:cs typeface="+mn-lt"/>
              </a:rPr>
              <a:t>violent situations that make them afraid to return to their primary residence</a:t>
            </a:r>
            <a:r>
              <a:rPr lang="en-US">
                <a:ea typeface="+mn-lt"/>
                <a:cs typeface="+mn-lt"/>
              </a:rPr>
              <a:t>, when they have no other housing resources.</a:t>
            </a:r>
          </a:p>
          <a:p>
            <a:pPr lvl="1"/>
            <a:r>
              <a:rPr lang="en-US">
                <a:ea typeface="+mn-lt"/>
                <a:cs typeface="+mn-lt"/>
              </a:rPr>
              <a:t>People at imminent risk of homelessness who </a:t>
            </a:r>
            <a:r>
              <a:rPr lang="en-US" b="1">
                <a:solidFill>
                  <a:schemeClr val="accent1"/>
                </a:solidFill>
                <a:ea typeface="+mn-lt"/>
                <a:cs typeface="+mn-lt"/>
              </a:rPr>
              <a:t>will lose their residence within 14 days</a:t>
            </a:r>
            <a:r>
              <a:rPr lang="en-US">
                <a:ea typeface="+mn-lt"/>
                <a:cs typeface="+mn-lt"/>
              </a:rPr>
              <a:t> and have no other housing resources</a:t>
            </a:r>
          </a:p>
          <a:p>
            <a:pPr lvl="1"/>
            <a:endParaRPr lang="en-US">
              <a:cs typeface="Calibri"/>
            </a:endParaRPr>
          </a:p>
          <a:p>
            <a:r>
              <a:rPr lang="en-US" b="1">
                <a:solidFill>
                  <a:schemeClr val="accent1"/>
                </a:solidFill>
                <a:cs typeface="Calibri"/>
              </a:rPr>
              <a:t>San Francisco uses a broader definition</a:t>
            </a:r>
            <a:r>
              <a:rPr lang="en-US">
                <a:cs typeface="Calibri"/>
              </a:rPr>
              <a:t> that includes families who are "</a:t>
            </a:r>
            <a:r>
              <a:rPr lang="en-US" b="1">
                <a:solidFill>
                  <a:schemeClr val="accent1"/>
                </a:solidFill>
                <a:cs typeface="Calibri"/>
              </a:rPr>
              <a:t>doubled up</a:t>
            </a:r>
            <a:r>
              <a:rPr lang="en-US">
                <a:cs typeface="Calibri"/>
              </a:rPr>
              <a:t>" or living in </a:t>
            </a:r>
            <a:r>
              <a:rPr lang="en-US" b="1">
                <a:solidFill>
                  <a:schemeClr val="accent1"/>
                </a:solidFill>
                <a:cs typeface="Calibri"/>
              </a:rPr>
              <a:t>single room occupancy</a:t>
            </a:r>
            <a:r>
              <a:rPr lang="en-US">
                <a:cs typeface="Calibri"/>
              </a:rPr>
              <a:t> units.</a:t>
            </a:r>
            <a:endParaRPr lang="en-US">
              <a:ea typeface="Calibri"/>
              <a:cs typeface="Calibri"/>
            </a:endParaRPr>
          </a:p>
          <a:p>
            <a:pPr lvl="1"/>
            <a:endParaRPr lang="en-US">
              <a:ea typeface="Calibri"/>
              <a:cs typeface="Calibri"/>
            </a:endParaRPr>
          </a:p>
          <a:p>
            <a:pPr lvl="1"/>
            <a:endParaRPr lang="en-US">
              <a:cs typeface="Calibri"/>
            </a:endParaRPr>
          </a:p>
        </p:txBody>
      </p:sp>
      <p:sp>
        <p:nvSpPr>
          <p:cNvPr id="4" name="Slide Number Placeholder 3">
            <a:extLst>
              <a:ext uri="{FF2B5EF4-FFF2-40B4-BE49-F238E27FC236}">
                <a16:creationId xmlns:a16="http://schemas.microsoft.com/office/drawing/2014/main" id="{C99493EB-4CAC-70BF-5FCE-B18AAA834AB4}"/>
              </a:ext>
            </a:extLst>
          </p:cNvPr>
          <p:cNvSpPr>
            <a:spLocks noGrp="1"/>
          </p:cNvSpPr>
          <p:nvPr>
            <p:ph type="sldNum" sz="quarter" idx="12"/>
          </p:nvPr>
        </p:nvSpPr>
        <p:spPr/>
        <p:txBody>
          <a:bodyPr/>
          <a:lstStyle/>
          <a:p>
            <a:fld id="{14BA73CD-486B-4867-8F24-0C2CDC42528C}" type="slidenum">
              <a:rPr lang="en-US" smtClean="0"/>
              <a:pPr/>
              <a:t>34</a:t>
            </a:fld>
            <a:endParaRPr lang="en-US"/>
          </a:p>
        </p:txBody>
      </p:sp>
      <p:sp>
        <p:nvSpPr>
          <p:cNvPr id="6" name="TextBox 5">
            <a:extLst>
              <a:ext uri="{FF2B5EF4-FFF2-40B4-BE49-F238E27FC236}">
                <a16:creationId xmlns:a16="http://schemas.microsoft.com/office/drawing/2014/main" id="{AA75A1EB-85DD-D84A-2320-7E7B251FC492}"/>
              </a:ext>
            </a:extLst>
          </p:cNvPr>
          <p:cNvSpPr txBox="1"/>
          <p:nvPr/>
        </p:nvSpPr>
        <p:spPr>
          <a:xfrm>
            <a:off x="8064500" y="753434"/>
            <a:ext cx="3241665" cy="369332"/>
          </a:xfrm>
          <a:prstGeom prst="rect">
            <a:avLst/>
          </a:prstGeom>
          <a:solidFill>
            <a:schemeClr val="accent4"/>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3"/>
              </a:rPr>
              <a:t>Learn more on the HSH website.</a:t>
            </a:r>
          </a:p>
        </p:txBody>
      </p:sp>
    </p:spTree>
    <p:extLst>
      <p:ext uri="{BB962C8B-B14F-4D97-AF65-F5344CB8AC3E}">
        <p14:creationId xmlns:p14="http://schemas.microsoft.com/office/powerpoint/2010/main" val="933127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ED96-A558-91B5-D10C-111F080F6C2C}"/>
              </a:ext>
            </a:extLst>
          </p:cNvPr>
          <p:cNvSpPr>
            <a:spLocks noGrp="1"/>
          </p:cNvSpPr>
          <p:nvPr>
            <p:ph type="title"/>
          </p:nvPr>
        </p:nvSpPr>
        <p:spPr/>
        <p:txBody>
          <a:bodyPr/>
          <a:lstStyle/>
          <a:p>
            <a:r>
              <a:rPr lang="en-US">
                <a:cs typeface="Calibri"/>
              </a:rPr>
              <a:t>Strategic Plan Goals: July 2023 - June 2028</a:t>
            </a:r>
            <a:endParaRPr lang="en-US"/>
          </a:p>
        </p:txBody>
      </p:sp>
      <p:sp>
        <p:nvSpPr>
          <p:cNvPr id="4" name="Slide Number Placeholder 3">
            <a:extLst>
              <a:ext uri="{FF2B5EF4-FFF2-40B4-BE49-F238E27FC236}">
                <a16:creationId xmlns:a16="http://schemas.microsoft.com/office/drawing/2014/main" id="{108E973C-085E-0A0E-78A8-876DE878AECB}"/>
              </a:ext>
            </a:extLst>
          </p:cNvPr>
          <p:cNvSpPr>
            <a:spLocks noGrp="1"/>
          </p:cNvSpPr>
          <p:nvPr>
            <p:ph type="sldNum" sz="quarter" idx="12"/>
          </p:nvPr>
        </p:nvSpPr>
        <p:spPr/>
        <p:txBody>
          <a:bodyPr/>
          <a:lstStyle/>
          <a:p>
            <a:fld id="{14BA73CD-486B-4867-8F24-0C2CDC42528C}" type="slidenum">
              <a:rPr lang="en-US" smtClean="0"/>
              <a:pPr/>
              <a:t>35</a:t>
            </a:fld>
            <a:endParaRPr lang="en-US"/>
          </a:p>
        </p:txBody>
      </p:sp>
      <p:graphicFrame>
        <p:nvGraphicFramePr>
          <p:cNvPr id="6" name="Table 5">
            <a:extLst>
              <a:ext uri="{FF2B5EF4-FFF2-40B4-BE49-F238E27FC236}">
                <a16:creationId xmlns:a16="http://schemas.microsoft.com/office/drawing/2014/main" id="{3900550C-4617-EA5E-5448-0FF315210F66}"/>
              </a:ext>
            </a:extLst>
          </p:cNvPr>
          <p:cNvGraphicFramePr>
            <a:graphicFrameLocks noGrp="1"/>
          </p:cNvGraphicFramePr>
          <p:nvPr/>
        </p:nvGraphicFramePr>
        <p:xfrm>
          <a:off x="1006415" y="1595886"/>
          <a:ext cx="10341291" cy="4420735"/>
        </p:xfrm>
        <a:graphic>
          <a:graphicData uri="http://schemas.openxmlformats.org/drawingml/2006/table">
            <a:tbl>
              <a:tblPr firstCol="1" bandRow="1">
                <a:tableStyleId>{5C22544A-7EE6-4342-B048-85BDC9FD1C3A}</a:tableStyleId>
              </a:tblPr>
              <a:tblGrid>
                <a:gridCol w="2046767">
                  <a:extLst>
                    <a:ext uri="{9D8B030D-6E8A-4147-A177-3AD203B41FA5}">
                      <a16:colId xmlns:a16="http://schemas.microsoft.com/office/drawing/2014/main" val="2724613791"/>
                    </a:ext>
                  </a:extLst>
                </a:gridCol>
                <a:gridCol w="8294524">
                  <a:extLst>
                    <a:ext uri="{9D8B030D-6E8A-4147-A177-3AD203B41FA5}">
                      <a16:colId xmlns:a16="http://schemas.microsoft.com/office/drawing/2014/main" val="863890530"/>
                    </a:ext>
                  </a:extLst>
                </a:gridCol>
              </a:tblGrid>
              <a:tr h="970220">
                <a:tc>
                  <a:txBody>
                    <a:bodyPr/>
                    <a:lstStyle/>
                    <a:p>
                      <a:pPr algn="ctr"/>
                      <a:r>
                        <a:rPr lang="en-US" sz="1800" b="0" u="sng">
                          <a:effectLst/>
                        </a:rPr>
                        <a:t>GOAL #1:</a:t>
                      </a:r>
                      <a:endParaRPr lang="en-US" b="0" u="sng"/>
                    </a:p>
                    <a:p>
                      <a:pPr lvl="0" algn="ctr">
                        <a:buNone/>
                      </a:pPr>
                      <a:r>
                        <a:rPr lang="en-US" sz="1800">
                          <a:effectLst/>
                        </a:rPr>
                        <a:t> Decrease Homelessness </a:t>
                      </a:r>
                    </a:p>
                  </a:txBody>
                  <a:tcPr marL="68580" marR="68580" marT="0" marB="0" anchor="ctr"/>
                </a:tc>
                <a:tc>
                  <a:txBody>
                    <a:bodyPr/>
                    <a:lstStyle/>
                    <a:p>
                      <a:r>
                        <a:rPr lang="en-US" sz="1800" b="0" i="0" u="none" strike="noStrike" noProof="0">
                          <a:effectLst/>
                          <a:latin typeface="Calibri"/>
                        </a:rPr>
                        <a:t>Reduce the number of people who are </a:t>
                      </a:r>
                      <a:r>
                        <a:rPr lang="en-US" sz="1800" b="1" i="0" u="none" strike="noStrike" noProof="0">
                          <a:effectLst/>
                          <a:latin typeface="Calibri"/>
                        </a:rPr>
                        <a:t>unsheltered </a:t>
                      </a:r>
                      <a:r>
                        <a:rPr lang="en-US" sz="1800" b="0" i="0" u="none" strike="noStrike" noProof="0">
                          <a:effectLst/>
                          <a:latin typeface="Calibri"/>
                        </a:rPr>
                        <a:t>by </a:t>
                      </a:r>
                      <a:r>
                        <a:rPr lang="en-US" sz="1800" b="1" i="0" u="none" strike="noStrike" noProof="0">
                          <a:effectLst/>
                          <a:latin typeface="Calibri"/>
                        </a:rPr>
                        <a:t>50%</a:t>
                      </a:r>
                      <a:r>
                        <a:rPr lang="en-US" sz="1800" b="0" i="0" u="none" strike="noStrike" noProof="0">
                          <a:effectLst/>
                          <a:latin typeface="Calibri"/>
                        </a:rPr>
                        <a:t> and reduce the total number of people experiencing homelessness by</a:t>
                      </a:r>
                      <a:r>
                        <a:rPr lang="en-US" sz="1800" b="1" i="0" u="none" strike="noStrike" noProof="0">
                          <a:effectLst/>
                          <a:latin typeface="Calibri"/>
                        </a:rPr>
                        <a:t> 15%.</a:t>
                      </a:r>
                      <a:endParaRPr lang="en-US" sz="1800">
                        <a:effectLst/>
                      </a:endParaRPr>
                    </a:p>
                  </a:txBody>
                  <a:tcPr marL="68580" marR="68580" marT="0" marB="0" anchor="ctr"/>
                </a:tc>
                <a:extLst>
                  <a:ext uri="{0D108BD9-81ED-4DB2-BD59-A6C34878D82A}">
                    <a16:rowId xmlns:a16="http://schemas.microsoft.com/office/drawing/2014/main" val="1648309488"/>
                  </a:ext>
                </a:extLst>
              </a:tr>
              <a:tr h="853216">
                <a:tc>
                  <a:txBody>
                    <a:bodyPr/>
                    <a:lstStyle/>
                    <a:p>
                      <a:pPr algn="ctr"/>
                      <a:r>
                        <a:rPr lang="en-US" sz="1800" b="0" u="sng">
                          <a:effectLst/>
                        </a:rPr>
                        <a:t>GOAL #2</a:t>
                      </a:r>
                    </a:p>
                    <a:p>
                      <a:pPr lvl="0" algn="ctr">
                        <a:buNone/>
                      </a:pPr>
                      <a:r>
                        <a:rPr lang="en-US" sz="1800">
                          <a:effectLst/>
                        </a:rPr>
                        <a:t>Reduce Inequities</a:t>
                      </a:r>
                    </a:p>
                  </a:txBody>
                  <a:tcPr marL="68580" marR="68580" marT="0" marB="0" anchor="ctr"/>
                </a:tc>
                <a:tc>
                  <a:txBody>
                    <a:bodyPr/>
                    <a:lstStyle/>
                    <a:p>
                      <a:pPr lvl="0">
                        <a:buNone/>
                      </a:pPr>
                      <a:r>
                        <a:rPr lang="en-US" sz="1800" b="0" i="0" u="none" strike="noStrike" noProof="0">
                          <a:effectLst/>
                          <a:latin typeface="Calibri"/>
                        </a:rPr>
                        <a:t>Demonstrate </a:t>
                      </a:r>
                      <a:r>
                        <a:rPr lang="en-US" sz="1800" b="1" i="0" u="none" strike="noStrike" noProof="0">
                          <a:effectLst/>
                          <a:latin typeface="Calibri"/>
                        </a:rPr>
                        <a:t>measurable reductions in racial inequities</a:t>
                      </a:r>
                      <a:r>
                        <a:rPr lang="en-US" sz="1800" b="0" i="0" u="none" strike="noStrike" noProof="0">
                          <a:effectLst/>
                          <a:latin typeface="Calibri"/>
                        </a:rPr>
                        <a:t> and other disparities in both:</a:t>
                      </a:r>
                    </a:p>
                    <a:p>
                      <a:pPr marL="800100" lvl="1" indent="-342900">
                        <a:buClr>
                          <a:srgbClr val="000000"/>
                        </a:buClr>
                        <a:buFont typeface="Arial,Sans-Serif"/>
                        <a:buChar char="•"/>
                      </a:pPr>
                      <a:r>
                        <a:rPr lang="en-US" sz="1800" b="0" i="0" u="none" strike="noStrike" noProof="0">
                          <a:effectLst/>
                          <a:latin typeface="Calibri"/>
                        </a:rPr>
                        <a:t>the </a:t>
                      </a:r>
                      <a:r>
                        <a:rPr lang="en-US" sz="1800" b="1" i="0" u="none" strike="noStrike" noProof="0">
                          <a:effectLst/>
                          <a:latin typeface="Calibri"/>
                        </a:rPr>
                        <a:t>experience of homelessness </a:t>
                      </a:r>
                      <a:r>
                        <a:rPr lang="en-US" sz="1800" b="0" i="0" u="none" strike="noStrike" noProof="0">
                          <a:effectLst/>
                          <a:latin typeface="Calibri"/>
                        </a:rPr>
                        <a:t>and</a:t>
                      </a:r>
                    </a:p>
                    <a:p>
                      <a:pPr marL="800100" lvl="1" indent="-342900">
                        <a:buClr>
                          <a:srgbClr val="000000"/>
                        </a:buClr>
                        <a:buFont typeface="Arial,Sans-Serif"/>
                        <a:buChar char="•"/>
                      </a:pPr>
                      <a:r>
                        <a:rPr lang="en-US" sz="1800" b="0" i="0" u="none" strike="noStrike" noProof="0">
                          <a:effectLst/>
                          <a:latin typeface="Calibri"/>
                        </a:rPr>
                        <a:t>the </a:t>
                      </a:r>
                      <a:r>
                        <a:rPr lang="en-US" sz="1800" b="1" i="0" u="none" strike="noStrike" noProof="0">
                          <a:effectLst/>
                          <a:latin typeface="Calibri"/>
                        </a:rPr>
                        <a:t>outcomes </a:t>
                      </a:r>
                      <a:r>
                        <a:rPr lang="en-US" sz="1800" b="0" i="0" u="none" strike="noStrike" noProof="0">
                          <a:effectLst/>
                          <a:latin typeface="Calibri"/>
                        </a:rPr>
                        <a:t>of City </a:t>
                      </a:r>
                      <a:r>
                        <a:rPr lang="en-US" sz="1800" b="1" i="0" u="none" strike="noStrike" noProof="0">
                          <a:effectLst/>
                          <a:latin typeface="Calibri"/>
                        </a:rPr>
                        <a:t>programs </a:t>
                      </a:r>
                      <a:r>
                        <a:rPr lang="en-US" sz="1800" b="0" i="0" u="none" strike="noStrike" noProof="0">
                          <a:effectLst/>
                          <a:latin typeface="Calibri"/>
                        </a:rPr>
                        <a:t>intended to prevent and end homelessness.</a:t>
                      </a:r>
                      <a:endParaRPr lang="en-US" sz="1800" b="1">
                        <a:effectLst/>
                      </a:endParaRPr>
                    </a:p>
                  </a:txBody>
                  <a:tcPr marL="68580" marR="68580" marT="0" marB="0" anchor="ctr"/>
                </a:tc>
                <a:extLst>
                  <a:ext uri="{0D108BD9-81ED-4DB2-BD59-A6C34878D82A}">
                    <a16:rowId xmlns:a16="http://schemas.microsoft.com/office/drawing/2014/main" val="1367645313"/>
                  </a:ext>
                </a:extLst>
              </a:tr>
              <a:tr h="890867">
                <a:tc>
                  <a:txBody>
                    <a:bodyPr/>
                    <a:lstStyle/>
                    <a:p>
                      <a:pPr algn="ctr"/>
                      <a:r>
                        <a:rPr lang="en-US" sz="1800" b="0" u="sng">
                          <a:effectLst/>
                        </a:rPr>
                        <a:t>GOAL #3</a:t>
                      </a:r>
                    </a:p>
                    <a:p>
                      <a:pPr lvl="0" algn="ctr">
                        <a:buNone/>
                      </a:pPr>
                      <a:r>
                        <a:rPr lang="en-US" sz="1800">
                          <a:effectLst/>
                        </a:rPr>
                        <a:t>Increase Exits from Homelessness</a:t>
                      </a:r>
                    </a:p>
                  </a:txBody>
                  <a:tcPr marL="68580" marR="68580" marT="0" marB="0" anchor="ctr"/>
                </a:tc>
                <a:tc>
                  <a:txBody>
                    <a:bodyPr/>
                    <a:lstStyle/>
                    <a:p>
                      <a:r>
                        <a:rPr lang="en-US" sz="1800">
                          <a:effectLst/>
                        </a:rPr>
                        <a:t>Actively support </a:t>
                      </a:r>
                      <a:r>
                        <a:rPr lang="en-US" sz="1800" b="1">
                          <a:effectLst/>
                        </a:rPr>
                        <a:t>at least 30,000 peopl</a:t>
                      </a:r>
                      <a:r>
                        <a:rPr lang="en-US" sz="1800">
                          <a:effectLst/>
                        </a:rPr>
                        <a:t>e to move from homelessness into permanent housing. </a:t>
                      </a:r>
                    </a:p>
                  </a:txBody>
                  <a:tcPr marL="68580" marR="68580" marT="0" marB="0" anchor="ctr"/>
                </a:tc>
                <a:extLst>
                  <a:ext uri="{0D108BD9-81ED-4DB2-BD59-A6C34878D82A}">
                    <a16:rowId xmlns:a16="http://schemas.microsoft.com/office/drawing/2014/main" val="1792261631"/>
                  </a:ext>
                </a:extLst>
              </a:tr>
              <a:tr h="853216">
                <a:tc>
                  <a:txBody>
                    <a:bodyPr/>
                    <a:lstStyle/>
                    <a:p>
                      <a:pPr algn="ctr"/>
                      <a:r>
                        <a:rPr lang="en-US" sz="1800" b="0" u="sng">
                          <a:effectLst/>
                        </a:rPr>
                        <a:t>GOAL #4</a:t>
                      </a:r>
                    </a:p>
                    <a:p>
                      <a:pPr lvl="0" algn="ctr">
                        <a:buNone/>
                      </a:pPr>
                      <a:r>
                        <a:rPr lang="en-US" sz="1800">
                          <a:effectLst/>
                        </a:rPr>
                        <a:t>Support Housing Success</a:t>
                      </a:r>
                    </a:p>
                  </a:txBody>
                  <a:tcPr marL="68580" marR="68580" marT="0" marB="0" anchor="ctr"/>
                </a:tc>
                <a:tc>
                  <a:txBody>
                    <a:bodyPr/>
                    <a:lstStyle/>
                    <a:p>
                      <a:r>
                        <a:rPr lang="en-US" sz="1800">
                          <a:effectLst/>
                        </a:rPr>
                        <a:t>Ensure that at least</a:t>
                      </a:r>
                      <a:r>
                        <a:rPr lang="en-US" sz="1800" b="1">
                          <a:effectLst/>
                        </a:rPr>
                        <a:t> 85% </a:t>
                      </a:r>
                      <a:r>
                        <a:rPr lang="en-US" sz="1800">
                          <a:effectLst/>
                        </a:rPr>
                        <a:t>of people who exit homelessness </a:t>
                      </a:r>
                      <a:r>
                        <a:rPr lang="en-US" sz="1800" b="1">
                          <a:effectLst/>
                        </a:rPr>
                        <a:t>do not experience it again</a:t>
                      </a:r>
                      <a:r>
                        <a:rPr lang="en-US" sz="1800">
                          <a:effectLst/>
                        </a:rPr>
                        <a:t>.</a:t>
                      </a:r>
                    </a:p>
                  </a:txBody>
                  <a:tcPr marL="68580" marR="68580" marT="0" marB="0" anchor="ctr"/>
                </a:tc>
                <a:extLst>
                  <a:ext uri="{0D108BD9-81ED-4DB2-BD59-A6C34878D82A}">
                    <a16:rowId xmlns:a16="http://schemas.microsoft.com/office/drawing/2014/main" val="3062126318"/>
                  </a:ext>
                </a:extLst>
              </a:tr>
              <a:tr h="853216">
                <a:tc>
                  <a:txBody>
                    <a:bodyPr/>
                    <a:lstStyle/>
                    <a:p>
                      <a:pPr algn="ctr"/>
                      <a:r>
                        <a:rPr lang="en-US" sz="1800" b="0" u="sng">
                          <a:effectLst/>
                        </a:rPr>
                        <a:t>GOAL #5</a:t>
                      </a:r>
                    </a:p>
                    <a:p>
                      <a:pPr lvl="0" algn="ctr">
                        <a:buNone/>
                      </a:pPr>
                      <a:r>
                        <a:rPr lang="en-US" sz="1800">
                          <a:effectLst/>
                        </a:rPr>
                        <a:t>Prevent homelessness</a:t>
                      </a:r>
                    </a:p>
                  </a:txBody>
                  <a:tcPr marL="68580" marR="68580" marT="0" marB="0" anchor="ctr"/>
                </a:tc>
                <a:tc>
                  <a:txBody>
                    <a:bodyPr/>
                    <a:lstStyle/>
                    <a:p>
                      <a:r>
                        <a:rPr lang="en-US" sz="1800">
                          <a:effectLst/>
                        </a:rPr>
                        <a:t>Provide</a:t>
                      </a:r>
                      <a:r>
                        <a:rPr lang="en-US" sz="1800" b="1">
                          <a:effectLst/>
                        </a:rPr>
                        <a:t> prevention services</a:t>
                      </a:r>
                      <a:r>
                        <a:rPr lang="en-US" sz="1800">
                          <a:effectLst/>
                        </a:rPr>
                        <a:t> to at least </a:t>
                      </a:r>
                      <a:r>
                        <a:rPr lang="en-US" sz="1800" b="1">
                          <a:effectLst/>
                        </a:rPr>
                        <a:t>18,000 people</a:t>
                      </a:r>
                      <a:r>
                        <a:rPr lang="en-US" sz="1800">
                          <a:effectLst/>
                        </a:rPr>
                        <a:t> at-risk of losing their housing and becoming homeless.</a:t>
                      </a:r>
                    </a:p>
                  </a:txBody>
                  <a:tcPr marL="68580" marR="68580" marT="0" marB="0" anchor="ctr"/>
                </a:tc>
                <a:extLst>
                  <a:ext uri="{0D108BD9-81ED-4DB2-BD59-A6C34878D82A}">
                    <a16:rowId xmlns:a16="http://schemas.microsoft.com/office/drawing/2014/main" val="3185202140"/>
                  </a:ext>
                </a:extLst>
              </a:tr>
            </a:tbl>
          </a:graphicData>
        </a:graphic>
      </p:graphicFrame>
    </p:spTree>
    <p:extLst>
      <p:ext uri="{BB962C8B-B14F-4D97-AF65-F5344CB8AC3E}">
        <p14:creationId xmlns:p14="http://schemas.microsoft.com/office/powerpoint/2010/main" val="441263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35E8-3162-7657-F8AE-2E25F727FD80}"/>
              </a:ext>
            </a:extLst>
          </p:cNvPr>
          <p:cNvSpPr>
            <a:spLocks noGrp="1"/>
          </p:cNvSpPr>
          <p:nvPr>
            <p:ph type="title"/>
          </p:nvPr>
        </p:nvSpPr>
        <p:spPr/>
        <p:txBody>
          <a:bodyPr/>
          <a:lstStyle/>
          <a:p>
            <a:r>
              <a:rPr lang="en-US">
                <a:cs typeface="Calibri"/>
              </a:rPr>
              <a:t>Homelessness Response System Overview</a:t>
            </a:r>
          </a:p>
        </p:txBody>
      </p:sp>
      <p:sp>
        <p:nvSpPr>
          <p:cNvPr id="3" name="Content Placeholder 2">
            <a:extLst>
              <a:ext uri="{FF2B5EF4-FFF2-40B4-BE49-F238E27FC236}">
                <a16:creationId xmlns:a16="http://schemas.microsoft.com/office/drawing/2014/main" id="{1BF36AB1-753E-0118-8E68-F9BB399D27C0}"/>
              </a:ext>
            </a:extLst>
          </p:cNvPr>
          <p:cNvSpPr>
            <a:spLocks noGrp="1"/>
          </p:cNvSpPr>
          <p:nvPr>
            <p:ph idx="1"/>
          </p:nvPr>
        </p:nvSpPr>
        <p:spPr>
          <a:xfrm>
            <a:off x="838201" y="1629524"/>
            <a:ext cx="10515600" cy="1193015"/>
          </a:xfrm>
        </p:spPr>
        <p:txBody>
          <a:bodyPr vert="horz" lIns="91440" tIns="45720" rIns="91440" bIns="45720" rtlCol="0" anchor="t">
            <a:normAutofit/>
          </a:bodyPr>
          <a:lstStyle/>
          <a:p>
            <a:pPr marL="0" indent="0">
              <a:buNone/>
            </a:pPr>
            <a:r>
              <a:rPr lang="en-US">
                <a:cs typeface="Calibri"/>
              </a:rPr>
              <a:t>HSH's work is organized into several core components:</a:t>
            </a:r>
            <a:endParaRPr lang="en-US"/>
          </a:p>
          <a:p>
            <a:pPr marL="0" indent="0">
              <a:buNone/>
            </a:pPr>
            <a:endParaRPr lang="en-US">
              <a:cs typeface="Calibri"/>
            </a:endParaRPr>
          </a:p>
          <a:p>
            <a:endParaRPr lang="en-US">
              <a:cs typeface="Calibri"/>
            </a:endParaRPr>
          </a:p>
          <a:p>
            <a:endParaRPr lang="en-US">
              <a:cs typeface="Calibri"/>
            </a:endParaRPr>
          </a:p>
          <a:p>
            <a:endParaRPr lang="en-US">
              <a:cs typeface="Calibri"/>
            </a:endParaRPr>
          </a:p>
          <a:p>
            <a:pPr>
              <a:buChar char="•"/>
            </a:pPr>
            <a:endParaRPr lang="en-US">
              <a:cs typeface="Calibri"/>
            </a:endParaRP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9215DF7D-9E1F-2C8B-2499-AEFFE30AD72E}"/>
              </a:ext>
            </a:extLst>
          </p:cNvPr>
          <p:cNvSpPr>
            <a:spLocks noGrp="1"/>
          </p:cNvSpPr>
          <p:nvPr>
            <p:ph type="sldNum" sz="quarter" idx="12"/>
          </p:nvPr>
        </p:nvSpPr>
        <p:spPr/>
        <p:txBody>
          <a:bodyPr/>
          <a:lstStyle/>
          <a:p>
            <a:fld id="{14BA73CD-486B-4867-8F24-0C2CDC42528C}" type="slidenum">
              <a:rPr lang="en-US" smtClean="0"/>
              <a:pPr/>
              <a:t>36</a:t>
            </a:fld>
            <a:endParaRPr lang="en-US"/>
          </a:p>
        </p:txBody>
      </p:sp>
      <p:graphicFrame>
        <p:nvGraphicFramePr>
          <p:cNvPr id="120" name="Diagram 120">
            <a:extLst>
              <a:ext uri="{FF2B5EF4-FFF2-40B4-BE49-F238E27FC236}">
                <a16:creationId xmlns:a16="http://schemas.microsoft.com/office/drawing/2014/main" id="{5FAAF514-AEB8-2AC3-D4DA-3AF2B42CBE2D}"/>
              </a:ext>
            </a:extLst>
          </p:cNvPr>
          <p:cNvGraphicFramePr/>
          <p:nvPr/>
        </p:nvGraphicFramePr>
        <p:xfrm>
          <a:off x="948906" y="2290840"/>
          <a:ext cx="10179170" cy="341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2968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9ED3-6066-72C1-9B87-D4C516155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0DD20-E390-DE84-91DA-4EFB158C0AD0}"/>
              </a:ext>
            </a:extLst>
          </p:cNvPr>
          <p:cNvSpPr>
            <a:spLocks noGrp="1"/>
          </p:cNvSpPr>
          <p:nvPr>
            <p:ph type="title"/>
          </p:nvPr>
        </p:nvSpPr>
        <p:spPr/>
        <p:txBody>
          <a:bodyPr/>
          <a:lstStyle/>
          <a:p>
            <a:r>
              <a:rPr lang="en-US"/>
              <a:t>HSH Disaster Preparedness and Response Mission	</a:t>
            </a:r>
          </a:p>
        </p:txBody>
      </p:sp>
      <p:sp>
        <p:nvSpPr>
          <p:cNvPr id="3" name="Content Placeholder 2">
            <a:extLst>
              <a:ext uri="{FF2B5EF4-FFF2-40B4-BE49-F238E27FC236}">
                <a16:creationId xmlns:a16="http://schemas.microsoft.com/office/drawing/2014/main" id="{43EA025E-325A-ED15-D32B-3D23A0CD7DC5}"/>
              </a:ext>
            </a:extLst>
          </p:cNvPr>
          <p:cNvSpPr>
            <a:spLocks noGrp="1"/>
          </p:cNvSpPr>
          <p:nvPr>
            <p:ph idx="1"/>
          </p:nvPr>
        </p:nvSpPr>
        <p:spPr/>
        <p:txBody>
          <a:bodyPr/>
          <a:lstStyle/>
          <a:p>
            <a:r>
              <a:rPr lang="en-US"/>
              <a:t>Ensure our department, our providers, and the people we serve are better prepared and more resilient in the face of all types of emergencies.  </a:t>
            </a:r>
          </a:p>
          <a:p>
            <a:pPr lvl="1"/>
            <a:r>
              <a:rPr lang="en-US"/>
              <a:t>Training and Exercises</a:t>
            </a:r>
          </a:p>
          <a:p>
            <a:pPr lvl="1"/>
            <a:r>
              <a:rPr lang="en-US"/>
              <a:t>Preparedness Planning</a:t>
            </a:r>
          </a:p>
          <a:p>
            <a:pPr lvl="1"/>
            <a:r>
              <a:rPr lang="en-US"/>
              <a:t>Operations and Response</a:t>
            </a:r>
          </a:p>
          <a:p>
            <a:pPr lvl="1"/>
            <a:r>
              <a:rPr lang="en-US"/>
              <a:t>Recovery and Mitigation</a:t>
            </a:r>
          </a:p>
          <a:p>
            <a:pPr lvl="1"/>
            <a:endParaRPr lang="en-US"/>
          </a:p>
        </p:txBody>
      </p:sp>
      <p:sp>
        <p:nvSpPr>
          <p:cNvPr id="4" name="Slide Number Placeholder 3">
            <a:extLst>
              <a:ext uri="{FF2B5EF4-FFF2-40B4-BE49-F238E27FC236}">
                <a16:creationId xmlns:a16="http://schemas.microsoft.com/office/drawing/2014/main" id="{581037FA-6826-A351-8B71-5E571C59780B}"/>
              </a:ext>
            </a:extLst>
          </p:cNvPr>
          <p:cNvSpPr>
            <a:spLocks noGrp="1"/>
          </p:cNvSpPr>
          <p:nvPr>
            <p:ph type="sldNum" sz="quarter" idx="12"/>
          </p:nvPr>
        </p:nvSpPr>
        <p:spPr/>
        <p:txBody>
          <a:bodyPr/>
          <a:lstStyle/>
          <a:p>
            <a:fld id="{14BA73CD-486B-4867-8F24-0C2CDC42528C}" type="slidenum">
              <a:rPr lang="en-US" smtClean="0"/>
              <a:pPr/>
              <a:t>37</a:t>
            </a:fld>
            <a:endParaRPr lang="en-US"/>
          </a:p>
        </p:txBody>
      </p:sp>
    </p:spTree>
    <p:extLst>
      <p:ext uri="{BB962C8B-B14F-4D97-AF65-F5344CB8AC3E}">
        <p14:creationId xmlns:p14="http://schemas.microsoft.com/office/powerpoint/2010/main" val="3565251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CA61-8668-D68F-26AD-A7D91C215DE5}"/>
              </a:ext>
            </a:extLst>
          </p:cNvPr>
          <p:cNvSpPr>
            <a:spLocks noGrp="1"/>
          </p:cNvSpPr>
          <p:nvPr>
            <p:ph type="title"/>
          </p:nvPr>
        </p:nvSpPr>
        <p:spPr>
          <a:xfrm>
            <a:off x="838200" y="365125"/>
            <a:ext cx="10515600" cy="1325563"/>
          </a:xfrm>
        </p:spPr>
        <p:txBody>
          <a:bodyPr anchor="ctr">
            <a:normAutofit/>
          </a:bodyPr>
          <a:lstStyle/>
          <a:p>
            <a:r>
              <a:rPr lang="en-US"/>
              <a:t>Importance of Disaster Preparedness at HSH</a:t>
            </a:r>
            <a:endParaRPr lang="en-US" i="1"/>
          </a:p>
        </p:txBody>
      </p:sp>
      <p:sp>
        <p:nvSpPr>
          <p:cNvPr id="3" name="Content Placeholder 2">
            <a:extLst>
              <a:ext uri="{FF2B5EF4-FFF2-40B4-BE49-F238E27FC236}">
                <a16:creationId xmlns:a16="http://schemas.microsoft.com/office/drawing/2014/main" id="{1518AF0F-5139-9292-A7AB-35B4433AC6DB}"/>
              </a:ext>
            </a:extLst>
          </p:cNvPr>
          <p:cNvSpPr>
            <a:spLocks noGrp="1"/>
          </p:cNvSpPr>
          <p:nvPr>
            <p:ph idx="1"/>
          </p:nvPr>
        </p:nvSpPr>
        <p:spPr>
          <a:xfrm>
            <a:off x="838200" y="1825625"/>
            <a:ext cx="10515600" cy="4125996"/>
          </a:xfrm>
        </p:spPr>
        <p:txBody>
          <a:bodyPr>
            <a:normAutofit/>
          </a:bodyPr>
          <a:lstStyle/>
          <a:p>
            <a:r>
              <a:rPr lang="en-US"/>
              <a:t>The Homelessness Response System needs a strong preparedness, response, and recovery plan to adapt to a dynamic event.</a:t>
            </a:r>
          </a:p>
          <a:p>
            <a:endParaRPr lang="en-US"/>
          </a:p>
          <a:p>
            <a:r>
              <a:rPr lang="en-US"/>
              <a:t>People experiencing homelessness are often the most vulnerable and at-risk in a disaster or other emergency situation and often forgotten</a:t>
            </a:r>
          </a:p>
          <a:p>
            <a:pPr marL="0" indent="0">
              <a:buNone/>
            </a:pPr>
            <a:endParaRPr lang="en-US"/>
          </a:p>
          <a:p>
            <a:r>
              <a:rPr lang="en-US"/>
              <a:t>Structured departmental planning helps identify gaps; advocate for resources and coordinate with emergency management</a:t>
            </a:r>
          </a:p>
          <a:p>
            <a:pPr marL="0" indent="0">
              <a:buNone/>
            </a:pPr>
            <a:endParaRPr lang="en-US"/>
          </a:p>
        </p:txBody>
      </p:sp>
      <p:sp>
        <p:nvSpPr>
          <p:cNvPr id="5" name="Slide Number Placeholder 4">
            <a:extLst>
              <a:ext uri="{FF2B5EF4-FFF2-40B4-BE49-F238E27FC236}">
                <a16:creationId xmlns:a16="http://schemas.microsoft.com/office/drawing/2014/main" id="{24B2F087-FA68-E03D-3520-3F7C086F41B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4BA73CD-486B-4867-8F24-0C2CDC42528C}" type="slidenum">
              <a:rPr lang="en-US" smtClean="0"/>
              <a:pPr>
                <a:spcAft>
                  <a:spcPts val="600"/>
                </a:spcAft>
              </a:pPr>
              <a:t>38</a:t>
            </a:fld>
            <a:endParaRPr lang="en-US"/>
          </a:p>
        </p:txBody>
      </p:sp>
    </p:spTree>
    <p:extLst>
      <p:ext uri="{BB962C8B-B14F-4D97-AF65-F5344CB8AC3E}">
        <p14:creationId xmlns:p14="http://schemas.microsoft.com/office/powerpoint/2010/main" val="791603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684E-495D-077B-9B06-2C8CEADA0C6F}"/>
              </a:ext>
            </a:extLst>
          </p:cNvPr>
          <p:cNvSpPr>
            <a:spLocks noGrp="1"/>
          </p:cNvSpPr>
          <p:nvPr>
            <p:ph type="title"/>
          </p:nvPr>
        </p:nvSpPr>
        <p:spPr>
          <a:xfrm>
            <a:off x="7910285" y="741391"/>
            <a:ext cx="3443514" cy="1616203"/>
          </a:xfrm>
        </p:spPr>
        <p:txBody>
          <a:bodyPr anchor="b">
            <a:normAutofit/>
          </a:bodyPr>
          <a:lstStyle/>
          <a:p>
            <a:r>
              <a:rPr lang="en-US" sz="3200"/>
              <a:t>HSH Inclement Weather Protocol</a:t>
            </a:r>
          </a:p>
        </p:txBody>
      </p:sp>
      <p:pic>
        <p:nvPicPr>
          <p:cNvPr id="7" name="Picture 6">
            <a:extLst>
              <a:ext uri="{FF2B5EF4-FFF2-40B4-BE49-F238E27FC236}">
                <a16:creationId xmlns:a16="http://schemas.microsoft.com/office/drawing/2014/main" id="{8AAB7668-51DD-3262-5120-7722106EF5E9}"/>
              </a:ext>
            </a:extLst>
          </p:cNvPr>
          <p:cNvPicPr>
            <a:picLocks noChangeAspect="1"/>
          </p:cNvPicPr>
          <p:nvPr/>
        </p:nvPicPr>
        <p:blipFill>
          <a:blip r:embed="rId3"/>
          <a:stretch>
            <a:fillRect/>
          </a:stretch>
        </p:blipFill>
        <p:spPr>
          <a:xfrm>
            <a:off x="787114" y="1249204"/>
            <a:ext cx="6449549" cy="4288949"/>
          </a:xfrm>
          <a:prstGeom prst="rect">
            <a:avLst/>
          </a:prstGeom>
        </p:spPr>
      </p:pic>
      <p:sp>
        <p:nvSpPr>
          <p:cNvPr id="11" name="Content Placeholder 10">
            <a:extLst>
              <a:ext uri="{FF2B5EF4-FFF2-40B4-BE49-F238E27FC236}">
                <a16:creationId xmlns:a16="http://schemas.microsoft.com/office/drawing/2014/main" id="{5E0AA6C2-E82A-C689-3CDB-BA30D5793F85}"/>
              </a:ext>
            </a:extLst>
          </p:cNvPr>
          <p:cNvSpPr>
            <a:spLocks noGrp="1"/>
          </p:cNvSpPr>
          <p:nvPr>
            <p:ph idx="1"/>
          </p:nvPr>
        </p:nvSpPr>
        <p:spPr>
          <a:xfrm>
            <a:off x="7910285" y="2533476"/>
            <a:ext cx="3443514" cy="3447832"/>
          </a:xfrm>
        </p:spPr>
        <p:txBody>
          <a:bodyPr anchor="t">
            <a:normAutofit/>
          </a:bodyPr>
          <a:lstStyle/>
          <a:p>
            <a:pPr marL="0" indent="0">
              <a:buNone/>
            </a:pPr>
            <a:r>
              <a:rPr lang="en-US" sz="2000"/>
              <a:t>Activated during times of inclement weather including:</a:t>
            </a:r>
          </a:p>
          <a:p>
            <a:r>
              <a:rPr lang="en-US" sz="2000"/>
              <a:t>Heat</a:t>
            </a:r>
          </a:p>
          <a:p>
            <a:r>
              <a:rPr lang="en-US" sz="2000"/>
              <a:t>Cold/Wet Weather</a:t>
            </a:r>
          </a:p>
          <a:p>
            <a:r>
              <a:rPr lang="en-US" sz="2000"/>
              <a:t>Air Quality</a:t>
            </a:r>
          </a:p>
        </p:txBody>
      </p:sp>
      <p:sp>
        <p:nvSpPr>
          <p:cNvPr id="4" name="Slide Number Placeholder 3">
            <a:extLst>
              <a:ext uri="{FF2B5EF4-FFF2-40B4-BE49-F238E27FC236}">
                <a16:creationId xmlns:a16="http://schemas.microsoft.com/office/drawing/2014/main" id="{E34BA6E2-2CA8-0FFC-85EF-18F7D837CB52}"/>
              </a:ext>
            </a:extLst>
          </p:cNvPr>
          <p:cNvSpPr>
            <a:spLocks noGrp="1"/>
          </p:cNvSpPr>
          <p:nvPr>
            <p:ph type="sldNum" sz="quarter" idx="12"/>
          </p:nvPr>
        </p:nvSpPr>
        <p:spPr>
          <a:xfrm>
            <a:off x="8610600" y="6356350"/>
            <a:ext cx="2743200" cy="365125"/>
          </a:xfrm>
        </p:spPr>
        <p:txBody>
          <a:bodyPr>
            <a:normAutofit/>
          </a:bodyPr>
          <a:lstStyle/>
          <a:p>
            <a:pPr>
              <a:spcAft>
                <a:spcPts val="600"/>
              </a:spcAft>
            </a:pPr>
            <a:fld id="{14BA73CD-486B-4867-8F24-0C2CDC42528C}" type="slidenum">
              <a:rPr lang="en-US" smtClean="0">
                <a:solidFill>
                  <a:schemeClr val="tx1">
                    <a:lumMod val="50000"/>
                    <a:lumOff val="50000"/>
                  </a:schemeClr>
                </a:solidFill>
              </a:rPr>
              <a:pPr>
                <a:spcAft>
                  <a:spcPts val="600"/>
                </a:spcAft>
              </a:pPr>
              <a:t>39</a:t>
            </a:fld>
            <a:endParaRPr lang="en-US">
              <a:solidFill>
                <a:schemeClr val="tx1">
                  <a:lumMod val="50000"/>
                  <a:lumOff val="50000"/>
                </a:schemeClr>
              </a:solidFill>
            </a:endParaRPr>
          </a:p>
        </p:txBody>
      </p:sp>
    </p:spTree>
    <p:extLst>
      <p:ext uri="{BB962C8B-B14F-4D97-AF65-F5344CB8AC3E}">
        <p14:creationId xmlns:p14="http://schemas.microsoft.com/office/powerpoint/2010/main" val="371937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a:rPr>
              <a:t>Updates and Announcements</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dirty="0" smtClean="0"/>
              <a:t>4</a:t>
            </a:fld>
            <a:endParaRPr lang="en-US"/>
          </a:p>
        </p:txBody>
      </p:sp>
      <p:sp>
        <p:nvSpPr>
          <p:cNvPr id="11" name="TextBox 10">
            <a:extLst>
              <a:ext uri="{FF2B5EF4-FFF2-40B4-BE49-F238E27FC236}">
                <a16:creationId xmlns:a16="http://schemas.microsoft.com/office/drawing/2014/main" id="{4FDDB092-372F-2FA9-49B5-67D4B36D444A}"/>
              </a:ext>
            </a:extLst>
          </p:cNvPr>
          <p:cNvSpPr txBox="1"/>
          <p:nvPr/>
        </p:nvSpPr>
        <p:spPr>
          <a:xfrm>
            <a:off x="441708" y="1571609"/>
            <a:ext cx="11750291" cy="4339650"/>
          </a:xfrm>
          <a:prstGeom prst="rect">
            <a:avLst/>
          </a:prstGeom>
          <a:noFill/>
        </p:spPr>
        <p:txBody>
          <a:bodyPr wrap="square" lIns="91440" tIns="45720" rIns="91440" bIns="45720" rtlCol="0" anchor="t">
            <a:spAutoFit/>
          </a:bodyPr>
          <a:lstStyle/>
          <a:p>
            <a:r>
              <a:rPr lang="en-US" sz="2800" b="1">
                <a:latin typeface="Aptos"/>
              </a:rPr>
              <a:t>Grant Applications</a:t>
            </a:r>
          </a:p>
          <a:p>
            <a:pPr marL="285750" indent="-285750">
              <a:buFont typeface="Arial" panose="020B0604020202020204" pitchFamily="34" charset="0"/>
              <a:buChar char="•"/>
            </a:pPr>
            <a:r>
              <a:rPr lang="en-US" sz="2800">
                <a:latin typeface="Aptos"/>
              </a:rPr>
              <a:t>OPR (</a:t>
            </a:r>
            <a:r>
              <a:rPr lang="en-US" sz="2800" i="1">
                <a:latin typeface="Aptos"/>
              </a:rPr>
              <a:t>did not receive</a:t>
            </a:r>
            <a:r>
              <a:rPr lang="en-US" sz="2800">
                <a:latin typeface="Aptos"/>
              </a:rPr>
              <a:t>)</a:t>
            </a:r>
          </a:p>
          <a:p>
            <a:pPr marL="285750" indent="-285750">
              <a:buFont typeface="Arial" panose="020B0604020202020204" pitchFamily="34" charset="0"/>
              <a:buChar char="•"/>
            </a:pPr>
            <a:r>
              <a:rPr lang="en-US" sz="2800">
                <a:latin typeface="Aptos"/>
              </a:rPr>
              <a:t>C40 (</a:t>
            </a:r>
            <a:r>
              <a:rPr lang="en-US" sz="2800" i="1">
                <a:latin typeface="Aptos"/>
              </a:rPr>
              <a:t>submitted</a:t>
            </a:r>
            <a:r>
              <a:rPr lang="en-US" sz="2800">
                <a:latin typeface="Aptos"/>
              </a:rPr>
              <a:t>)</a:t>
            </a:r>
          </a:p>
          <a:p>
            <a:endParaRPr lang="en-US" sz="2800" b="1">
              <a:latin typeface="Aptos" panose="020B0004020202020204" pitchFamily="34" charset="0"/>
            </a:endParaRPr>
          </a:p>
          <a:p>
            <a:endParaRPr lang="en-US" sz="2800" b="1">
              <a:latin typeface="Aptos" panose="020B0004020202020204" pitchFamily="34" charset="0"/>
            </a:endParaRPr>
          </a:p>
          <a:p>
            <a:r>
              <a:rPr lang="en-US" sz="2800" b="1">
                <a:latin typeface="Aptos"/>
              </a:rPr>
              <a:t>Project Updates</a:t>
            </a:r>
          </a:p>
          <a:p>
            <a:pPr marL="342900" indent="-342900">
              <a:buFont typeface="Arial" panose="020B0604020202020204" pitchFamily="34" charset="0"/>
              <a:buChar char="•"/>
            </a:pPr>
            <a:r>
              <a:rPr lang="en-US" sz="2800">
                <a:latin typeface="Aptos"/>
              </a:rPr>
              <a:t>Heat/Air Monitors (</a:t>
            </a:r>
            <a:r>
              <a:rPr lang="en-US" sz="2800" i="1">
                <a:latin typeface="Aptos"/>
              </a:rPr>
              <a:t>purchase approval</a:t>
            </a:r>
            <a:r>
              <a:rPr lang="en-US" sz="2800">
                <a:latin typeface="Aptos"/>
              </a:rPr>
              <a:t>)</a:t>
            </a:r>
          </a:p>
          <a:p>
            <a:pPr marL="342900" indent="-342900">
              <a:buFont typeface="Arial" panose="020B0604020202020204" pitchFamily="34" charset="0"/>
              <a:buChar char="•"/>
            </a:pPr>
            <a:r>
              <a:rPr lang="en-US" sz="2800">
                <a:latin typeface="Aptos" panose="020B0004020202020204" pitchFamily="34" charset="0"/>
              </a:rPr>
              <a:t>Resilience Hubs </a:t>
            </a:r>
            <a:r>
              <a:rPr lang="en-US" sz="2800" i="1">
                <a:latin typeface="Aptos" panose="020B0004020202020204" pitchFamily="34" charset="0"/>
              </a:rPr>
              <a:t>(literature review completed, results being synthesized)</a:t>
            </a:r>
          </a:p>
          <a:p>
            <a:pPr marL="342900" indent="-342900">
              <a:buFont typeface="Arial" panose="020B0604020202020204" pitchFamily="34" charset="0"/>
              <a:buChar char="•"/>
            </a:pPr>
            <a:r>
              <a:rPr lang="en-US" sz="2800">
                <a:latin typeface="Aptos" panose="020B0004020202020204" pitchFamily="34" charset="0"/>
              </a:rPr>
              <a:t>Heat Epidemiology </a:t>
            </a:r>
            <a:r>
              <a:rPr lang="en-US" sz="2800" i="1">
                <a:latin typeface="Aptos" panose="020B0004020202020204" pitchFamily="34" charset="0"/>
              </a:rPr>
              <a:t>(preliminary findings from October heat event)</a:t>
            </a:r>
          </a:p>
          <a:p>
            <a:pPr marL="342900" indent="-342900">
              <a:buFont typeface="Arial" panose="020B0604020202020204" pitchFamily="34" charset="0"/>
              <a:buChar char="•"/>
            </a:pPr>
            <a:endParaRPr lang="en-US" sz="2400">
              <a:latin typeface="Aptos" panose="020B0004020202020204" pitchFamily="34" charset="0"/>
            </a:endParaRPr>
          </a:p>
        </p:txBody>
      </p:sp>
      <p:sp>
        <p:nvSpPr>
          <p:cNvPr id="2" name="TextBox 1">
            <a:extLst>
              <a:ext uri="{FF2B5EF4-FFF2-40B4-BE49-F238E27FC236}">
                <a16:creationId xmlns:a16="http://schemas.microsoft.com/office/drawing/2014/main" id="{01B1F0AD-D5D8-32CF-BD6F-4E87A158E4DA}"/>
              </a:ext>
            </a:extLst>
          </p:cNvPr>
          <p:cNvSpPr txBox="1"/>
          <p:nvPr/>
        </p:nvSpPr>
        <p:spPr>
          <a:xfrm>
            <a:off x="441709" y="795966"/>
            <a:ext cx="3773452" cy="523220"/>
          </a:xfrm>
          <a:prstGeom prst="rect">
            <a:avLst/>
          </a:prstGeom>
          <a:solidFill>
            <a:srgbClr val="97D2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Libre Franklin"/>
                <a:cs typeface="Calibri"/>
              </a:rPr>
              <a:t>Update Bullet Points</a:t>
            </a:r>
            <a:endParaRPr lang="en-US" sz="2800">
              <a:latin typeface="Libre Franklin" pitchFamily="2" charset="0"/>
              <a:cs typeface="Calibri"/>
            </a:endParaRPr>
          </a:p>
        </p:txBody>
      </p:sp>
    </p:spTree>
    <p:extLst>
      <p:ext uri="{BB962C8B-B14F-4D97-AF65-F5344CB8AC3E}">
        <p14:creationId xmlns:p14="http://schemas.microsoft.com/office/powerpoint/2010/main" val="2160659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F12F6-3653-C5CE-D3C3-35192DD9F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C9DAD-2B0B-7FF6-ACA5-4F60BF43A81A}"/>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sz="3200"/>
              <a:t>HSH Activation Protocol</a:t>
            </a:r>
            <a:r>
              <a:rPr lang="en-US" sz="3200" kern="1200">
                <a:solidFill>
                  <a:schemeClr val="tx1"/>
                </a:solidFill>
                <a:latin typeface="+mj-lt"/>
                <a:ea typeface="+mj-ea"/>
                <a:cs typeface="+mj-cs"/>
              </a:rPr>
              <a:t>:</a:t>
            </a:r>
          </a:p>
        </p:txBody>
      </p:sp>
      <p:sp>
        <p:nvSpPr>
          <p:cNvPr id="7" name="TextBox 6">
            <a:extLst>
              <a:ext uri="{FF2B5EF4-FFF2-40B4-BE49-F238E27FC236}">
                <a16:creationId xmlns:a16="http://schemas.microsoft.com/office/drawing/2014/main" id="{979B6E7E-67C0-26D7-7816-5036737AD07F}"/>
              </a:ext>
            </a:extLst>
          </p:cNvPr>
          <p:cNvSpPr txBox="1"/>
          <p:nvPr/>
        </p:nvSpPr>
        <p:spPr>
          <a:xfrm>
            <a:off x="761840" y="2551176"/>
            <a:ext cx="4544762" cy="3602935"/>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2000">
                <a:effectLst/>
              </a:rPr>
              <a:t>Determine Activation Level</a:t>
            </a:r>
          </a:p>
          <a:p>
            <a:pPr marL="285750" lvl="0" indent="-228600">
              <a:lnSpc>
                <a:spcPct val="90000"/>
              </a:lnSpc>
              <a:spcAft>
                <a:spcPts val="600"/>
              </a:spcAft>
              <a:buFont typeface="Arial" panose="020B0604020202020204" pitchFamily="34" charset="0"/>
              <a:buChar char="•"/>
            </a:pPr>
            <a:r>
              <a:rPr lang="en-US" sz="2000">
                <a:effectLst/>
              </a:rPr>
              <a:t>Assess Shelter Capacity</a:t>
            </a:r>
          </a:p>
          <a:p>
            <a:pPr marL="285750" lvl="0" indent="-228600">
              <a:lnSpc>
                <a:spcPct val="90000"/>
              </a:lnSpc>
              <a:spcAft>
                <a:spcPts val="600"/>
              </a:spcAft>
              <a:buFont typeface="Arial" panose="020B0604020202020204" pitchFamily="34" charset="0"/>
              <a:buChar char="•"/>
            </a:pPr>
            <a:r>
              <a:rPr lang="en-US" sz="2000">
                <a:effectLst/>
              </a:rPr>
              <a:t>Activate Outreach</a:t>
            </a:r>
          </a:p>
          <a:p>
            <a:pPr marL="285750" lvl="0" indent="-228600">
              <a:lnSpc>
                <a:spcPct val="90000"/>
              </a:lnSpc>
              <a:spcAft>
                <a:spcPts val="600"/>
              </a:spcAft>
              <a:buFont typeface="Arial" panose="020B0604020202020204" pitchFamily="34" charset="0"/>
              <a:buChar char="•"/>
            </a:pPr>
            <a:r>
              <a:rPr lang="en-US" sz="2000">
                <a:effectLst/>
              </a:rPr>
              <a:t>Activate Shelters/Drop In Centers</a:t>
            </a:r>
          </a:p>
          <a:p>
            <a:pPr marL="285750" lvl="0" indent="-228600">
              <a:lnSpc>
                <a:spcPct val="90000"/>
              </a:lnSpc>
              <a:spcAft>
                <a:spcPts val="600"/>
              </a:spcAft>
              <a:buFont typeface="Arial" panose="020B0604020202020204" pitchFamily="34" charset="0"/>
              <a:buChar char="•"/>
            </a:pPr>
            <a:r>
              <a:rPr lang="en-US" sz="2000">
                <a:effectLst/>
              </a:rPr>
              <a:t>Communicate</a:t>
            </a:r>
          </a:p>
          <a:p>
            <a:pPr indent="-228600">
              <a:lnSpc>
                <a:spcPct val="90000"/>
              </a:lnSpc>
              <a:spcAft>
                <a:spcPts val="600"/>
              </a:spcAft>
              <a:buFont typeface="Arial" panose="020B0604020202020204" pitchFamily="34" charset="0"/>
              <a:buChar char="•"/>
            </a:pPr>
            <a:endParaRPr lang="en-US" sz="2000"/>
          </a:p>
        </p:txBody>
      </p:sp>
      <p:pic>
        <p:nvPicPr>
          <p:cNvPr id="3" name="Graphic 2" descr="Lightning">
            <a:extLst>
              <a:ext uri="{FF2B5EF4-FFF2-40B4-BE49-F238E27FC236}">
                <a16:creationId xmlns:a16="http://schemas.microsoft.com/office/drawing/2014/main" id="{FA8EBD44-BCC1-05B9-2048-BFB9262F87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1780" y="771753"/>
            <a:ext cx="5316095" cy="5316095"/>
          </a:xfrm>
          <a:prstGeom prst="rect">
            <a:avLst/>
          </a:prstGeom>
        </p:spPr>
      </p:pic>
      <p:sp>
        <p:nvSpPr>
          <p:cNvPr id="4" name="Slide Number Placeholder 3">
            <a:extLst>
              <a:ext uri="{FF2B5EF4-FFF2-40B4-BE49-F238E27FC236}">
                <a16:creationId xmlns:a16="http://schemas.microsoft.com/office/drawing/2014/main" id="{99E12622-FD74-27EB-C44D-0E528713A29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4BA73CD-486B-4867-8F24-0C2CDC42528C}" type="slidenum">
              <a:rPr lang="en-US" sz="1200" b="0">
                <a:solidFill>
                  <a:schemeClr val="tx1">
                    <a:tint val="75000"/>
                  </a:schemeClr>
                </a:solidFill>
              </a:rPr>
              <a:pPr>
                <a:spcAft>
                  <a:spcPts val="600"/>
                </a:spcAft>
                <a:defRPr/>
              </a:pPr>
              <a:t>40</a:t>
            </a:fld>
            <a:endParaRPr lang="en-US" sz="1200" b="0">
              <a:solidFill>
                <a:schemeClr val="tx1">
                  <a:tint val="75000"/>
                </a:schemeClr>
              </a:solidFill>
            </a:endParaRPr>
          </a:p>
        </p:txBody>
      </p:sp>
    </p:spTree>
    <p:extLst>
      <p:ext uri="{BB962C8B-B14F-4D97-AF65-F5344CB8AC3E}">
        <p14:creationId xmlns:p14="http://schemas.microsoft.com/office/powerpoint/2010/main" val="3020715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BE31-5337-0BFC-9A9B-166AA270C7D7}"/>
              </a:ext>
            </a:extLst>
          </p:cNvPr>
          <p:cNvSpPr>
            <a:spLocks noGrp="1"/>
          </p:cNvSpPr>
          <p:nvPr>
            <p:ph type="title"/>
          </p:nvPr>
        </p:nvSpPr>
        <p:spPr>
          <a:xfrm>
            <a:off x="7910283" y="741391"/>
            <a:ext cx="3397017" cy="1616203"/>
          </a:xfrm>
        </p:spPr>
        <p:txBody>
          <a:bodyPr anchor="b">
            <a:normAutofit/>
          </a:bodyPr>
          <a:lstStyle/>
          <a:p>
            <a:r>
              <a:rPr lang="en-US" sz="3200"/>
              <a:t>Outreach</a:t>
            </a:r>
          </a:p>
        </p:txBody>
      </p:sp>
      <p:pic>
        <p:nvPicPr>
          <p:cNvPr id="3078" name="Picture 6" descr="San Francisco Department of Emergency Management on X: &quot;San Francisco's  Homeless Outreach Team will be reaching out to unsheltered residents to  help them get indoors this winter. If you see someone in">
            <a:extLst>
              <a:ext uri="{FF2B5EF4-FFF2-40B4-BE49-F238E27FC236}">
                <a16:creationId xmlns:a16="http://schemas.microsoft.com/office/drawing/2014/main" id="{1EDB458A-A407-92A2-3233-650466285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57" r="1" b="1"/>
          <a:stretch/>
        </p:blipFill>
        <p:spPr bwMode="auto">
          <a:xfrm>
            <a:off x="884698" y="877413"/>
            <a:ext cx="6406903" cy="50430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Content Placeholder 2">
            <a:extLst>
              <a:ext uri="{FF2B5EF4-FFF2-40B4-BE49-F238E27FC236}">
                <a16:creationId xmlns:a16="http://schemas.microsoft.com/office/drawing/2014/main" id="{EFEE525B-BD54-1442-1389-70BBD06247BB}"/>
              </a:ext>
            </a:extLst>
          </p:cNvPr>
          <p:cNvGraphicFramePr>
            <a:graphicFrameLocks noGrp="1"/>
          </p:cNvGraphicFramePr>
          <p:nvPr>
            <p:ph idx="1"/>
          </p:nvPr>
        </p:nvGraphicFramePr>
        <p:xfrm>
          <a:off x="7910284" y="2533476"/>
          <a:ext cx="3405415" cy="3447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1390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D21AF-07FA-4E92-6F7C-4F8FC72CACFC}"/>
              </a:ext>
            </a:extLst>
          </p:cNvPr>
          <p:cNvSpPr>
            <a:spLocks noGrp="1"/>
          </p:cNvSpPr>
          <p:nvPr>
            <p:ph type="title"/>
          </p:nvPr>
        </p:nvSpPr>
        <p:spPr>
          <a:xfrm>
            <a:off x="1024128" y="585216"/>
            <a:ext cx="9720072" cy="1499616"/>
          </a:xfrm>
        </p:spPr>
        <p:txBody>
          <a:bodyPr>
            <a:normAutofit/>
          </a:bodyPr>
          <a:lstStyle/>
          <a:p>
            <a:r>
              <a:rPr lang="en-US" sz="3200"/>
              <a:t>Shelter, Drop In Chairs, Drop In Centers</a:t>
            </a:r>
          </a:p>
        </p:txBody>
      </p:sp>
      <p:graphicFrame>
        <p:nvGraphicFramePr>
          <p:cNvPr id="7" name="Content Placeholder 2">
            <a:extLst>
              <a:ext uri="{FF2B5EF4-FFF2-40B4-BE49-F238E27FC236}">
                <a16:creationId xmlns:a16="http://schemas.microsoft.com/office/drawing/2014/main" id="{B62A861B-2C5F-07E7-5E17-1DB89CA2CC63}"/>
              </a:ext>
            </a:extLst>
          </p:cNvPr>
          <p:cNvGraphicFramePr>
            <a:graphicFrameLocks noGrp="1"/>
          </p:cNvGraphicFramePr>
          <p:nvPr>
            <p:ph idx="1"/>
          </p:nvPr>
        </p:nvGraphicFramePr>
        <p:xfrm>
          <a:off x="1023938" y="1910443"/>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6327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3856-40EC-CD75-1217-DDBFD95F6450}"/>
              </a:ext>
            </a:extLst>
          </p:cNvPr>
          <p:cNvSpPr>
            <a:spLocks noGrp="1"/>
          </p:cNvSpPr>
          <p:nvPr>
            <p:ph type="title"/>
          </p:nvPr>
        </p:nvSpPr>
        <p:spPr>
          <a:xfrm>
            <a:off x="876693" y="741391"/>
            <a:ext cx="3720601" cy="1616203"/>
          </a:xfrm>
        </p:spPr>
        <p:txBody>
          <a:bodyPr vert="horz" lIns="91440" tIns="45720" rIns="91440" bIns="45720" rtlCol="0" anchor="b">
            <a:noAutofit/>
          </a:bodyPr>
          <a:lstStyle/>
          <a:p>
            <a:r>
              <a:rPr lang="en-US" sz="3200" kern="1200">
                <a:ea typeface="+mj-ea"/>
                <a:cs typeface="+mj-cs"/>
              </a:rPr>
              <a:t>Emergency </a:t>
            </a:r>
            <a:br>
              <a:rPr lang="en-US" sz="3200" kern="1200">
                <a:ea typeface="+mj-ea"/>
                <a:cs typeface="+mj-cs"/>
              </a:rPr>
            </a:br>
            <a:r>
              <a:rPr lang="en-US" sz="3200" kern="1200">
                <a:ea typeface="+mj-ea"/>
                <a:cs typeface="+mj-cs"/>
              </a:rPr>
              <a:t>Pop Up Shelter</a:t>
            </a:r>
          </a:p>
        </p:txBody>
      </p:sp>
      <p:sp>
        <p:nvSpPr>
          <p:cNvPr id="13" name="Content Placeholder 12">
            <a:extLst>
              <a:ext uri="{FF2B5EF4-FFF2-40B4-BE49-F238E27FC236}">
                <a16:creationId xmlns:a16="http://schemas.microsoft.com/office/drawing/2014/main" id="{3C82D9F9-CD8E-3704-CAD9-4624AB15F24C}"/>
              </a:ext>
            </a:extLst>
          </p:cNvPr>
          <p:cNvSpPr>
            <a:spLocks noGrp="1"/>
          </p:cNvSpPr>
          <p:nvPr>
            <p:ph idx="1"/>
          </p:nvPr>
        </p:nvSpPr>
        <p:spPr>
          <a:xfrm>
            <a:off x="876693" y="2533476"/>
            <a:ext cx="3455821" cy="3447832"/>
          </a:xfrm>
        </p:spPr>
        <p:txBody>
          <a:bodyPr anchor="t">
            <a:normAutofit/>
          </a:bodyPr>
          <a:lstStyle/>
          <a:p>
            <a:pPr marL="0" lvl="0" indent="0">
              <a:buNone/>
            </a:pPr>
            <a:endParaRPr lang="en-US" sz="1700"/>
          </a:p>
          <a:p>
            <a:pPr lvl="0"/>
            <a:r>
              <a:rPr lang="en-US" sz="2000"/>
              <a:t>24/7 Emergency Walk Up Shelter</a:t>
            </a:r>
          </a:p>
          <a:p>
            <a:pPr lvl="0"/>
            <a:r>
              <a:rPr lang="en-US" sz="2000"/>
              <a:t>Activates when additional capacity is needed.  (Phase 2 and 3)</a:t>
            </a:r>
          </a:p>
          <a:p>
            <a:pPr lvl="0"/>
            <a:r>
              <a:rPr lang="en-US" sz="2000"/>
              <a:t>Provide meals twice a day</a:t>
            </a:r>
          </a:p>
          <a:p>
            <a:pPr lvl="0"/>
            <a:r>
              <a:rPr lang="en-US" sz="2000"/>
              <a:t>Provide basic supplies to guests (Clothing, socks, underwear, etc.)</a:t>
            </a:r>
          </a:p>
          <a:p>
            <a:pPr marL="0" marR="0" indent="0">
              <a:spcBef>
                <a:spcPts val="0"/>
              </a:spcBef>
              <a:spcAft>
                <a:spcPts val="0"/>
              </a:spcAft>
              <a:buNone/>
            </a:pPr>
            <a:endParaRPr lang="en-US" sz="1700">
              <a:effectLst/>
            </a:endParaRPr>
          </a:p>
        </p:txBody>
      </p:sp>
      <p:pic>
        <p:nvPicPr>
          <p:cNvPr id="1028" name="Picture 4" descr="The City of San Diego's Inclement Weather Shelter Program, Explained |  Inside San Diego">
            <a:extLst>
              <a:ext uri="{FF2B5EF4-FFF2-40B4-BE49-F238E27FC236}">
                <a16:creationId xmlns:a16="http://schemas.microsoft.com/office/drawing/2014/main" id="{E7B30D38-1D4C-53C5-F166-817B47FEC3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3950" y="741391"/>
            <a:ext cx="5536789" cy="538452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863B910-C7AA-C63C-02FE-22151DD3845E}"/>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14BA73CD-486B-4867-8F24-0C2CDC42528C}" type="slidenum">
              <a:rPr lang="en-US">
                <a:solidFill>
                  <a:schemeClr val="tx1">
                    <a:lumMod val="50000"/>
                    <a:lumOff val="50000"/>
                  </a:schemeClr>
                </a:solidFill>
              </a:rPr>
              <a:pPr>
                <a:spcAft>
                  <a:spcPts val="600"/>
                </a:spcAft>
              </a:pPr>
              <a:t>43</a:t>
            </a:fld>
            <a:endParaRPr lang="en-US">
              <a:solidFill>
                <a:schemeClr val="tx1">
                  <a:lumMod val="50000"/>
                  <a:lumOff val="50000"/>
                </a:schemeClr>
              </a:solidFill>
            </a:endParaRPr>
          </a:p>
        </p:txBody>
      </p:sp>
      <p:sp>
        <p:nvSpPr>
          <p:cNvPr id="9" name="TextBox 8">
            <a:extLst>
              <a:ext uri="{FF2B5EF4-FFF2-40B4-BE49-F238E27FC236}">
                <a16:creationId xmlns:a16="http://schemas.microsoft.com/office/drawing/2014/main" id="{38EDE23B-DFCF-30CA-BB97-4B2ED50C72A4}"/>
              </a:ext>
            </a:extLst>
          </p:cNvPr>
          <p:cNvSpPr txBox="1"/>
          <p:nvPr/>
        </p:nvSpPr>
        <p:spPr>
          <a:xfrm>
            <a:off x="4597294" y="937564"/>
            <a:ext cx="6894576" cy="142848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2729903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F3D8B-002B-5C86-603A-F12F769CDF0C}"/>
              </a:ext>
            </a:extLst>
          </p:cNvPr>
          <p:cNvSpPr>
            <a:spLocks noGrp="1"/>
          </p:cNvSpPr>
          <p:nvPr>
            <p:ph type="title"/>
          </p:nvPr>
        </p:nvSpPr>
        <p:spPr>
          <a:xfrm>
            <a:off x="914400" y="4470693"/>
            <a:ext cx="3777240" cy="1674374"/>
          </a:xfrm>
        </p:spPr>
        <p:txBody>
          <a:bodyPr anchor="ctr">
            <a:normAutofit/>
          </a:bodyPr>
          <a:lstStyle/>
          <a:p>
            <a:r>
              <a:rPr lang="en-US" sz="3200"/>
              <a:t>Interfaith Winter Shelter</a:t>
            </a:r>
          </a:p>
        </p:txBody>
      </p:sp>
      <p:pic>
        <p:nvPicPr>
          <p:cNvPr id="6" name="Picture 5">
            <a:extLst>
              <a:ext uri="{FF2B5EF4-FFF2-40B4-BE49-F238E27FC236}">
                <a16:creationId xmlns:a16="http://schemas.microsoft.com/office/drawing/2014/main" id="{A857E857-3D3B-0052-AD50-9935BF641311}"/>
              </a:ext>
            </a:extLst>
          </p:cNvPr>
          <p:cNvPicPr>
            <a:picLocks noChangeAspect="1"/>
          </p:cNvPicPr>
          <p:nvPr/>
        </p:nvPicPr>
        <p:blipFill rotWithShape="1">
          <a:blip r:embed="rId3"/>
          <a:srcRect t="6680" b="4429"/>
          <a:stretch/>
        </p:blipFill>
        <p:spPr>
          <a:xfrm>
            <a:off x="20" y="1"/>
            <a:ext cx="12191980" cy="4145386"/>
          </a:xfrm>
          <a:prstGeom prst="rect">
            <a:avLst/>
          </a:prstGeom>
        </p:spPr>
      </p:pic>
      <p:sp>
        <p:nvSpPr>
          <p:cNvPr id="3" name="Content Placeholder 2">
            <a:extLst>
              <a:ext uri="{FF2B5EF4-FFF2-40B4-BE49-F238E27FC236}">
                <a16:creationId xmlns:a16="http://schemas.microsoft.com/office/drawing/2014/main" id="{4BC74D44-F907-649F-3396-07048CFCC67C}"/>
              </a:ext>
            </a:extLst>
          </p:cNvPr>
          <p:cNvSpPr>
            <a:spLocks noGrp="1"/>
          </p:cNvSpPr>
          <p:nvPr>
            <p:ph idx="1"/>
          </p:nvPr>
        </p:nvSpPr>
        <p:spPr>
          <a:xfrm>
            <a:off x="5406163" y="4145387"/>
            <a:ext cx="5719037" cy="2324987"/>
          </a:xfrm>
        </p:spPr>
        <p:txBody>
          <a:bodyPr anchor="ctr">
            <a:normAutofit/>
          </a:bodyPr>
          <a:lstStyle/>
          <a:p>
            <a:pPr marL="0" indent="0">
              <a:buNone/>
            </a:pPr>
            <a:endParaRPr lang="en-US" sz="1400"/>
          </a:p>
          <a:p>
            <a:r>
              <a:rPr lang="en-US" sz="2000"/>
              <a:t>Partnership between HSH, San Francisco Interfaith Council, and Episcopal Community Services</a:t>
            </a:r>
          </a:p>
          <a:p>
            <a:r>
              <a:rPr lang="en-US" sz="2000"/>
              <a:t>Increases shelter capacity for people experiencing homelessness during the winter months</a:t>
            </a:r>
          </a:p>
          <a:p>
            <a:r>
              <a:rPr lang="en-US" sz="2000"/>
              <a:t>Runs from Monday before Thanksgiving (11/25) to the End of March.</a:t>
            </a:r>
          </a:p>
          <a:p>
            <a:pPr marL="0" indent="0">
              <a:buNone/>
            </a:pPr>
            <a:endParaRPr lang="en-US" sz="1400"/>
          </a:p>
          <a:p>
            <a:endParaRPr lang="en-US" sz="1400"/>
          </a:p>
        </p:txBody>
      </p:sp>
      <p:sp>
        <p:nvSpPr>
          <p:cNvPr id="4" name="Slide Number Placeholder 3">
            <a:extLst>
              <a:ext uri="{FF2B5EF4-FFF2-40B4-BE49-F238E27FC236}">
                <a16:creationId xmlns:a16="http://schemas.microsoft.com/office/drawing/2014/main" id="{45954BE7-C846-207C-DF14-310FFCE6DBF2}"/>
              </a:ext>
            </a:extLst>
          </p:cNvPr>
          <p:cNvSpPr>
            <a:spLocks noGrp="1"/>
          </p:cNvSpPr>
          <p:nvPr>
            <p:ph type="sldNum" sz="quarter" idx="12"/>
          </p:nvPr>
        </p:nvSpPr>
        <p:spPr>
          <a:xfrm>
            <a:off x="11445238" y="6356350"/>
            <a:ext cx="548640" cy="365125"/>
          </a:xfrm>
        </p:spPr>
        <p:txBody>
          <a:bodyPr>
            <a:normAutofit/>
          </a:bodyPr>
          <a:lstStyle/>
          <a:p>
            <a:pPr>
              <a:spcAft>
                <a:spcPts val="600"/>
              </a:spcAft>
            </a:pPr>
            <a:fld id="{14BA73CD-486B-4867-8F24-0C2CDC42528C}" type="slidenum">
              <a:rPr lang="en-US">
                <a:solidFill>
                  <a:schemeClr val="tx1"/>
                </a:solidFill>
              </a:rPr>
              <a:pPr>
                <a:spcAft>
                  <a:spcPts val="600"/>
                </a:spcAft>
              </a:pPr>
              <a:t>44</a:t>
            </a:fld>
            <a:endParaRPr lang="en-US">
              <a:solidFill>
                <a:schemeClr val="tx1"/>
              </a:solidFill>
            </a:endParaRPr>
          </a:p>
        </p:txBody>
      </p:sp>
    </p:spTree>
    <p:extLst>
      <p:ext uri="{BB962C8B-B14F-4D97-AF65-F5344CB8AC3E}">
        <p14:creationId xmlns:p14="http://schemas.microsoft.com/office/powerpoint/2010/main" val="1668982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s and orange sky">
            <a:extLst>
              <a:ext uri="{FF2B5EF4-FFF2-40B4-BE49-F238E27FC236}">
                <a16:creationId xmlns:a16="http://schemas.microsoft.com/office/drawing/2014/main" id="{17097870-091F-78B2-F1FB-C462AE5A8FB4}"/>
              </a:ext>
            </a:extLst>
          </p:cNvPr>
          <p:cNvPicPr>
            <a:picLocks noChangeAspect="1"/>
          </p:cNvPicPr>
          <p:nvPr/>
        </p:nvPicPr>
        <p:blipFill rotWithShape="1">
          <a:blip r:embed="rId3" cstate="print">
            <a:duotone>
              <a:schemeClr val="accent1">
                <a:shade val="45000"/>
                <a:satMod val="135000"/>
              </a:schemeClr>
              <a:prstClr val="white"/>
            </a:duotone>
            <a:alphaModFix amt="35000"/>
            <a:extLst>
              <a:ext uri="{28A0092B-C50C-407E-A947-70E740481C1C}">
                <a14:useLocalDpi xmlns:a14="http://schemas.microsoft.com/office/drawing/2010/main" val="0"/>
              </a:ext>
            </a:extLst>
          </a:blip>
          <a:srcRect t="15414"/>
          <a:stretch/>
        </p:blipFill>
        <p:spPr>
          <a:xfrm>
            <a:off x="0" y="0"/>
            <a:ext cx="12191979" cy="6857990"/>
          </a:xfrm>
          <a:prstGeom prst="rect">
            <a:avLst/>
          </a:prstGeom>
        </p:spPr>
      </p:pic>
      <p:sp>
        <p:nvSpPr>
          <p:cNvPr id="2" name="Title 1">
            <a:extLst>
              <a:ext uri="{FF2B5EF4-FFF2-40B4-BE49-F238E27FC236}">
                <a16:creationId xmlns:a16="http://schemas.microsoft.com/office/drawing/2014/main" id="{5383CC44-FE10-7587-7C6E-EB734DD84328}"/>
              </a:ext>
            </a:extLst>
          </p:cNvPr>
          <p:cNvSpPr>
            <a:spLocks noGrp="1"/>
          </p:cNvSpPr>
          <p:nvPr>
            <p:ph type="title"/>
          </p:nvPr>
        </p:nvSpPr>
        <p:spPr>
          <a:xfrm>
            <a:off x="1188069" y="381935"/>
            <a:ext cx="5366040" cy="2344840"/>
          </a:xfrm>
        </p:spPr>
        <p:txBody>
          <a:bodyPr vert="horz" lIns="91440" tIns="45720" rIns="91440" bIns="45720" rtlCol="0" anchor="b">
            <a:normAutofit/>
          </a:bodyPr>
          <a:lstStyle/>
          <a:p>
            <a:r>
              <a:rPr lang="en-US" sz="8000">
                <a:solidFill>
                  <a:srgbClr val="FFFFFF"/>
                </a:solidFill>
                <a:latin typeface="+mj-lt"/>
              </a:rPr>
              <a:t>Thank you </a:t>
            </a:r>
          </a:p>
        </p:txBody>
      </p:sp>
      <p:sp>
        <p:nvSpPr>
          <p:cNvPr id="10" name="Title 1">
            <a:extLst>
              <a:ext uri="{FF2B5EF4-FFF2-40B4-BE49-F238E27FC236}">
                <a16:creationId xmlns:a16="http://schemas.microsoft.com/office/drawing/2014/main" id="{F8C5367F-B6EA-3287-9225-B0D69DC1A346}"/>
              </a:ext>
            </a:extLst>
          </p:cNvPr>
          <p:cNvSpPr txBox="1">
            <a:spLocks/>
          </p:cNvSpPr>
          <p:nvPr/>
        </p:nvSpPr>
        <p:spPr>
          <a:xfrm>
            <a:off x="1188069" y="3175552"/>
            <a:ext cx="8181841" cy="280911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pPr>
              <a:spcAft>
                <a:spcPts val="600"/>
              </a:spcAft>
            </a:pPr>
            <a:endParaRPr lang="en-US" sz="3600">
              <a:solidFill>
                <a:srgbClr val="FFFFFF"/>
              </a:solidFill>
              <a:ea typeface="+mn-ea"/>
              <a:cs typeface="+mn-cs"/>
            </a:endParaRPr>
          </a:p>
        </p:txBody>
      </p:sp>
      <p:sp>
        <p:nvSpPr>
          <p:cNvPr id="4" name="Slide Number Placeholder 3">
            <a:extLst>
              <a:ext uri="{FF2B5EF4-FFF2-40B4-BE49-F238E27FC236}">
                <a16:creationId xmlns:a16="http://schemas.microsoft.com/office/drawing/2014/main" id="{CFB6B29B-E9D0-8AE9-2A92-CD6A762C2A4D}"/>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14BA73CD-486B-4867-8F24-0C2CDC42528C}" type="slidenum">
              <a:rPr lang="en-US" sz="1200" b="0">
                <a:solidFill>
                  <a:srgbClr val="FFFFFF"/>
                </a:solidFill>
                <a:latin typeface="Calibri" panose="020F0502020204030204"/>
              </a:rPr>
              <a:pPr>
                <a:lnSpc>
                  <a:spcPct val="90000"/>
                </a:lnSpc>
                <a:spcAft>
                  <a:spcPts val="600"/>
                </a:spcAft>
                <a:defRPr/>
              </a:pPr>
              <a:t>45</a:t>
            </a:fld>
            <a:endParaRPr lang="en-US" sz="1200" b="0">
              <a:solidFill>
                <a:srgbClr val="FFFFFF"/>
              </a:solidFill>
              <a:latin typeface="Calibri" panose="020F0502020204030204"/>
            </a:endParaRPr>
          </a:p>
        </p:txBody>
      </p:sp>
    </p:spTree>
    <p:extLst>
      <p:ext uri="{BB962C8B-B14F-4D97-AF65-F5344CB8AC3E}">
        <p14:creationId xmlns:p14="http://schemas.microsoft.com/office/powerpoint/2010/main" val="3883900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a:latin typeface="Franklin Gothic Book"/>
                <a:cs typeface="Calibri Light"/>
              </a:rPr>
              <a:t>Resource Overview</a:t>
            </a:r>
            <a:endParaRPr lang="en-US"/>
          </a:p>
        </p:txBody>
      </p:sp>
    </p:spTree>
    <p:extLst>
      <p:ext uri="{BB962C8B-B14F-4D97-AF65-F5344CB8AC3E}">
        <p14:creationId xmlns:p14="http://schemas.microsoft.com/office/powerpoint/2010/main" val="98097133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a:rPr>
              <a:t>Climate Smart Communities (Competitive Grant)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dirty="0" smtClean="0"/>
              <a:t>47</a:t>
            </a:fld>
            <a:endParaRPr lang="en-US"/>
          </a:p>
        </p:txBody>
      </p:sp>
      <p:sp>
        <p:nvSpPr>
          <p:cNvPr id="9" name="TextBox 8">
            <a:extLst>
              <a:ext uri="{FF2B5EF4-FFF2-40B4-BE49-F238E27FC236}">
                <a16:creationId xmlns:a16="http://schemas.microsoft.com/office/drawing/2014/main" id="{F69F4AAF-6CC5-0C60-FCE9-80EA1D2C1FA8}"/>
              </a:ext>
            </a:extLst>
          </p:cNvPr>
          <p:cNvSpPr txBox="1"/>
          <p:nvPr/>
        </p:nvSpPr>
        <p:spPr>
          <a:xfrm>
            <a:off x="647765" y="5177627"/>
            <a:ext cx="3410788" cy="461665"/>
          </a:xfrm>
          <a:prstGeom prst="rect">
            <a:avLst/>
          </a:prstGeom>
          <a:noFill/>
        </p:spPr>
        <p:txBody>
          <a:bodyPr wrap="square" lIns="91440" tIns="45720" rIns="91440" bIns="45720" anchor="t">
            <a:spAutoFit/>
          </a:bodyPr>
          <a:lstStyle/>
          <a:p>
            <a:r>
              <a:rPr lang="en-US" sz="2400">
                <a:solidFill>
                  <a:srgbClr val="000000"/>
                </a:solidFill>
                <a:latin typeface="Aptos"/>
                <a:ea typeface="Calibri"/>
                <a:cs typeface="Calibri"/>
                <a:hlinkClick r:id="rId4"/>
              </a:rPr>
              <a:t>Grant Website</a:t>
            </a:r>
            <a:endParaRPr lang="en-US" sz="2400">
              <a:solidFill>
                <a:srgbClr val="000000"/>
              </a:solidFill>
              <a:latin typeface="Aptos"/>
              <a:ea typeface="Calibri"/>
              <a:cs typeface="Calibri"/>
            </a:endParaRPr>
          </a:p>
        </p:txBody>
      </p:sp>
      <p:sp>
        <p:nvSpPr>
          <p:cNvPr id="8" name="TextBox 7">
            <a:extLst>
              <a:ext uri="{FF2B5EF4-FFF2-40B4-BE49-F238E27FC236}">
                <a16:creationId xmlns:a16="http://schemas.microsoft.com/office/drawing/2014/main" id="{CB283D95-98DD-5488-0CFE-35E7C06EB519}"/>
              </a:ext>
            </a:extLst>
          </p:cNvPr>
          <p:cNvSpPr txBox="1"/>
          <p:nvPr/>
        </p:nvSpPr>
        <p:spPr>
          <a:xfrm>
            <a:off x="617411" y="900220"/>
            <a:ext cx="1089922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ea typeface="Calibri"/>
                <a:cs typeface="Calibri"/>
              </a:rPr>
              <a:t>Grants provided to advance climate resilience plan or project in collaboration with frontline communities. Funds can be used for a variety of activities ranging from risk assessment to project delivery.  Grantees will be project teams composed of CBOs working with government partners and supported by adaptation professionals. </a:t>
            </a:r>
          </a:p>
          <a:p>
            <a:endParaRPr lang="en-US" sz="2000" u="sng">
              <a:solidFill>
                <a:srgbClr val="FF0000"/>
              </a:solidFill>
              <a:latin typeface="Aptos"/>
              <a:ea typeface="Calibri"/>
              <a:cs typeface="Calibri"/>
            </a:endParaRPr>
          </a:p>
        </p:txBody>
      </p:sp>
      <p:sp>
        <p:nvSpPr>
          <p:cNvPr id="3" name="TextBox 2">
            <a:extLst>
              <a:ext uri="{FF2B5EF4-FFF2-40B4-BE49-F238E27FC236}">
                <a16:creationId xmlns:a16="http://schemas.microsoft.com/office/drawing/2014/main" id="{3EEC7884-998A-6314-BD36-E44B9F3C889D}"/>
              </a:ext>
            </a:extLst>
          </p:cNvPr>
          <p:cNvSpPr txBox="1"/>
          <p:nvPr/>
        </p:nvSpPr>
        <p:spPr>
          <a:xfrm>
            <a:off x="643543" y="2321806"/>
            <a:ext cx="693990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cs typeface="Segoe UI"/>
              </a:rPr>
              <a:t>Key Deadlines: January 10th (community sign up form), March 3rd (final application deadline)</a:t>
            </a:r>
            <a:endParaRPr lang="en-US" sz="2000">
              <a:latin typeface="Aptos"/>
              <a:ea typeface="Calibri"/>
              <a:cs typeface="Segoe UI"/>
            </a:endParaRPr>
          </a:p>
          <a:p>
            <a:endParaRPr lang="en-US" sz="2000" b="1">
              <a:latin typeface="Aptos"/>
              <a:cs typeface="Segoe UI"/>
            </a:endParaRPr>
          </a:p>
          <a:p>
            <a:r>
              <a:rPr lang="en-US" sz="2000" b="1">
                <a:latin typeface="Aptos"/>
                <a:cs typeface="Segoe UI"/>
              </a:rPr>
              <a:t>Available Funding: </a:t>
            </a:r>
            <a:r>
              <a:rPr lang="en-US" sz="2000">
                <a:latin typeface="Aptos"/>
                <a:cs typeface="Segoe UI"/>
              </a:rPr>
              <a:t>$100,000 (12-Month Period)​</a:t>
            </a:r>
            <a:endParaRPr lang="en-US"/>
          </a:p>
          <a:p>
            <a:endParaRPr lang="en-US" sz="2000">
              <a:latin typeface="Aptos"/>
              <a:cs typeface="Segoe UI"/>
            </a:endParaRPr>
          </a:p>
          <a:p>
            <a:r>
              <a:rPr lang="en-US" sz="2000" b="1">
                <a:latin typeface="Aptos"/>
                <a:cs typeface="Segoe UI"/>
              </a:rPr>
              <a:t>Eligibility: </a:t>
            </a:r>
            <a:r>
              <a:rPr lang="en-US" sz="2000">
                <a:latin typeface="Aptos"/>
                <a:cs typeface="Segoe UI"/>
              </a:rPr>
              <a:t>CBO's (non-profit, universities, non-governmental or community serving institution) &amp; Governmental Partner (City, town, special planning commission, etc.)  </a:t>
            </a:r>
          </a:p>
        </p:txBody>
      </p:sp>
      <p:pic>
        <p:nvPicPr>
          <p:cNvPr id="4" name="Picture 3" descr="Diagram that describes the Steps to Resilience (StR) framework.">
            <a:extLst>
              <a:ext uri="{FF2B5EF4-FFF2-40B4-BE49-F238E27FC236}">
                <a16:creationId xmlns:a16="http://schemas.microsoft.com/office/drawing/2014/main" id="{1319BEC6-A26A-E83E-0D57-F5FB9FDB0AF9}"/>
              </a:ext>
            </a:extLst>
          </p:cNvPr>
          <p:cNvPicPr>
            <a:picLocks noChangeAspect="1"/>
          </p:cNvPicPr>
          <p:nvPr/>
        </p:nvPicPr>
        <p:blipFill>
          <a:blip r:embed="rId5"/>
          <a:stretch>
            <a:fillRect/>
          </a:stretch>
        </p:blipFill>
        <p:spPr>
          <a:xfrm>
            <a:off x="7466734" y="1996653"/>
            <a:ext cx="4626632" cy="3897497"/>
          </a:xfrm>
          <a:prstGeom prst="rect">
            <a:avLst/>
          </a:prstGeom>
        </p:spPr>
      </p:pic>
    </p:spTree>
    <p:extLst>
      <p:ext uri="{BB962C8B-B14F-4D97-AF65-F5344CB8AC3E}">
        <p14:creationId xmlns:p14="http://schemas.microsoft.com/office/powerpoint/2010/main" val="3632899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a:rPr>
              <a:t>Center for Heat Resilient Communities  </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dirty="0" smtClean="0"/>
              <a:t>48</a:t>
            </a:fld>
            <a:endParaRPr lang="en-US"/>
          </a:p>
        </p:txBody>
      </p:sp>
      <p:sp>
        <p:nvSpPr>
          <p:cNvPr id="9" name="TextBox 8">
            <a:extLst>
              <a:ext uri="{FF2B5EF4-FFF2-40B4-BE49-F238E27FC236}">
                <a16:creationId xmlns:a16="http://schemas.microsoft.com/office/drawing/2014/main" id="{F69F4AAF-6CC5-0C60-FCE9-80EA1D2C1FA8}"/>
              </a:ext>
            </a:extLst>
          </p:cNvPr>
          <p:cNvSpPr txBox="1"/>
          <p:nvPr/>
        </p:nvSpPr>
        <p:spPr>
          <a:xfrm>
            <a:off x="620223" y="5893724"/>
            <a:ext cx="3410788" cy="461665"/>
          </a:xfrm>
          <a:prstGeom prst="rect">
            <a:avLst/>
          </a:prstGeom>
          <a:noFill/>
        </p:spPr>
        <p:txBody>
          <a:bodyPr wrap="square" lIns="91440" tIns="45720" rIns="91440" bIns="45720" anchor="t">
            <a:spAutoFit/>
          </a:bodyPr>
          <a:lstStyle/>
          <a:p>
            <a:r>
              <a:rPr lang="en-US" sz="2400">
                <a:solidFill>
                  <a:srgbClr val="000000"/>
                </a:solidFill>
                <a:latin typeface="Aptos"/>
                <a:ea typeface="Calibri"/>
                <a:cs typeface="Calibri"/>
                <a:hlinkClick r:id="rId4"/>
              </a:rPr>
              <a:t>Grant Website</a:t>
            </a:r>
          </a:p>
        </p:txBody>
      </p:sp>
      <p:sp>
        <p:nvSpPr>
          <p:cNvPr id="8" name="TextBox 7">
            <a:extLst>
              <a:ext uri="{FF2B5EF4-FFF2-40B4-BE49-F238E27FC236}">
                <a16:creationId xmlns:a16="http://schemas.microsoft.com/office/drawing/2014/main" id="{CB283D95-98DD-5488-0CFE-35E7C06EB519}"/>
              </a:ext>
            </a:extLst>
          </p:cNvPr>
          <p:cNvSpPr txBox="1"/>
          <p:nvPr/>
        </p:nvSpPr>
        <p:spPr>
          <a:xfrm>
            <a:off x="617411" y="900220"/>
            <a:ext cx="1089922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ea typeface="Calibri"/>
                <a:cs typeface="Calibri"/>
              </a:rPr>
              <a:t>This opportunity brings together cross-sector partners to create a roadmap for community heat resilience. This cohort will receive support and capacity building to create a Roadmap Workbook and Blueprint to position communities to maximize existing resources and be competitive for state, federal, and philanthropic funding opportunities. Participating communities will receive micro-grants to implement aspects of identified roadmap.  </a:t>
            </a:r>
          </a:p>
        </p:txBody>
      </p:sp>
      <p:sp>
        <p:nvSpPr>
          <p:cNvPr id="3" name="TextBox 2">
            <a:extLst>
              <a:ext uri="{FF2B5EF4-FFF2-40B4-BE49-F238E27FC236}">
                <a16:creationId xmlns:a16="http://schemas.microsoft.com/office/drawing/2014/main" id="{3EEC7884-998A-6314-BD36-E44B9F3C889D}"/>
              </a:ext>
            </a:extLst>
          </p:cNvPr>
          <p:cNvSpPr txBox="1"/>
          <p:nvPr/>
        </p:nvSpPr>
        <p:spPr>
          <a:xfrm>
            <a:off x="606820" y="2881830"/>
            <a:ext cx="6939901"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cs typeface="Segoe UI"/>
              </a:rPr>
              <a:t>Key Deadlines:</a:t>
            </a:r>
            <a:endParaRPr lang="en-US" sz="2000">
              <a:latin typeface="Aptos"/>
              <a:ea typeface="Calibri"/>
              <a:cs typeface="Segoe UI"/>
            </a:endParaRPr>
          </a:p>
          <a:p>
            <a:r>
              <a:rPr lang="en-US" sz="2000">
                <a:latin typeface="Aptos"/>
                <a:cs typeface="Segoe UI"/>
              </a:rPr>
              <a:t>Application opens (November 20th, 2024)</a:t>
            </a:r>
            <a:endParaRPr lang="en-US" sz="2000">
              <a:latin typeface="Aptos"/>
              <a:ea typeface="Calibri"/>
              <a:cs typeface="Segoe UI"/>
            </a:endParaRPr>
          </a:p>
          <a:p>
            <a:r>
              <a:rPr lang="en-US" sz="2000">
                <a:latin typeface="Aptos"/>
                <a:cs typeface="Segoe UI"/>
              </a:rPr>
              <a:t>Application deadline (January 24th, 2025)</a:t>
            </a:r>
          </a:p>
          <a:p>
            <a:endParaRPr lang="en-US" sz="2000" b="1">
              <a:latin typeface="Aptos"/>
              <a:cs typeface="Segoe UI"/>
            </a:endParaRPr>
          </a:p>
          <a:p>
            <a:r>
              <a:rPr lang="en-US" sz="2000" b="1">
                <a:latin typeface="Aptos"/>
                <a:cs typeface="Segoe UI"/>
              </a:rPr>
              <a:t>Available Funding: </a:t>
            </a:r>
            <a:r>
              <a:rPr lang="en-US" sz="2000">
                <a:latin typeface="Aptos"/>
                <a:cs typeface="Segoe UI"/>
              </a:rPr>
              <a:t>$10,000 Micro-fund for staff or </a:t>
            </a:r>
            <a:endParaRPr lang="en-US"/>
          </a:p>
          <a:p>
            <a:r>
              <a:rPr lang="en-US" sz="2000">
                <a:latin typeface="Aptos"/>
                <a:cs typeface="Segoe UI"/>
              </a:rPr>
              <a:t>Financing strategies identified in roadmap. (12-month cohort period)</a:t>
            </a:r>
          </a:p>
          <a:p>
            <a:endParaRPr lang="en-US" sz="2000">
              <a:latin typeface="Aptos"/>
              <a:cs typeface="Segoe UI"/>
            </a:endParaRPr>
          </a:p>
          <a:p>
            <a:r>
              <a:rPr lang="en-US" sz="2000" b="1">
                <a:latin typeface="Aptos"/>
                <a:cs typeface="Segoe UI"/>
              </a:rPr>
              <a:t>Eligibility: </a:t>
            </a:r>
            <a:r>
              <a:rPr lang="en-US" sz="2000">
                <a:latin typeface="Aptos"/>
                <a:cs typeface="Segoe UI"/>
              </a:rPr>
              <a:t>Non-federal state, local, tribal, and territorial governments. </a:t>
            </a:r>
          </a:p>
        </p:txBody>
      </p:sp>
      <p:pic>
        <p:nvPicPr>
          <p:cNvPr id="2" name="Picture 1" descr="A blue flyer that shows the logo for the Center for Heat Resilient Communities, a NIHHIS Center of Excellence. The text says, &quot;Accepting Applications. Check heat.gov for updates and contact heat@ucla.edu for inquiries.&quot; ">
            <a:extLst>
              <a:ext uri="{FF2B5EF4-FFF2-40B4-BE49-F238E27FC236}">
                <a16:creationId xmlns:a16="http://schemas.microsoft.com/office/drawing/2014/main" id="{02575DA6-E138-156F-DA33-C63B45261A42}"/>
              </a:ext>
            </a:extLst>
          </p:cNvPr>
          <p:cNvPicPr>
            <a:picLocks noChangeAspect="1"/>
          </p:cNvPicPr>
          <p:nvPr/>
        </p:nvPicPr>
        <p:blipFill>
          <a:blip r:embed="rId5"/>
          <a:stretch>
            <a:fillRect/>
          </a:stretch>
        </p:blipFill>
        <p:spPr>
          <a:xfrm>
            <a:off x="7331725" y="2884628"/>
            <a:ext cx="4533441" cy="1088741"/>
          </a:xfrm>
          <a:prstGeom prst="rect">
            <a:avLst/>
          </a:prstGeom>
        </p:spPr>
      </p:pic>
    </p:spTree>
    <p:extLst>
      <p:ext uri="{BB962C8B-B14F-4D97-AF65-F5344CB8AC3E}">
        <p14:creationId xmlns:p14="http://schemas.microsoft.com/office/powerpoint/2010/main" val="1661426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en-US" sz="2000" b="1">
                <a:solidFill>
                  <a:schemeClr val="bg1"/>
                </a:solidFill>
                <a:latin typeface="Franklin Gothic Book"/>
              </a:rPr>
              <a:t>James Cary Smith Grant Program (BAAQMD)</a:t>
            </a:r>
            <a:endParaRPr lang="en-US">
              <a:solidFill>
                <a:schemeClr val="bg1"/>
              </a:solidFill>
            </a:endParaRP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dirty="0" smtClean="0"/>
              <a:t>49</a:t>
            </a:fld>
            <a:endParaRPr lang="en-US"/>
          </a:p>
        </p:txBody>
      </p:sp>
      <p:sp>
        <p:nvSpPr>
          <p:cNvPr id="9" name="TextBox 8">
            <a:extLst>
              <a:ext uri="{FF2B5EF4-FFF2-40B4-BE49-F238E27FC236}">
                <a16:creationId xmlns:a16="http://schemas.microsoft.com/office/drawing/2014/main" id="{F69F4AAF-6CC5-0C60-FCE9-80EA1D2C1FA8}"/>
              </a:ext>
            </a:extLst>
          </p:cNvPr>
          <p:cNvSpPr txBox="1"/>
          <p:nvPr/>
        </p:nvSpPr>
        <p:spPr>
          <a:xfrm>
            <a:off x="620223" y="6150784"/>
            <a:ext cx="2061222" cy="461665"/>
          </a:xfrm>
          <a:prstGeom prst="rect">
            <a:avLst/>
          </a:prstGeom>
          <a:noFill/>
        </p:spPr>
        <p:txBody>
          <a:bodyPr wrap="square" lIns="91440" tIns="45720" rIns="91440" bIns="45720" anchor="t">
            <a:spAutoFit/>
          </a:bodyPr>
          <a:lstStyle/>
          <a:p>
            <a:r>
              <a:rPr lang="en-US" sz="2400">
                <a:solidFill>
                  <a:srgbClr val="000000"/>
                </a:solidFill>
                <a:latin typeface="Aptos"/>
                <a:ea typeface="Calibri"/>
                <a:cs typeface="Calibri"/>
                <a:hlinkClick r:id="rId4"/>
              </a:rPr>
              <a:t>Grant Website</a:t>
            </a:r>
            <a:endParaRPr lang="en-US" sz="2400">
              <a:solidFill>
                <a:srgbClr val="000000"/>
              </a:solidFill>
              <a:latin typeface="Aptos"/>
              <a:ea typeface="Calibri"/>
              <a:cs typeface="Calibri"/>
            </a:endParaRPr>
          </a:p>
        </p:txBody>
      </p:sp>
      <p:sp>
        <p:nvSpPr>
          <p:cNvPr id="8" name="TextBox 7">
            <a:extLst>
              <a:ext uri="{FF2B5EF4-FFF2-40B4-BE49-F238E27FC236}">
                <a16:creationId xmlns:a16="http://schemas.microsoft.com/office/drawing/2014/main" id="{CB283D95-98DD-5488-0CFE-35E7C06EB519}"/>
              </a:ext>
            </a:extLst>
          </p:cNvPr>
          <p:cNvSpPr txBox="1"/>
          <p:nvPr/>
        </p:nvSpPr>
        <p:spPr>
          <a:xfrm>
            <a:off x="617411" y="900220"/>
            <a:ext cx="1089922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ea typeface="Calibri"/>
                <a:cs typeface="Calibri"/>
              </a:rPr>
              <a:t>The James Cary Smith Grant Program was created to support work done by CBO's to improve air quality and public health through meaningful engagement and increased community capacity. This program supports community organizations in designing and implementing strategies that increase engagement in planning activities.  Eligible activities include community organizing and implementing strategies that facilitate authentic participation in planning activities such as trainings or providing resources and information to community.  </a:t>
            </a:r>
          </a:p>
          <a:p>
            <a:endParaRPr lang="en-US" sz="2000" u="sng">
              <a:solidFill>
                <a:srgbClr val="FF0000"/>
              </a:solidFill>
              <a:latin typeface="Aptos"/>
              <a:ea typeface="Calibri"/>
              <a:cs typeface="Calibri"/>
            </a:endParaRPr>
          </a:p>
        </p:txBody>
      </p:sp>
      <p:sp>
        <p:nvSpPr>
          <p:cNvPr id="3" name="TextBox 2">
            <a:extLst>
              <a:ext uri="{FF2B5EF4-FFF2-40B4-BE49-F238E27FC236}">
                <a16:creationId xmlns:a16="http://schemas.microsoft.com/office/drawing/2014/main" id="{3EEC7884-998A-6314-BD36-E44B9F3C889D}"/>
              </a:ext>
            </a:extLst>
          </p:cNvPr>
          <p:cNvSpPr txBox="1"/>
          <p:nvPr/>
        </p:nvSpPr>
        <p:spPr>
          <a:xfrm>
            <a:off x="606820" y="2982818"/>
            <a:ext cx="6939901"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cs typeface="Segoe UI"/>
              </a:rPr>
              <a:t>Key Deadlines: January 7th (Applications Due), Winter 2025 (Grantee award announcements)</a:t>
            </a:r>
            <a:endParaRPr lang="en-US" sz="2000">
              <a:latin typeface="Aptos"/>
              <a:ea typeface="Calibri"/>
              <a:cs typeface="Segoe UI"/>
            </a:endParaRPr>
          </a:p>
          <a:p>
            <a:endParaRPr lang="en-US" sz="2000" b="1">
              <a:latin typeface="Aptos"/>
              <a:cs typeface="Segoe UI"/>
            </a:endParaRPr>
          </a:p>
          <a:p>
            <a:r>
              <a:rPr lang="en-US" sz="2000" b="1">
                <a:latin typeface="Aptos"/>
                <a:cs typeface="Segoe UI"/>
              </a:rPr>
              <a:t>Available Funding: </a:t>
            </a:r>
            <a:r>
              <a:rPr lang="en-US" sz="2000">
                <a:latin typeface="Aptos"/>
                <a:cs typeface="Segoe UI"/>
              </a:rPr>
              <a:t>$100,000 (12-Month Period)​</a:t>
            </a:r>
            <a:endParaRPr lang="en-US"/>
          </a:p>
          <a:p>
            <a:endParaRPr lang="en-US" sz="2000">
              <a:latin typeface="Aptos"/>
              <a:cs typeface="Segoe UI"/>
            </a:endParaRPr>
          </a:p>
          <a:p>
            <a:r>
              <a:rPr lang="en-US" sz="2000" b="1">
                <a:latin typeface="Aptos"/>
                <a:cs typeface="Segoe UI"/>
              </a:rPr>
              <a:t>Eligibility: </a:t>
            </a:r>
            <a:r>
              <a:rPr lang="en-US" sz="2000">
                <a:latin typeface="Aptos"/>
                <a:cs typeface="Segoe UI"/>
              </a:rPr>
              <a:t>California CBO's within Air District Jurisdiction (the counties of Alameda, Contra Costa, Marin, Napa, San Francisco, San Mateo, Santa Clara, southwestern Solano, and southern Sonoma). Preference for projects in areas that are above 70 out of 100 on </a:t>
            </a:r>
            <a:r>
              <a:rPr lang="en-US" sz="2000" err="1">
                <a:latin typeface="Aptos"/>
                <a:cs typeface="Segoe UI"/>
              </a:rPr>
              <a:t>CalEnviroScreen</a:t>
            </a:r>
            <a:r>
              <a:rPr lang="en-US" sz="2000">
                <a:latin typeface="Aptos"/>
                <a:cs typeface="Segoe UI"/>
              </a:rPr>
              <a:t> 4.0</a:t>
            </a:r>
          </a:p>
        </p:txBody>
      </p:sp>
      <p:pic>
        <p:nvPicPr>
          <p:cNvPr id="2" name="Picture 1">
            <a:extLst>
              <a:ext uri="{FF2B5EF4-FFF2-40B4-BE49-F238E27FC236}">
                <a16:creationId xmlns:a16="http://schemas.microsoft.com/office/drawing/2014/main" id="{4EC69F12-F1D5-9D49-CE2E-28D8DB4F3E41}"/>
              </a:ext>
            </a:extLst>
          </p:cNvPr>
          <p:cNvPicPr>
            <a:picLocks noChangeAspect="1"/>
          </p:cNvPicPr>
          <p:nvPr/>
        </p:nvPicPr>
        <p:blipFill>
          <a:blip r:embed="rId5"/>
          <a:stretch>
            <a:fillRect/>
          </a:stretch>
        </p:blipFill>
        <p:spPr>
          <a:xfrm>
            <a:off x="7801205" y="3429114"/>
            <a:ext cx="3943351" cy="2845796"/>
          </a:xfrm>
          <a:prstGeom prst="rect">
            <a:avLst/>
          </a:prstGeom>
        </p:spPr>
      </p:pic>
      <p:sp>
        <p:nvSpPr>
          <p:cNvPr id="7" name="TextBox 6">
            <a:extLst>
              <a:ext uri="{FF2B5EF4-FFF2-40B4-BE49-F238E27FC236}">
                <a16:creationId xmlns:a16="http://schemas.microsoft.com/office/drawing/2014/main" id="{4BD886B8-E41C-7A63-147C-A2AF82FFB6F5}"/>
              </a:ext>
            </a:extLst>
          </p:cNvPr>
          <p:cNvSpPr txBox="1"/>
          <p:nvPr/>
        </p:nvSpPr>
        <p:spPr>
          <a:xfrm>
            <a:off x="3943644" y="6150783"/>
            <a:ext cx="2492716" cy="461665"/>
          </a:xfrm>
          <a:prstGeom prst="rect">
            <a:avLst/>
          </a:prstGeom>
          <a:noFill/>
        </p:spPr>
        <p:txBody>
          <a:bodyPr wrap="square" lIns="91440" tIns="45720" rIns="91440" bIns="45720" anchor="t">
            <a:spAutoFit/>
          </a:bodyPr>
          <a:lstStyle/>
          <a:p>
            <a:r>
              <a:rPr lang="en-US" sz="2400">
                <a:latin typeface="Aptos"/>
                <a:ea typeface="Calibri"/>
                <a:cs typeface="Calibri"/>
                <a:hlinkClick r:id="rId6"/>
              </a:rPr>
              <a:t>Grant Guidelines</a:t>
            </a:r>
            <a:endParaRPr lang="en-US" sz="2400">
              <a:latin typeface="Aptos"/>
              <a:ea typeface="Calibri"/>
              <a:cs typeface="Calibri"/>
            </a:endParaRPr>
          </a:p>
        </p:txBody>
      </p:sp>
    </p:spTree>
    <p:extLst>
      <p:ext uri="{BB962C8B-B14F-4D97-AF65-F5344CB8AC3E}">
        <p14:creationId xmlns:p14="http://schemas.microsoft.com/office/powerpoint/2010/main" val="2339815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a:rPr>
              <a:t>Updates and Announcements</a:t>
            </a:r>
          </a:p>
        </p:txBody>
      </p:sp>
      <p:pic>
        <p:nvPicPr>
          <p:cNvPr id="1026" name="Picture 2" descr="Bay Area sees more extreme temperatures. When will heat wave end?">
            <a:extLst>
              <a:ext uri="{FF2B5EF4-FFF2-40B4-BE49-F238E27FC236}">
                <a16:creationId xmlns:a16="http://schemas.microsoft.com/office/drawing/2014/main" id="{D6CF0D76-6782-3466-A9FE-0F163821ED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327" y="1442870"/>
            <a:ext cx="5771536" cy="43286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C561BBC-F7BB-E708-2D52-8A32F5F875BE}"/>
              </a:ext>
            </a:extLst>
          </p:cNvPr>
          <p:cNvSpPr txBox="1"/>
          <p:nvPr/>
        </p:nvSpPr>
        <p:spPr>
          <a:xfrm>
            <a:off x="226137" y="2497976"/>
            <a:ext cx="7069397" cy="1862048"/>
          </a:xfrm>
          <a:prstGeom prst="rect">
            <a:avLst/>
          </a:prstGeom>
          <a:solidFill>
            <a:schemeClr val="bg1"/>
          </a:solidFill>
          <a:ln>
            <a:solidFill>
              <a:schemeClr val="tx1"/>
            </a:solidFill>
          </a:ln>
        </p:spPr>
        <p:txBody>
          <a:bodyPr wrap="square">
            <a:spAutoFit/>
          </a:bodyPr>
          <a:lstStyle/>
          <a:p>
            <a:r>
              <a:rPr lang="en-US" sz="2000" b="1">
                <a:latin typeface="Aptos" panose="020B0004020202020204" pitchFamily="34" charset="0"/>
              </a:rPr>
              <a:t>Prolonged heat wave 9/30</a:t>
            </a:r>
            <a:r>
              <a:rPr lang="en-US" sz="2000" b="1" baseline="30000">
                <a:latin typeface="Aptos" panose="020B0004020202020204" pitchFamily="34" charset="0"/>
              </a:rPr>
              <a:t>th</a:t>
            </a:r>
            <a:r>
              <a:rPr lang="en-US" sz="2000" b="1">
                <a:latin typeface="Aptos" panose="020B0004020202020204" pitchFamily="34" charset="0"/>
              </a:rPr>
              <a:t> – 10/8</a:t>
            </a:r>
            <a:r>
              <a:rPr lang="en-US" sz="2000" b="1" baseline="30000">
                <a:latin typeface="Aptos" panose="020B0004020202020204" pitchFamily="34" charset="0"/>
              </a:rPr>
              <a:t>th</a:t>
            </a:r>
            <a:r>
              <a:rPr lang="en-US" sz="2000" b="1">
                <a:latin typeface="Aptos" panose="020B0004020202020204" pitchFamily="34" charset="0"/>
              </a:rPr>
              <a:t> (9 days)</a:t>
            </a:r>
          </a:p>
          <a:p>
            <a:endParaRPr lang="en-US" sz="1900">
              <a:latin typeface="Aptos" panose="020B0004020202020204" pitchFamily="34" charset="0"/>
            </a:endParaRPr>
          </a:p>
          <a:p>
            <a:pPr marL="800100" lvl="1" indent="-342900">
              <a:buFont typeface="Arial" panose="020B0604020202020204" pitchFamily="34" charset="0"/>
              <a:buChar char="•"/>
            </a:pPr>
            <a:r>
              <a:rPr lang="en-US" sz="1900" b="1">
                <a:solidFill>
                  <a:srgbClr val="FF0000"/>
                </a:solidFill>
                <a:effectLst/>
                <a:latin typeface="Aptos" panose="020B0004020202020204" pitchFamily="34" charset="0"/>
              </a:rPr>
              <a:t>4 days of </a:t>
            </a:r>
            <a:r>
              <a:rPr lang="en-US" sz="1900" b="1">
                <a:solidFill>
                  <a:srgbClr val="FF0000"/>
                </a:solidFill>
                <a:latin typeface="Aptos" panose="020B0004020202020204" pitchFamily="34" charset="0"/>
              </a:rPr>
              <a:t>Major Heat Risk</a:t>
            </a:r>
            <a:r>
              <a:rPr lang="en-US" sz="1900">
                <a:latin typeface="Aptos" panose="020B0004020202020204" pitchFamily="34" charset="0"/>
              </a:rPr>
              <a:t>, </a:t>
            </a:r>
            <a:r>
              <a:rPr lang="en-US" sz="1900" b="1">
                <a:solidFill>
                  <a:schemeClr val="accent2"/>
                </a:solidFill>
                <a:latin typeface="Aptos" panose="020B0004020202020204" pitchFamily="34" charset="0"/>
              </a:rPr>
              <a:t>2 days of Moderate Heat Risk</a:t>
            </a:r>
          </a:p>
          <a:p>
            <a:pPr marL="800100" lvl="1" indent="-342900">
              <a:buFont typeface="Arial" panose="020B0604020202020204" pitchFamily="34" charset="0"/>
              <a:buChar char="•"/>
            </a:pPr>
            <a:r>
              <a:rPr lang="en-US" sz="1900">
                <a:effectLst/>
                <a:latin typeface="Aptos" panose="020B0004020202020204" pitchFamily="34" charset="0"/>
              </a:rPr>
              <a:t>8 days of Excessive Heat Warnings and Advisories</a:t>
            </a:r>
          </a:p>
          <a:p>
            <a:pPr marL="800100" lvl="1" indent="-342900">
              <a:buFont typeface="Arial" panose="020B0604020202020204" pitchFamily="34" charset="0"/>
              <a:buChar char="•"/>
            </a:pPr>
            <a:r>
              <a:rPr lang="en-US" sz="1900">
                <a:latin typeface="Aptos" panose="020B0004020202020204" pitchFamily="34" charset="0"/>
              </a:rPr>
              <a:t>Record high temps for October and little overnight relief (daytime highs 90s – nighttime lows in 60s)</a:t>
            </a:r>
            <a:r>
              <a:rPr lang="en-US" sz="1900">
                <a:effectLst/>
                <a:latin typeface="Aptos" panose="020B0004020202020204" pitchFamily="34" charset="0"/>
              </a:rPr>
              <a:t> </a:t>
            </a:r>
          </a:p>
        </p:txBody>
      </p:sp>
      <p:sp>
        <p:nvSpPr>
          <p:cNvPr id="14" name="TextBox 1">
            <a:extLst>
              <a:ext uri="{FF2B5EF4-FFF2-40B4-BE49-F238E27FC236}">
                <a16:creationId xmlns:a16="http://schemas.microsoft.com/office/drawing/2014/main" id="{8693641D-1F41-AD5C-DDF3-B5AB6BC2D8AF}"/>
              </a:ext>
            </a:extLst>
          </p:cNvPr>
          <p:cNvSpPr txBox="1"/>
          <p:nvPr/>
        </p:nvSpPr>
        <p:spPr>
          <a:xfrm>
            <a:off x="441709" y="795966"/>
            <a:ext cx="5319994" cy="523220"/>
          </a:xfrm>
          <a:prstGeom prst="rect">
            <a:avLst/>
          </a:prstGeom>
          <a:solidFill>
            <a:srgbClr val="97D2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Libre Franklin"/>
              </a:rPr>
              <a:t>October 2024 Heat Wave</a:t>
            </a:r>
            <a:endParaRPr lang="en-US" sz="2800">
              <a:latin typeface="Libre Franklin" pitchFamily="2" charset="0"/>
              <a:cs typeface="Calibri"/>
            </a:endParaRPr>
          </a:p>
        </p:txBody>
      </p:sp>
    </p:spTree>
    <p:extLst>
      <p:ext uri="{BB962C8B-B14F-4D97-AF65-F5344CB8AC3E}">
        <p14:creationId xmlns:p14="http://schemas.microsoft.com/office/powerpoint/2010/main" val="1709295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977" y="4817208"/>
            <a:ext cx="10464800" cy="964934"/>
          </a:xfrm>
        </p:spPr>
        <p:txBody>
          <a:bodyPr>
            <a:normAutofit/>
          </a:bodyPr>
          <a:lstStyle/>
          <a:p>
            <a:pPr algn="l"/>
            <a:r>
              <a:rPr lang="en-US" sz="5100" b="1">
                <a:latin typeface="Franklin Gothic Book"/>
                <a:cs typeface="Calibri Light"/>
              </a:rPr>
              <a:t>Thanks!</a:t>
            </a:r>
            <a:endParaRPr lang="en-US"/>
          </a:p>
        </p:txBody>
      </p:sp>
    </p:spTree>
    <p:extLst>
      <p:ext uri="{BB962C8B-B14F-4D97-AF65-F5344CB8AC3E}">
        <p14:creationId xmlns:p14="http://schemas.microsoft.com/office/powerpoint/2010/main" val="353796300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a:rPr>
              <a:t>Updates and Announcements</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dirty="0" smtClean="0"/>
              <a:t>6</a:t>
            </a:fld>
            <a:endParaRPr lang="en-US"/>
          </a:p>
        </p:txBody>
      </p:sp>
      <p:graphicFrame>
        <p:nvGraphicFramePr>
          <p:cNvPr id="3" name="Table 2">
            <a:extLst>
              <a:ext uri="{FF2B5EF4-FFF2-40B4-BE49-F238E27FC236}">
                <a16:creationId xmlns:a16="http://schemas.microsoft.com/office/drawing/2014/main" id="{7B6C7941-3755-430D-EF44-DFDCB8CF2877}"/>
              </a:ext>
            </a:extLst>
          </p:cNvPr>
          <p:cNvGraphicFramePr>
            <a:graphicFrameLocks noGrp="1"/>
          </p:cNvGraphicFramePr>
          <p:nvPr>
            <p:extLst>
              <p:ext uri="{D42A27DB-BD31-4B8C-83A1-F6EECF244321}">
                <p14:modId xmlns:p14="http://schemas.microsoft.com/office/powerpoint/2010/main" val="1701692626"/>
              </p:ext>
            </p:extLst>
          </p:nvPr>
        </p:nvGraphicFramePr>
        <p:xfrm>
          <a:off x="441709" y="1465622"/>
          <a:ext cx="7974270" cy="2001589"/>
        </p:xfrm>
        <a:graphic>
          <a:graphicData uri="http://schemas.openxmlformats.org/drawingml/2006/table">
            <a:tbl>
              <a:tblPr firstRow="1" bandRow="1">
                <a:tableStyleId>{5C22544A-7EE6-4342-B048-85BDC9FD1C3A}</a:tableStyleId>
              </a:tblPr>
              <a:tblGrid>
                <a:gridCol w="1689125">
                  <a:extLst>
                    <a:ext uri="{9D8B030D-6E8A-4147-A177-3AD203B41FA5}">
                      <a16:colId xmlns:a16="http://schemas.microsoft.com/office/drawing/2014/main" val="1672116209"/>
                    </a:ext>
                  </a:extLst>
                </a:gridCol>
                <a:gridCol w="2514048">
                  <a:extLst>
                    <a:ext uri="{9D8B030D-6E8A-4147-A177-3AD203B41FA5}">
                      <a16:colId xmlns:a16="http://schemas.microsoft.com/office/drawing/2014/main" val="809437059"/>
                    </a:ext>
                  </a:extLst>
                </a:gridCol>
                <a:gridCol w="2364057">
                  <a:extLst>
                    <a:ext uri="{9D8B030D-6E8A-4147-A177-3AD203B41FA5}">
                      <a16:colId xmlns:a16="http://schemas.microsoft.com/office/drawing/2014/main" val="1953270260"/>
                    </a:ext>
                  </a:extLst>
                </a:gridCol>
                <a:gridCol w="1407040">
                  <a:extLst>
                    <a:ext uri="{9D8B030D-6E8A-4147-A177-3AD203B41FA5}">
                      <a16:colId xmlns:a16="http://schemas.microsoft.com/office/drawing/2014/main" val="1937148938"/>
                    </a:ext>
                  </a:extLst>
                </a:gridCol>
              </a:tblGrid>
              <a:tr h="607671">
                <a:tc>
                  <a:txBody>
                    <a:bodyPr/>
                    <a:lstStyle/>
                    <a:p>
                      <a:pPr algn="ctr"/>
                      <a:r>
                        <a:rPr lang="en-US">
                          <a:latin typeface="Aptos"/>
                        </a:rPr>
                        <a:t>Time Period</a:t>
                      </a:r>
                    </a:p>
                  </a:txBody>
                  <a:tcPr anchor="ctr"/>
                </a:tc>
                <a:tc>
                  <a:txBody>
                    <a:bodyPr/>
                    <a:lstStyle/>
                    <a:p>
                      <a:pPr lvl="0" algn="ctr">
                        <a:buNone/>
                      </a:pPr>
                      <a:r>
                        <a:rPr lang="en-US">
                          <a:latin typeface="Aptos"/>
                        </a:rPr>
                        <a:t>Dates</a:t>
                      </a:r>
                    </a:p>
                  </a:txBody>
                  <a:tcPr anchor="ctr"/>
                </a:tc>
                <a:tc>
                  <a:txBody>
                    <a:bodyPr/>
                    <a:lstStyle/>
                    <a:p>
                      <a:pPr lvl="0" algn="ctr">
                        <a:buNone/>
                      </a:pPr>
                      <a:r>
                        <a:rPr lang="en-US">
                          <a:latin typeface="Aptos"/>
                        </a:rPr>
                        <a:t>Daily Max </a:t>
                      </a:r>
                    </a:p>
                    <a:p>
                      <a:pPr lvl="0" algn="ctr">
                        <a:buNone/>
                      </a:pPr>
                      <a:r>
                        <a:rPr lang="en-US">
                          <a:latin typeface="Aptos"/>
                        </a:rPr>
                        <a:t>Temperature Range</a:t>
                      </a:r>
                    </a:p>
                  </a:txBody>
                  <a:tcPr/>
                </a:tc>
                <a:tc>
                  <a:txBody>
                    <a:bodyPr/>
                    <a:lstStyle/>
                    <a:p>
                      <a:pPr algn="ctr"/>
                      <a:r>
                        <a:rPr lang="en-US">
                          <a:latin typeface="Aptos"/>
                        </a:rPr>
                        <a:t>Daily Average</a:t>
                      </a:r>
                    </a:p>
                  </a:txBody>
                  <a:tcPr anchor="ctr"/>
                </a:tc>
                <a:extLst>
                  <a:ext uri="{0D108BD9-81ED-4DB2-BD59-A6C34878D82A}">
                    <a16:rowId xmlns:a16="http://schemas.microsoft.com/office/drawing/2014/main" val="1522662610"/>
                  </a:ext>
                </a:extLst>
              </a:tr>
              <a:tr h="347241">
                <a:tc>
                  <a:txBody>
                    <a:bodyPr/>
                    <a:lstStyle/>
                    <a:p>
                      <a:pPr algn="l"/>
                      <a:r>
                        <a:rPr lang="en-US" sz="1800">
                          <a:latin typeface="Aptos"/>
                        </a:rPr>
                        <a:t>Heat Wave</a:t>
                      </a:r>
                    </a:p>
                  </a:txBody>
                  <a:tcPr anchor="ctr"/>
                </a:tc>
                <a:tc>
                  <a:txBody>
                    <a:bodyPr/>
                    <a:lstStyle/>
                    <a:p>
                      <a:pPr lvl="0" algn="ctr">
                        <a:buNone/>
                      </a:pPr>
                      <a:r>
                        <a:rPr lang="en-US" sz="1800">
                          <a:latin typeface="Aptos"/>
                        </a:rPr>
                        <a:t>Sep 30 – Oct 7, 2024</a:t>
                      </a:r>
                    </a:p>
                  </a:txBody>
                  <a:tcPr anchor="ctr"/>
                </a:tc>
                <a:tc>
                  <a:txBody>
                    <a:bodyPr/>
                    <a:lstStyle/>
                    <a:p>
                      <a:pPr lvl="0" algn="ctr">
                        <a:buNone/>
                      </a:pPr>
                      <a:r>
                        <a:rPr lang="en-US">
                          <a:latin typeface="Aptos"/>
                        </a:rPr>
                        <a:t>82° - 98°</a:t>
                      </a:r>
                    </a:p>
                  </a:txBody>
                  <a:tcPr anchor="ctr"/>
                </a:tc>
                <a:tc>
                  <a:txBody>
                    <a:bodyPr/>
                    <a:lstStyle/>
                    <a:p>
                      <a:pPr algn="ctr"/>
                      <a:r>
                        <a:rPr lang="en-US">
                          <a:latin typeface="Aptos"/>
                        </a:rPr>
                        <a:t>580</a:t>
                      </a:r>
                    </a:p>
                  </a:txBody>
                  <a:tcPr anchor="ctr"/>
                </a:tc>
                <a:extLst>
                  <a:ext uri="{0D108BD9-81ED-4DB2-BD59-A6C34878D82A}">
                    <a16:rowId xmlns:a16="http://schemas.microsoft.com/office/drawing/2014/main" val="250304788"/>
                  </a:ext>
                </a:extLst>
              </a:tr>
              <a:tr h="416629">
                <a:tc>
                  <a:txBody>
                    <a:bodyPr/>
                    <a:lstStyle/>
                    <a:p>
                      <a:pPr lvl="0" algn="l">
                        <a:buNone/>
                      </a:pPr>
                      <a:r>
                        <a:rPr lang="en-US" sz="1800">
                          <a:latin typeface="Aptos"/>
                        </a:rPr>
                        <a:t>Week Before</a:t>
                      </a:r>
                      <a:endParaRPr lang="en-US">
                        <a:latin typeface="Aptos"/>
                      </a:endParaRPr>
                    </a:p>
                  </a:txBody>
                  <a:tcPr anchor="ctr"/>
                </a:tc>
                <a:tc>
                  <a:txBody>
                    <a:bodyPr/>
                    <a:lstStyle/>
                    <a:p>
                      <a:pPr lvl="0" algn="ctr">
                        <a:buNone/>
                      </a:pPr>
                      <a:r>
                        <a:rPr lang="en-US" sz="1800" b="0" i="0" u="none" strike="noStrike" noProof="0">
                          <a:solidFill>
                            <a:srgbClr val="000000"/>
                          </a:solidFill>
                          <a:latin typeface="Aptos"/>
                        </a:rPr>
                        <a:t>Sep 16 – Sep 23, 2024</a:t>
                      </a:r>
                    </a:p>
                  </a:txBody>
                  <a:tcPr anchor="ctr"/>
                </a:tc>
                <a:tc>
                  <a:txBody>
                    <a:bodyPr/>
                    <a:lstStyle/>
                    <a:p>
                      <a:pPr lvl="0" algn="ctr">
                        <a:buNone/>
                      </a:pPr>
                      <a:r>
                        <a:rPr lang="en-US" sz="1900" b="0" i="0" u="none" strike="noStrike" noProof="0">
                          <a:solidFill>
                            <a:srgbClr val="000000"/>
                          </a:solidFill>
                          <a:latin typeface="Aptos"/>
                        </a:rPr>
                        <a:t>65° - 86°</a:t>
                      </a:r>
                      <a:endParaRPr lang="en-US">
                        <a:latin typeface="Aptos"/>
                      </a:endParaRPr>
                    </a:p>
                  </a:txBody>
                  <a:tcPr anchor="ctr"/>
                </a:tc>
                <a:tc>
                  <a:txBody>
                    <a:bodyPr/>
                    <a:lstStyle/>
                    <a:p>
                      <a:pPr lvl="0" algn="ctr">
                        <a:buNone/>
                      </a:pPr>
                      <a:r>
                        <a:rPr lang="en-US">
                          <a:latin typeface="Aptos"/>
                        </a:rPr>
                        <a:t>489</a:t>
                      </a:r>
                    </a:p>
                  </a:txBody>
                  <a:tcPr anchor="ctr"/>
                </a:tc>
                <a:extLst>
                  <a:ext uri="{0D108BD9-81ED-4DB2-BD59-A6C34878D82A}">
                    <a16:rowId xmlns:a16="http://schemas.microsoft.com/office/drawing/2014/main" val="125608305"/>
                  </a:ext>
                </a:extLst>
              </a:tr>
              <a:tr h="549798">
                <a:tc>
                  <a:txBody>
                    <a:bodyPr/>
                    <a:lstStyle/>
                    <a:p>
                      <a:pPr lvl="0" algn="l">
                        <a:buNone/>
                      </a:pPr>
                      <a:r>
                        <a:rPr lang="en-US" sz="1800">
                          <a:latin typeface="Aptos"/>
                        </a:rPr>
                        <a:t>Year Before</a:t>
                      </a:r>
                      <a:endParaRPr lang="en-US">
                        <a:latin typeface="Aptos"/>
                      </a:endParaRPr>
                    </a:p>
                  </a:txBody>
                  <a:tcPr anchor="ctr"/>
                </a:tc>
                <a:tc>
                  <a:txBody>
                    <a:bodyPr/>
                    <a:lstStyle/>
                    <a:p>
                      <a:pPr lvl="0" algn="ctr">
                        <a:buNone/>
                      </a:pPr>
                      <a:r>
                        <a:rPr lang="en-US" sz="1800" b="0" i="0" u="none" strike="noStrike" noProof="0">
                          <a:solidFill>
                            <a:srgbClr val="000000"/>
                          </a:solidFill>
                          <a:latin typeface="Aptos"/>
                        </a:rPr>
                        <a:t>Oct 2 – Oct 9, 2023</a:t>
                      </a:r>
                    </a:p>
                  </a:txBody>
                  <a:tcPr anchor="ctr"/>
                </a:tc>
                <a:tc>
                  <a:txBody>
                    <a:bodyPr/>
                    <a:lstStyle/>
                    <a:p>
                      <a:pPr lvl="0" algn="ctr">
                        <a:buNone/>
                      </a:pPr>
                      <a:r>
                        <a:rPr lang="en-US" sz="1900" b="0" i="0" u="none" strike="noStrike" noProof="0">
                          <a:solidFill>
                            <a:srgbClr val="000000"/>
                          </a:solidFill>
                          <a:latin typeface="Aptos"/>
                        </a:rPr>
                        <a:t>69</a:t>
                      </a:r>
                      <a:r>
                        <a:rPr lang="en-US" sz="2000" b="0" i="0" u="none" strike="noStrike" noProof="0">
                          <a:solidFill>
                            <a:srgbClr val="000000"/>
                          </a:solidFill>
                          <a:latin typeface="Aptos"/>
                        </a:rPr>
                        <a:t>°</a:t>
                      </a:r>
                      <a:r>
                        <a:rPr lang="en-US" sz="1900" b="0" i="0" u="none" strike="noStrike" noProof="0">
                          <a:solidFill>
                            <a:srgbClr val="000000"/>
                          </a:solidFill>
                          <a:latin typeface="Aptos"/>
                        </a:rPr>
                        <a:t> - 92°</a:t>
                      </a:r>
                    </a:p>
                    <a:p>
                      <a:pPr lvl="0" algn="ctr">
                        <a:buNone/>
                      </a:pPr>
                      <a:r>
                        <a:rPr lang="en-US" sz="1200" b="1" i="0" u="none" strike="noStrike" noProof="0">
                          <a:solidFill>
                            <a:srgbClr val="000000"/>
                          </a:solidFill>
                          <a:latin typeface="Aptos"/>
                        </a:rPr>
                        <a:t>*includes a 4-day heat wave</a:t>
                      </a:r>
                      <a:endParaRPr lang="en-US" sz="1200" b="1">
                        <a:latin typeface="Aptos"/>
                      </a:endParaRPr>
                    </a:p>
                  </a:txBody>
                  <a:tcPr anchor="ctr"/>
                </a:tc>
                <a:tc>
                  <a:txBody>
                    <a:bodyPr/>
                    <a:lstStyle/>
                    <a:p>
                      <a:pPr algn="ctr"/>
                      <a:r>
                        <a:rPr lang="en-US">
                          <a:latin typeface="Aptos"/>
                        </a:rPr>
                        <a:t>540</a:t>
                      </a:r>
                    </a:p>
                  </a:txBody>
                  <a:tcPr anchor="ctr"/>
                </a:tc>
                <a:extLst>
                  <a:ext uri="{0D108BD9-81ED-4DB2-BD59-A6C34878D82A}">
                    <a16:rowId xmlns:a16="http://schemas.microsoft.com/office/drawing/2014/main" val="1680128680"/>
                  </a:ext>
                </a:extLst>
              </a:tr>
            </a:tbl>
          </a:graphicData>
        </a:graphic>
      </p:graphicFrame>
      <p:sp>
        <p:nvSpPr>
          <p:cNvPr id="4" name="Right Brace 3">
            <a:extLst>
              <a:ext uri="{FF2B5EF4-FFF2-40B4-BE49-F238E27FC236}">
                <a16:creationId xmlns:a16="http://schemas.microsoft.com/office/drawing/2014/main" id="{B6B33AA9-9C98-4554-BFED-D128FA373AD2}"/>
              </a:ext>
            </a:extLst>
          </p:cNvPr>
          <p:cNvSpPr/>
          <p:nvPr/>
        </p:nvSpPr>
        <p:spPr>
          <a:xfrm>
            <a:off x="8022380" y="2227622"/>
            <a:ext cx="853828" cy="582706"/>
          </a:xfrm>
          <a:prstGeom prst="rightBrace">
            <a:avLst/>
          </a:prstGeom>
          <a:noFill/>
          <a:ln w="28575">
            <a:solidFill>
              <a:srgbClr val="9406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F6F2076-A400-C890-E461-A15B42DD1CEE}"/>
              </a:ext>
            </a:extLst>
          </p:cNvPr>
          <p:cNvSpPr txBox="1"/>
          <p:nvPr/>
        </p:nvSpPr>
        <p:spPr>
          <a:xfrm>
            <a:off x="8944874" y="2066258"/>
            <a:ext cx="32990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ptos" panose="020B0004020202020204" pitchFamily="34" charset="0"/>
                <a:cs typeface="Calibri"/>
              </a:rPr>
              <a:t>Compared to the previous week, there was an </a:t>
            </a:r>
            <a:r>
              <a:rPr lang="en-US" b="1">
                <a:solidFill>
                  <a:srgbClr val="940606"/>
                </a:solidFill>
                <a:latin typeface="Aptos" panose="020B0004020202020204" pitchFamily="34" charset="0"/>
                <a:cs typeface="Calibri"/>
              </a:rPr>
              <a:t>18%</a:t>
            </a:r>
            <a:r>
              <a:rPr lang="en-US">
                <a:latin typeface="Aptos" panose="020B0004020202020204" pitchFamily="34" charset="0"/>
                <a:cs typeface="Calibri"/>
              </a:rPr>
              <a:t> </a:t>
            </a:r>
            <a:r>
              <a:rPr lang="en-US" b="1">
                <a:solidFill>
                  <a:srgbClr val="940606"/>
                </a:solidFill>
                <a:latin typeface="Aptos" panose="020B0004020202020204" pitchFamily="34" charset="0"/>
                <a:cs typeface="Calibri"/>
              </a:rPr>
              <a:t>increase </a:t>
            </a:r>
            <a:r>
              <a:rPr lang="en-US">
                <a:latin typeface="Aptos" panose="020B0004020202020204" pitchFamily="34" charset="0"/>
                <a:cs typeface="Calibri"/>
              </a:rPr>
              <a:t>in EMS calls during the heat wave.</a:t>
            </a:r>
          </a:p>
        </p:txBody>
      </p:sp>
      <p:sp>
        <p:nvSpPr>
          <p:cNvPr id="8" name="TextBox 7">
            <a:extLst>
              <a:ext uri="{FF2B5EF4-FFF2-40B4-BE49-F238E27FC236}">
                <a16:creationId xmlns:a16="http://schemas.microsoft.com/office/drawing/2014/main" id="{0D2ED712-69F9-6DA7-CEA3-A47A5BFFA9B5}"/>
              </a:ext>
            </a:extLst>
          </p:cNvPr>
          <p:cNvSpPr txBox="1"/>
          <p:nvPr/>
        </p:nvSpPr>
        <p:spPr>
          <a:xfrm>
            <a:off x="441709" y="3572328"/>
            <a:ext cx="11053299" cy="207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cs typeface="Calibri" panose="020F0502020204030204"/>
              </a:rPr>
              <a:t>Key Observations:</a:t>
            </a:r>
          </a:p>
          <a:p>
            <a:pPr marL="285750" indent="-285750">
              <a:buFont typeface="Arial"/>
              <a:buChar char="•"/>
            </a:pPr>
            <a:r>
              <a:rPr lang="en-US">
                <a:latin typeface="Aptos"/>
                <a:cs typeface="Calibri" panose="020F0502020204030204"/>
              </a:rPr>
              <a:t>October 6th – Daily Max of </a:t>
            </a:r>
            <a:r>
              <a:rPr lang="en-US" sz="1900">
                <a:latin typeface="Aptos"/>
                <a:cs typeface="Calibri" panose="020F0502020204030204"/>
              </a:rPr>
              <a:t>98°– </a:t>
            </a:r>
            <a:r>
              <a:rPr lang="en-US">
                <a:latin typeface="Aptos"/>
                <a:cs typeface="Calibri" panose="020F0502020204030204"/>
              </a:rPr>
              <a:t>Highest temperature reached during the heat wave. </a:t>
            </a:r>
          </a:p>
          <a:p>
            <a:pPr marL="742950" lvl="1" indent="-285750">
              <a:buFont typeface="Arial" panose="020B0604020202020204" pitchFamily="34" charset="0"/>
              <a:buChar char="•"/>
            </a:pPr>
            <a:r>
              <a:rPr lang="en-US">
                <a:latin typeface="Aptos"/>
                <a:cs typeface="Calibri" panose="020F0502020204030204"/>
              </a:rPr>
              <a:t>EMS calls = </a:t>
            </a:r>
            <a:r>
              <a:rPr lang="en-US" b="1">
                <a:latin typeface="Aptos"/>
                <a:cs typeface="Calibri" panose="020F0502020204030204"/>
              </a:rPr>
              <a:t>608</a:t>
            </a:r>
          </a:p>
          <a:p>
            <a:pPr marL="742950" lvl="1" indent="-285750">
              <a:buFont typeface="Arial" panose="020B0604020202020204" pitchFamily="34" charset="0"/>
              <a:buChar char="•"/>
            </a:pPr>
            <a:endParaRPr lang="en-US">
              <a:latin typeface="Aptos" panose="020B0004020202020204" pitchFamily="34" charset="0"/>
              <a:cs typeface="Calibri" panose="020F0502020204030204"/>
            </a:endParaRPr>
          </a:p>
          <a:p>
            <a:pPr marL="285750" indent="-285750">
              <a:buFont typeface="Arial" panose="020B0604020202020204" pitchFamily="34" charset="0"/>
              <a:buChar char="•"/>
            </a:pPr>
            <a:r>
              <a:rPr lang="en-US">
                <a:latin typeface="Aptos"/>
                <a:cs typeface="Calibri" panose="020F0502020204030204"/>
              </a:rPr>
              <a:t>October 7th – Daily Max of </a:t>
            </a:r>
            <a:r>
              <a:rPr lang="en-US" sz="1900">
                <a:latin typeface="Aptos"/>
                <a:cs typeface="Calibri" panose="020F0502020204030204"/>
              </a:rPr>
              <a:t>87°</a:t>
            </a:r>
            <a:r>
              <a:rPr lang="en-US">
                <a:latin typeface="Aptos"/>
                <a:cs typeface="Calibri" panose="020F0502020204030204"/>
              </a:rPr>
              <a:t>– Last day of heat wave.</a:t>
            </a:r>
          </a:p>
          <a:p>
            <a:pPr marL="742950" lvl="1" indent="-285750">
              <a:buFont typeface="Arial" panose="020B0604020202020204" pitchFamily="34" charset="0"/>
              <a:buChar char="•"/>
            </a:pPr>
            <a:r>
              <a:rPr lang="en-US">
                <a:latin typeface="Aptos"/>
                <a:cs typeface="Calibri" panose="020F0502020204030204"/>
              </a:rPr>
              <a:t>EMS calls = </a:t>
            </a:r>
            <a:r>
              <a:rPr lang="en-US" b="1">
                <a:latin typeface="Aptos"/>
                <a:cs typeface="Calibri" panose="020F0502020204030204"/>
              </a:rPr>
              <a:t>621</a:t>
            </a:r>
          </a:p>
          <a:p>
            <a:pPr marL="1200150" lvl="2" indent="-285750">
              <a:buFont typeface="Arial" panose="020B0604020202020204" pitchFamily="34" charset="0"/>
              <a:buChar char="•"/>
            </a:pPr>
            <a:r>
              <a:rPr lang="en-US">
                <a:latin typeface="Aptos"/>
                <a:cs typeface="Calibri" panose="020F0502020204030204"/>
              </a:rPr>
              <a:t>Highest number of daily calls during heat wave.</a:t>
            </a:r>
          </a:p>
        </p:txBody>
      </p:sp>
      <p:sp>
        <p:nvSpPr>
          <p:cNvPr id="9" name="TextBox 1">
            <a:extLst>
              <a:ext uri="{FF2B5EF4-FFF2-40B4-BE49-F238E27FC236}">
                <a16:creationId xmlns:a16="http://schemas.microsoft.com/office/drawing/2014/main" id="{B43C3C2E-C729-2F42-65A9-F37D89EE4E1D}"/>
              </a:ext>
            </a:extLst>
          </p:cNvPr>
          <p:cNvSpPr txBox="1"/>
          <p:nvPr/>
        </p:nvSpPr>
        <p:spPr>
          <a:xfrm>
            <a:off x="441709" y="795966"/>
            <a:ext cx="5319994" cy="523220"/>
          </a:xfrm>
          <a:prstGeom prst="rect">
            <a:avLst/>
          </a:prstGeom>
          <a:solidFill>
            <a:srgbClr val="97D2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Libre Franklin"/>
              </a:rPr>
              <a:t>October 2024 Heat Wave</a:t>
            </a:r>
            <a:endParaRPr lang="en-US" sz="2800">
              <a:latin typeface="Libre Franklin" pitchFamily="2" charset="0"/>
              <a:cs typeface="Calibri"/>
            </a:endParaRPr>
          </a:p>
        </p:txBody>
      </p:sp>
    </p:spTree>
    <p:extLst>
      <p:ext uri="{BB962C8B-B14F-4D97-AF65-F5344CB8AC3E}">
        <p14:creationId xmlns:p14="http://schemas.microsoft.com/office/powerpoint/2010/main" val="109444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a:latin typeface="Franklin Gothic Book"/>
                <a:cs typeface="Calibri Light"/>
              </a:rPr>
              <a:t>HAQR All-Hands Presentations</a:t>
            </a:r>
            <a:endParaRPr lang="en-US"/>
          </a:p>
        </p:txBody>
      </p:sp>
      <p:sp>
        <p:nvSpPr>
          <p:cNvPr id="3" name="TextBox 2">
            <a:extLst>
              <a:ext uri="{FF2B5EF4-FFF2-40B4-BE49-F238E27FC236}">
                <a16:creationId xmlns:a16="http://schemas.microsoft.com/office/drawing/2014/main" id="{5401D482-75AC-0D17-17A9-C64AB7835ED1}"/>
              </a:ext>
            </a:extLst>
          </p:cNvPr>
          <p:cNvSpPr txBox="1"/>
          <p:nvPr/>
        </p:nvSpPr>
        <p:spPr>
          <a:xfrm>
            <a:off x="230909" y="227505"/>
            <a:ext cx="11636625" cy="1477328"/>
          </a:xfrm>
          <a:prstGeom prst="rect">
            <a:avLst/>
          </a:prstGeom>
          <a:solidFill>
            <a:schemeClr val="tx1">
              <a:alpha val="50000"/>
            </a:schemeClr>
          </a:solidFill>
        </p:spPr>
        <p:txBody>
          <a:bodyPr wrap="square" lIns="91440" tIns="45720" rIns="91440" bIns="45720" rtlCol="0" anchor="t">
            <a:spAutoFit/>
          </a:bodyPr>
          <a:lstStyle/>
          <a:p>
            <a:pPr marL="285750" indent="-285750" fontAlgn="base">
              <a:buFont typeface="Arial" panose="020B0604020202020204" pitchFamily="34" charset="0"/>
              <a:buChar char="•"/>
            </a:pPr>
            <a:r>
              <a:rPr lang="en-US">
                <a:solidFill>
                  <a:schemeClr val="bg1"/>
                </a:solidFill>
                <a:latin typeface="Aptos" panose="020B0004020202020204" pitchFamily="34" charset="0"/>
                <a:ea typeface="Calibri"/>
                <a:cs typeface="Calibri"/>
              </a:rPr>
              <a:t>Jane Gilbert, Chief Heat Officer and Director of Urban and Community Forestry, Miami-Dade County Office of Resilience</a:t>
            </a:r>
          </a:p>
          <a:p>
            <a:pPr marL="285750" indent="-285750">
              <a:buFont typeface="Arial" panose="020B0604020202020204" pitchFamily="34" charset="0"/>
              <a:buChar char="•"/>
            </a:pPr>
            <a:endParaRPr lang="en-US">
              <a:solidFill>
                <a:schemeClr val="bg1"/>
              </a:solidFill>
              <a:latin typeface="Aptos" panose="020B0004020202020204" pitchFamily="34" charset="0"/>
              <a:ea typeface="Calibri"/>
              <a:cs typeface="Calibri"/>
            </a:endParaRPr>
          </a:p>
          <a:p>
            <a:pPr marL="285750" indent="-285750">
              <a:buFont typeface="Arial" panose="020B0604020202020204" pitchFamily="34" charset="0"/>
              <a:buChar char="•"/>
            </a:pPr>
            <a:r>
              <a:rPr lang="en-US">
                <a:solidFill>
                  <a:schemeClr val="bg1"/>
                </a:solidFill>
                <a:latin typeface="Aptos" panose="020B0004020202020204" pitchFamily="34" charset="0"/>
                <a:ea typeface="Calibri"/>
                <a:cs typeface="Calibri"/>
              </a:rPr>
              <a:t>Chris Losavio, Disaster Planning Manager, San Francisco Department of Homelessness and Supportive Housing</a:t>
            </a:r>
          </a:p>
          <a:p>
            <a:pPr marL="285750" indent="-285750">
              <a:buFont typeface="Arial" panose="020B0604020202020204" pitchFamily="34" charset="0"/>
              <a:buChar char="•"/>
            </a:pP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35746731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38850" y="0"/>
            <a:ext cx="6153150" cy="6858000"/>
          </a:xfrm>
          <a:custGeom>
            <a:avLst/>
            <a:gdLst/>
            <a:ahLst/>
            <a:cxnLst/>
            <a:rect l="l" t="t" r="r" b="b"/>
            <a:pathLst>
              <a:path w="6153150" h="6858000">
                <a:moveTo>
                  <a:pt x="0" y="6858000"/>
                </a:moveTo>
                <a:lnTo>
                  <a:pt x="6153150" y="6858000"/>
                </a:lnTo>
                <a:lnTo>
                  <a:pt x="6153150" y="0"/>
                </a:lnTo>
                <a:lnTo>
                  <a:pt x="0" y="0"/>
                </a:lnTo>
                <a:lnTo>
                  <a:pt x="0" y="6858000"/>
                </a:lnTo>
                <a:close/>
              </a:path>
            </a:pathLst>
          </a:custGeom>
          <a:solidFill>
            <a:srgbClr val="177ABD"/>
          </a:solidFill>
        </p:spPr>
        <p:txBody>
          <a:bodyPr wrap="square" lIns="0" tIns="0" rIns="0" bIns="0" rtlCol="0"/>
          <a:lstStyle/>
          <a:p>
            <a:endParaRPr/>
          </a:p>
        </p:txBody>
      </p:sp>
      <p:sp>
        <p:nvSpPr>
          <p:cNvPr id="3" name="object 3"/>
          <p:cNvSpPr txBox="1"/>
          <p:nvPr/>
        </p:nvSpPr>
        <p:spPr>
          <a:xfrm>
            <a:off x="6503416" y="68897"/>
            <a:ext cx="4373245" cy="3816350"/>
          </a:xfrm>
          <a:prstGeom prst="rect">
            <a:avLst/>
          </a:prstGeom>
        </p:spPr>
        <p:txBody>
          <a:bodyPr vert="horz" wrap="square" lIns="0" tIns="95250" rIns="0" bIns="0" rtlCol="0">
            <a:spAutoFit/>
          </a:bodyPr>
          <a:lstStyle/>
          <a:p>
            <a:pPr marL="12700" marR="5080">
              <a:lnSpc>
                <a:spcPct val="90100"/>
              </a:lnSpc>
              <a:spcBef>
                <a:spcPts val="750"/>
              </a:spcBef>
            </a:pPr>
            <a:r>
              <a:rPr sz="5400" b="1" spc="75" dirty="0">
                <a:solidFill>
                  <a:srgbClr val="FFFFFF"/>
                </a:solidFill>
                <a:latin typeface="Calibri"/>
                <a:cs typeface="Calibri"/>
              </a:rPr>
              <a:t>Addressing</a:t>
            </a:r>
            <a:r>
              <a:rPr sz="5400" b="1" spc="-165" dirty="0">
                <a:solidFill>
                  <a:srgbClr val="FFFFFF"/>
                </a:solidFill>
                <a:latin typeface="Calibri"/>
                <a:cs typeface="Calibri"/>
              </a:rPr>
              <a:t> </a:t>
            </a:r>
            <a:r>
              <a:rPr sz="5400" b="1" spc="-25" dirty="0">
                <a:solidFill>
                  <a:srgbClr val="FFFFFF"/>
                </a:solidFill>
                <a:latin typeface="Calibri"/>
                <a:cs typeface="Calibri"/>
              </a:rPr>
              <a:t>the </a:t>
            </a:r>
            <a:r>
              <a:rPr sz="5400" b="1" spc="70" dirty="0">
                <a:solidFill>
                  <a:srgbClr val="FFFFFF"/>
                </a:solidFill>
                <a:latin typeface="Calibri"/>
                <a:cs typeface="Calibri"/>
              </a:rPr>
              <a:t>Health</a:t>
            </a:r>
            <a:r>
              <a:rPr sz="5400" b="1" spc="-210" dirty="0">
                <a:solidFill>
                  <a:srgbClr val="FFFFFF"/>
                </a:solidFill>
                <a:latin typeface="Calibri"/>
                <a:cs typeface="Calibri"/>
              </a:rPr>
              <a:t> </a:t>
            </a:r>
            <a:r>
              <a:rPr sz="5400" b="1" spc="-25" dirty="0">
                <a:solidFill>
                  <a:srgbClr val="FFFFFF"/>
                </a:solidFill>
                <a:latin typeface="Calibri"/>
                <a:cs typeface="Calibri"/>
              </a:rPr>
              <a:t>and </a:t>
            </a:r>
            <a:r>
              <a:rPr sz="5400" b="1" spc="140" dirty="0">
                <a:solidFill>
                  <a:srgbClr val="FFFFFF"/>
                </a:solidFill>
                <a:latin typeface="Calibri"/>
                <a:cs typeface="Calibri"/>
              </a:rPr>
              <a:t>Economic </a:t>
            </a:r>
            <a:r>
              <a:rPr sz="5400" b="1" spc="150" dirty="0">
                <a:solidFill>
                  <a:srgbClr val="FFFFFF"/>
                </a:solidFill>
                <a:latin typeface="Calibri"/>
                <a:cs typeface="Calibri"/>
              </a:rPr>
              <a:t>Impacts</a:t>
            </a:r>
            <a:r>
              <a:rPr sz="5400" b="1" spc="-245" dirty="0">
                <a:solidFill>
                  <a:srgbClr val="FFFFFF"/>
                </a:solidFill>
                <a:latin typeface="Calibri"/>
                <a:cs typeface="Calibri"/>
              </a:rPr>
              <a:t> </a:t>
            </a:r>
            <a:r>
              <a:rPr sz="5400" b="1" spc="-25" dirty="0">
                <a:solidFill>
                  <a:srgbClr val="FFFFFF"/>
                </a:solidFill>
                <a:latin typeface="Calibri"/>
                <a:cs typeface="Calibri"/>
              </a:rPr>
              <a:t>of </a:t>
            </a:r>
            <a:r>
              <a:rPr sz="5400" b="1" spc="65" dirty="0">
                <a:solidFill>
                  <a:srgbClr val="FFFFFF"/>
                </a:solidFill>
                <a:latin typeface="Calibri"/>
                <a:cs typeface="Calibri"/>
              </a:rPr>
              <a:t>Extreme</a:t>
            </a:r>
            <a:r>
              <a:rPr sz="5400" b="1" spc="-180" dirty="0">
                <a:solidFill>
                  <a:srgbClr val="FFFFFF"/>
                </a:solidFill>
                <a:latin typeface="Calibri"/>
                <a:cs typeface="Calibri"/>
              </a:rPr>
              <a:t> </a:t>
            </a:r>
            <a:r>
              <a:rPr sz="5400" b="1" spc="35" dirty="0">
                <a:solidFill>
                  <a:srgbClr val="FFFFFF"/>
                </a:solidFill>
                <a:latin typeface="Calibri"/>
                <a:cs typeface="Calibri"/>
              </a:rPr>
              <a:t>Heat</a:t>
            </a:r>
            <a:endParaRPr sz="5400">
              <a:latin typeface="Calibri"/>
              <a:cs typeface="Calibri"/>
            </a:endParaRPr>
          </a:p>
        </p:txBody>
      </p:sp>
      <p:sp>
        <p:nvSpPr>
          <p:cNvPr id="4" name="object 4"/>
          <p:cNvSpPr txBox="1"/>
          <p:nvPr/>
        </p:nvSpPr>
        <p:spPr>
          <a:xfrm>
            <a:off x="6694169" y="4018419"/>
            <a:ext cx="2435225" cy="1939289"/>
          </a:xfrm>
          <a:prstGeom prst="rect">
            <a:avLst/>
          </a:prstGeom>
        </p:spPr>
        <p:txBody>
          <a:bodyPr vert="horz" wrap="square" lIns="0" tIns="132715" rIns="0" bIns="0" rtlCol="0">
            <a:spAutoFit/>
          </a:bodyPr>
          <a:lstStyle/>
          <a:p>
            <a:pPr marL="12700">
              <a:lnSpc>
                <a:spcPct val="100000"/>
              </a:lnSpc>
              <a:spcBef>
                <a:spcPts val="1045"/>
              </a:spcBef>
            </a:pPr>
            <a:r>
              <a:rPr sz="2750" b="1" spc="135" dirty="0">
                <a:solidFill>
                  <a:srgbClr val="FFFFFF"/>
                </a:solidFill>
                <a:latin typeface="Calibri"/>
                <a:cs typeface="Calibri"/>
              </a:rPr>
              <a:t>Jane</a:t>
            </a:r>
            <a:r>
              <a:rPr sz="2750" b="1" spc="15" dirty="0">
                <a:solidFill>
                  <a:srgbClr val="FFFFFF"/>
                </a:solidFill>
                <a:latin typeface="Calibri"/>
                <a:cs typeface="Calibri"/>
              </a:rPr>
              <a:t> </a:t>
            </a:r>
            <a:r>
              <a:rPr sz="2750" b="1" spc="105" dirty="0">
                <a:solidFill>
                  <a:srgbClr val="FFFFFF"/>
                </a:solidFill>
                <a:latin typeface="Calibri"/>
                <a:cs typeface="Calibri"/>
              </a:rPr>
              <a:t>Gilbert</a:t>
            </a:r>
            <a:endParaRPr sz="2750">
              <a:latin typeface="Calibri"/>
              <a:cs typeface="Calibri"/>
            </a:endParaRPr>
          </a:p>
          <a:p>
            <a:pPr marL="12700">
              <a:lnSpc>
                <a:spcPct val="100000"/>
              </a:lnSpc>
              <a:spcBef>
                <a:spcPts val="805"/>
              </a:spcBef>
            </a:pPr>
            <a:r>
              <a:rPr sz="2400" i="1" spc="105" dirty="0">
                <a:solidFill>
                  <a:srgbClr val="FFFFFF"/>
                </a:solidFill>
                <a:latin typeface="Calibri"/>
                <a:cs typeface="Calibri"/>
              </a:rPr>
              <a:t>Chief</a:t>
            </a:r>
            <a:r>
              <a:rPr sz="2400" i="1" spc="-30" dirty="0">
                <a:solidFill>
                  <a:srgbClr val="FFFFFF"/>
                </a:solidFill>
                <a:latin typeface="Calibri"/>
                <a:cs typeface="Calibri"/>
              </a:rPr>
              <a:t> </a:t>
            </a:r>
            <a:r>
              <a:rPr sz="2400" i="1" spc="55" dirty="0">
                <a:solidFill>
                  <a:srgbClr val="FFFFFF"/>
                </a:solidFill>
                <a:latin typeface="Calibri"/>
                <a:cs typeface="Calibri"/>
              </a:rPr>
              <a:t>Heat</a:t>
            </a:r>
            <a:r>
              <a:rPr sz="2400" i="1" spc="-5" dirty="0">
                <a:solidFill>
                  <a:srgbClr val="FFFFFF"/>
                </a:solidFill>
                <a:latin typeface="Calibri"/>
                <a:cs typeface="Calibri"/>
              </a:rPr>
              <a:t> </a:t>
            </a:r>
            <a:r>
              <a:rPr sz="2400" i="1" spc="50" dirty="0">
                <a:solidFill>
                  <a:srgbClr val="FFFFFF"/>
                </a:solidFill>
                <a:latin typeface="Calibri"/>
                <a:cs typeface="Calibri"/>
              </a:rPr>
              <a:t>Officer</a:t>
            </a:r>
            <a:endParaRPr sz="2400">
              <a:latin typeface="Calibri"/>
              <a:cs typeface="Calibri"/>
            </a:endParaRPr>
          </a:p>
          <a:p>
            <a:pPr>
              <a:lnSpc>
                <a:spcPct val="100000"/>
              </a:lnSpc>
              <a:spcBef>
                <a:spcPts val="45"/>
              </a:spcBef>
            </a:pPr>
            <a:endParaRPr sz="3450">
              <a:latin typeface="Calibri"/>
              <a:cs typeface="Calibri"/>
            </a:endParaRPr>
          </a:p>
          <a:p>
            <a:pPr marL="12700">
              <a:lnSpc>
                <a:spcPct val="100000"/>
              </a:lnSpc>
            </a:pPr>
            <a:r>
              <a:rPr sz="2400" spc="95" dirty="0">
                <a:solidFill>
                  <a:srgbClr val="FFFFFF"/>
                </a:solidFill>
                <a:latin typeface="Calibri"/>
                <a:cs typeface="Calibri"/>
              </a:rPr>
              <a:t>December</a:t>
            </a:r>
            <a:r>
              <a:rPr sz="2400" spc="-75" dirty="0">
                <a:solidFill>
                  <a:srgbClr val="FFFFFF"/>
                </a:solidFill>
                <a:latin typeface="Calibri"/>
                <a:cs typeface="Calibri"/>
              </a:rPr>
              <a:t> </a:t>
            </a:r>
            <a:r>
              <a:rPr sz="2400" spc="65" dirty="0">
                <a:solidFill>
                  <a:srgbClr val="FFFFFF"/>
                </a:solidFill>
                <a:latin typeface="Calibri"/>
                <a:cs typeface="Calibri"/>
              </a:rPr>
              <a:t>5,</a:t>
            </a:r>
            <a:r>
              <a:rPr sz="2400" spc="-25" dirty="0">
                <a:solidFill>
                  <a:srgbClr val="FFFFFF"/>
                </a:solidFill>
                <a:latin typeface="Calibri"/>
                <a:cs typeface="Calibri"/>
              </a:rPr>
              <a:t> </a:t>
            </a:r>
            <a:r>
              <a:rPr sz="2400" spc="30" dirty="0">
                <a:solidFill>
                  <a:srgbClr val="FFFFFF"/>
                </a:solidFill>
                <a:latin typeface="Calibri"/>
                <a:cs typeface="Calibri"/>
              </a:rPr>
              <a:t>2024</a:t>
            </a:r>
            <a:endParaRPr sz="2400">
              <a:latin typeface="Calibri"/>
              <a:cs typeface="Calibri"/>
            </a:endParaRPr>
          </a:p>
        </p:txBody>
      </p:sp>
      <p:grpSp>
        <p:nvGrpSpPr>
          <p:cNvPr id="5" name="object 5"/>
          <p:cNvGrpSpPr/>
          <p:nvPr/>
        </p:nvGrpSpPr>
        <p:grpSpPr>
          <a:xfrm>
            <a:off x="0" y="0"/>
            <a:ext cx="6038850" cy="6858000"/>
            <a:chOff x="0" y="0"/>
            <a:chExt cx="6038850" cy="6858000"/>
          </a:xfrm>
        </p:grpSpPr>
        <p:pic>
          <p:nvPicPr>
            <p:cNvPr id="6" name="object 6"/>
            <p:cNvPicPr/>
            <p:nvPr/>
          </p:nvPicPr>
          <p:blipFill>
            <a:blip r:embed="rId2" cstate="print"/>
            <a:stretch>
              <a:fillRect/>
            </a:stretch>
          </p:blipFill>
          <p:spPr>
            <a:xfrm>
              <a:off x="3486150" y="5391150"/>
              <a:ext cx="2181225" cy="1019175"/>
            </a:xfrm>
            <a:prstGeom prst="rect">
              <a:avLst/>
            </a:prstGeom>
          </p:spPr>
        </p:pic>
        <p:pic>
          <p:nvPicPr>
            <p:cNvPr id="7" name="object 7"/>
            <p:cNvPicPr/>
            <p:nvPr/>
          </p:nvPicPr>
          <p:blipFill>
            <a:blip r:embed="rId3" cstate="print"/>
            <a:stretch>
              <a:fillRect/>
            </a:stretch>
          </p:blipFill>
          <p:spPr>
            <a:xfrm>
              <a:off x="0" y="0"/>
              <a:ext cx="6038850" cy="6858000"/>
            </a:xfrm>
            <a:prstGeom prst="rect">
              <a:avLst/>
            </a:prstGeom>
          </p:spPr>
        </p:pic>
        <p:pic>
          <p:nvPicPr>
            <p:cNvPr id="8" name="object 8"/>
            <p:cNvPicPr/>
            <p:nvPr/>
          </p:nvPicPr>
          <p:blipFill>
            <a:blip r:embed="rId2" cstate="print"/>
            <a:stretch>
              <a:fillRect/>
            </a:stretch>
          </p:blipFill>
          <p:spPr>
            <a:xfrm>
              <a:off x="752475" y="819150"/>
              <a:ext cx="2733675" cy="127635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04899"/>
            <a:ext cx="1695450" cy="3667125"/>
          </a:xfrm>
          <a:custGeom>
            <a:avLst/>
            <a:gdLst/>
            <a:ahLst/>
            <a:cxnLst/>
            <a:rect l="l" t="t" r="r" b="b"/>
            <a:pathLst>
              <a:path w="1695450" h="3667125">
                <a:moveTo>
                  <a:pt x="1695450" y="0"/>
                </a:moveTo>
                <a:lnTo>
                  <a:pt x="0" y="0"/>
                </a:lnTo>
                <a:lnTo>
                  <a:pt x="0" y="3667125"/>
                </a:lnTo>
                <a:lnTo>
                  <a:pt x="1695450" y="3667125"/>
                </a:lnTo>
                <a:lnTo>
                  <a:pt x="1695450" y="685800"/>
                </a:lnTo>
                <a:lnTo>
                  <a:pt x="1695450" y="381000"/>
                </a:lnTo>
                <a:lnTo>
                  <a:pt x="1695450" y="0"/>
                </a:lnTo>
                <a:close/>
              </a:path>
            </a:pathLst>
          </a:custGeom>
          <a:solidFill>
            <a:srgbClr val="AD3B5F"/>
          </a:solidFill>
        </p:spPr>
        <p:txBody>
          <a:bodyPr wrap="square" lIns="0" tIns="0" rIns="0" bIns="0" rtlCol="0"/>
          <a:lstStyle/>
          <a:p>
            <a:endParaRPr/>
          </a:p>
        </p:txBody>
      </p:sp>
      <p:sp>
        <p:nvSpPr>
          <p:cNvPr id="3" name="object 3"/>
          <p:cNvSpPr txBox="1"/>
          <p:nvPr/>
        </p:nvSpPr>
        <p:spPr>
          <a:xfrm>
            <a:off x="351472" y="1512887"/>
            <a:ext cx="1062990" cy="243204"/>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FFFFFF"/>
                </a:solidFill>
                <a:latin typeface="Arial"/>
                <a:cs typeface="Arial"/>
              </a:rPr>
              <a:t>MITIGATION</a:t>
            </a:r>
            <a:endParaRPr sz="1400">
              <a:latin typeface="Arial"/>
              <a:cs typeface="Arial"/>
            </a:endParaRPr>
          </a:p>
        </p:txBody>
      </p:sp>
      <p:sp>
        <p:nvSpPr>
          <p:cNvPr id="4" name="object 4"/>
          <p:cNvSpPr txBox="1"/>
          <p:nvPr/>
        </p:nvSpPr>
        <p:spPr>
          <a:xfrm>
            <a:off x="122237" y="2354516"/>
            <a:ext cx="1491615" cy="638175"/>
          </a:xfrm>
          <a:prstGeom prst="rect">
            <a:avLst/>
          </a:prstGeom>
        </p:spPr>
        <p:txBody>
          <a:bodyPr vert="horz" wrap="square" lIns="0" tIns="66040" rIns="0" bIns="0" rtlCol="0">
            <a:spAutoFit/>
          </a:bodyPr>
          <a:lstStyle/>
          <a:p>
            <a:pPr marL="12700" marR="5080" indent="2540" algn="ctr">
              <a:lnSpc>
                <a:spcPct val="78800"/>
              </a:lnSpc>
              <a:spcBef>
                <a:spcPts val="520"/>
              </a:spcBef>
            </a:pPr>
            <a:r>
              <a:rPr sz="1550" b="1" spc="-10" dirty="0">
                <a:solidFill>
                  <a:srgbClr val="FFFFFF"/>
                </a:solidFill>
                <a:latin typeface="Arial"/>
                <a:cs typeface="Arial"/>
              </a:rPr>
              <a:t>Reduce </a:t>
            </a:r>
            <a:r>
              <a:rPr sz="1550" b="1" dirty="0">
                <a:solidFill>
                  <a:srgbClr val="FFFFFF"/>
                </a:solidFill>
                <a:latin typeface="Arial"/>
                <a:cs typeface="Arial"/>
              </a:rPr>
              <a:t>sources</a:t>
            </a:r>
            <a:r>
              <a:rPr sz="1550" b="1" spc="145" dirty="0">
                <a:solidFill>
                  <a:srgbClr val="FFFFFF"/>
                </a:solidFill>
                <a:latin typeface="Arial"/>
                <a:cs typeface="Arial"/>
              </a:rPr>
              <a:t> </a:t>
            </a:r>
            <a:r>
              <a:rPr sz="1550" b="1" spc="-25" dirty="0">
                <a:solidFill>
                  <a:srgbClr val="FFFFFF"/>
                </a:solidFill>
                <a:latin typeface="Arial"/>
                <a:cs typeface="Arial"/>
              </a:rPr>
              <a:t>of </a:t>
            </a:r>
            <a:r>
              <a:rPr sz="1550" b="1" dirty="0">
                <a:solidFill>
                  <a:srgbClr val="FFFFFF"/>
                </a:solidFill>
                <a:latin typeface="Arial"/>
                <a:cs typeface="Arial"/>
              </a:rPr>
              <a:t>climate</a:t>
            </a:r>
            <a:r>
              <a:rPr sz="1550" b="1" spc="175" dirty="0">
                <a:solidFill>
                  <a:srgbClr val="FFFFFF"/>
                </a:solidFill>
                <a:latin typeface="Arial"/>
                <a:cs typeface="Arial"/>
              </a:rPr>
              <a:t> </a:t>
            </a:r>
            <a:r>
              <a:rPr sz="1550" b="1" spc="-10" dirty="0">
                <a:solidFill>
                  <a:srgbClr val="FFFFFF"/>
                </a:solidFill>
                <a:latin typeface="Arial"/>
                <a:cs typeface="Arial"/>
              </a:rPr>
              <a:t>change</a:t>
            </a:r>
            <a:endParaRPr sz="1550">
              <a:latin typeface="Arial"/>
              <a:cs typeface="Arial"/>
            </a:endParaRPr>
          </a:p>
        </p:txBody>
      </p:sp>
      <p:grpSp>
        <p:nvGrpSpPr>
          <p:cNvPr id="5" name="object 5"/>
          <p:cNvGrpSpPr/>
          <p:nvPr/>
        </p:nvGrpSpPr>
        <p:grpSpPr>
          <a:xfrm>
            <a:off x="104775" y="1123950"/>
            <a:ext cx="8439150" cy="3648075"/>
            <a:chOff x="104775" y="1123950"/>
            <a:chExt cx="8439150" cy="3648075"/>
          </a:xfrm>
        </p:grpSpPr>
        <p:pic>
          <p:nvPicPr>
            <p:cNvPr id="6" name="object 6"/>
            <p:cNvPicPr/>
            <p:nvPr/>
          </p:nvPicPr>
          <p:blipFill>
            <a:blip r:embed="rId2" cstate="print"/>
            <a:stretch>
              <a:fillRect/>
            </a:stretch>
          </p:blipFill>
          <p:spPr>
            <a:xfrm>
              <a:off x="104775" y="3276600"/>
              <a:ext cx="1485900" cy="1085850"/>
            </a:xfrm>
            <a:prstGeom prst="rect">
              <a:avLst/>
            </a:prstGeom>
          </p:spPr>
        </p:pic>
        <p:sp>
          <p:nvSpPr>
            <p:cNvPr id="7" name="object 7"/>
            <p:cNvSpPr/>
            <p:nvPr/>
          </p:nvSpPr>
          <p:spPr>
            <a:xfrm>
              <a:off x="5067300" y="1123950"/>
              <a:ext cx="1762125" cy="3648075"/>
            </a:xfrm>
            <a:custGeom>
              <a:avLst/>
              <a:gdLst/>
              <a:ahLst/>
              <a:cxnLst/>
              <a:rect l="l" t="t" r="r" b="b"/>
              <a:pathLst>
                <a:path w="1762125" h="3648075">
                  <a:moveTo>
                    <a:pt x="1762125" y="0"/>
                  </a:moveTo>
                  <a:lnTo>
                    <a:pt x="0" y="0"/>
                  </a:lnTo>
                  <a:lnTo>
                    <a:pt x="0" y="3648075"/>
                  </a:lnTo>
                  <a:lnTo>
                    <a:pt x="1762125" y="3648075"/>
                  </a:lnTo>
                  <a:lnTo>
                    <a:pt x="1762125" y="0"/>
                  </a:lnTo>
                  <a:close/>
                </a:path>
              </a:pathLst>
            </a:custGeom>
            <a:solidFill>
              <a:srgbClr val="474797"/>
            </a:solidFill>
          </p:spPr>
          <p:txBody>
            <a:bodyPr wrap="square" lIns="0" tIns="0" rIns="0" bIns="0" rtlCol="0"/>
            <a:lstStyle/>
            <a:p>
              <a:endParaRPr/>
            </a:p>
          </p:txBody>
        </p:sp>
        <p:sp>
          <p:nvSpPr>
            <p:cNvPr id="8" name="object 8"/>
            <p:cNvSpPr/>
            <p:nvPr/>
          </p:nvSpPr>
          <p:spPr>
            <a:xfrm>
              <a:off x="6829425" y="1123950"/>
              <a:ext cx="1714500" cy="3648075"/>
            </a:xfrm>
            <a:custGeom>
              <a:avLst/>
              <a:gdLst/>
              <a:ahLst/>
              <a:cxnLst/>
              <a:rect l="l" t="t" r="r" b="b"/>
              <a:pathLst>
                <a:path w="1714500" h="3648075">
                  <a:moveTo>
                    <a:pt x="1714500" y="0"/>
                  </a:moveTo>
                  <a:lnTo>
                    <a:pt x="0" y="0"/>
                  </a:lnTo>
                  <a:lnTo>
                    <a:pt x="0" y="3648075"/>
                  </a:lnTo>
                  <a:lnTo>
                    <a:pt x="1714500" y="3648075"/>
                  </a:lnTo>
                  <a:lnTo>
                    <a:pt x="1714500" y="0"/>
                  </a:lnTo>
                  <a:close/>
                </a:path>
              </a:pathLst>
            </a:custGeom>
            <a:solidFill>
              <a:srgbClr val="1F8582"/>
            </a:solidFill>
          </p:spPr>
          <p:txBody>
            <a:bodyPr wrap="square" lIns="0" tIns="0" rIns="0" bIns="0" rtlCol="0"/>
            <a:lstStyle/>
            <a:p>
              <a:endParaRPr/>
            </a:p>
          </p:txBody>
        </p:sp>
      </p:grpSp>
      <p:sp>
        <p:nvSpPr>
          <p:cNvPr id="9" name="object 9"/>
          <p:cNvSpPr txBox="1"/>
          <p:nvPr/>
        </p:nvSpPr>
        <p:spPr>
          <a:xfrm>
            <a:off x="6969506" y="1489392"/>
            <a:ext cx="1411605" cy="243204"/>
          </a:xfrm>
          <a:prstGeom prst="rect">
            <a:avLst/>
          </a:prstGeom>
        </p:spPr>
        <p:txBody>
          <a:bodyPr vert="horz" wrap="square" lIns="0" tIns="15875" rIns="0" bIns="0" rtlCol="0">
            <a:spAutoFit/>
          </a:bodyPr>
          <a:lstStyle/>
          <a:p>
            <a:pPr marL="12700">
              <a:lnSpc>
                <a:spcPct val="100000"/>
              </a:lnSpc>
              <a:spcBef>
                <a:spcPts val="125"/>
              </a:spcBef>
            </a:pPr>
            <a:r>
              <a:rPr sz="1400" b="1" dirty="0">
                <a:solidFill>
                  <a:srgbClr val="FFFFFF"/>
                </a:solidFill>
                <a:latin typeface="Arial"/>
                <a:cs typeface="Arial"/>
              </a:rPr>
              <a:t>EXTREME</a:t>
            </a:r>
            <a:r>
              <a:rPr sz="1400" b="1" spc="-45" dirty="0">
                <a:solidFill>
                  <a:srgbClr val="FFFFFF"/>
                </a:solidFill>
                <a:latin typeface="Arial"/>
                <a:cs typeface="Arial"/>
              </a:rPr>
              <a:t> </a:t>
            </a:r>
            <a:r>
              <a:rPr sz="1400" b="1" spc="-20" dirty="0">
                <a:solidFill>
                  <a:srgbClr val="FFFFFF"/>
                </a:solidFill>
                <a:latin typeface="Arial"/>
                <a:cs typeface="Arial"/>
              </a:rPr>
              <a:t>HEAT</a:t>
            </a:r>
            <a:endParaRPr sz="1400">
              <a:latin typeface="Arial"/>
              <a:cs typeface="Arial"/>
            </a:endParaRPr>
          </a:p>
        </p:txBody>
      </p:sp>
      <p:sp>
        <p:nvSpPr>
          <p:cNvPr id="10" name="object 10"/>
          <p:cNvSpPr/>
          <p:nvPr/>
        </p:nvSpPr>
        <p:spPr>
          <a:xfrm>
            <a:off x="3381375" y="1104900"/>
            <a:ext cx="1676400" cy="3667125"/>
          </a:xfrm>
          <a:custGeom>
            <a:avLst/>
            <a:gdLst/>
            <a:ahLst/>
            <a:cxnLst/>
            <a:rect l="l" t="t" r="r" b="b"/>
            <a:pathLst>
              <a:path w="1676400" h="3667125">
                <a:moveTo>
                  <a:pt x="0" y="3667125"/>
                </a:moveTo>
                <a:lnTo>
                  <a:pt x="1676400" y="3667125"/>
                </a:lnTo>
                <a:lnTo>
                  <a:pt x="1676400" y="0"/>
                </a:lnTo>
                <a:lnTo>
                  <a:pt x="0" y="0"/>
                </a:lnTo>
                <a:lnTo>
                  <a:pt x="0" y="3667125"/>
                </a:lnTo>
                <a:close/>
              </a:path>
            </a:pathLst>
          </a:custGeom>
          <a:solidFill>
            <a:srgbClr val="F3C33B"/>
          </a:solidFill>
        </p:spPr>
        <p:txBody>
          <a:bodyPr wrap="square" lIns="0" tIns="0" rIns="0" bIns="0" rtlCol="0"/>
          <a:lstStyle/>
          <a:p>
            <a:endParaRPr/>
          </a:p>
        </p:txBody>
      </p:sp>
      <p:sp>
        <p:nvSpPr>
          <p:cNvPr id="11" name="object 11"/>
          <p:cNvSpPr txBox="1"/>
          <p:nvPr/>
        </p:nvSpPr>
        <p:spPr>
          <a:xfrm>
            <a:off x="3438525" y="1486852"/>
            <a:ext cx="1567815" cy="243204"/>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FFFFFF"/>
                </a:solidFill>
                <a:latin typeface="Arial"/>
                <a:cs typeface="Arial"/>
              </a:rPr>
              <a:t>COMMUNICATION</a:t>
            </a:r>
            <a:endParaRPr sz="1400">
              <a:latin typeface="Arial"/>
              <a:cs typeface="Arial"/>
            </a:endParaRPr>
          </a:p>
        </p:txBody>
      </p:sp>
      <p:sp>
        <p:nvSpPr>
          <p:cNvPr id="12" name="object 12"/>
          <p:cNvSpPr txBox="1"/>
          <p:nvPr/>
        </p:nvSpPr>
        <p:spPr>
          <a:xfrm>
            <a:off x="3506851" y="2289873"/>
            <a:ext cx="1282065" cy="638175"/>
          </a:xfrm>
          <a:prstGeom prst="rect">
            <a:avLst/>
          </a:prstGeom>
        </p:spPr>
        <p:txBody>
          <a:bodyPr vert="horz" wrap="square" lIns="0" tIns="66040" rIns="0" bIns="0" rtlCol="0">
            <a:spAutoFit/>
          </a:bodyPr>
          <a:lstStyle/>
          <a:p>
            <a:pPr marL="12700" marR="5080" indent="-4445" algn="ctr">
              <a:lnSpc>
                <a:spcPct val="78700"/>
              </a:lnSpc>
              <a:spcBef>
                <a:spcPts val="520"/>
              </a:spcBef>
            </a:pPr>
            <a:r>
              <a:rPr sz="1550" b="1" dirty="0">
                <a:solidFill>
                  <a:srgbClr val="FFFFFF"/>
                </a:solidFill>
                <a:latin typeface="Arial"/>
                <a:cs typeface="Arial"/>
              </a:rPr>
              <a:t>Engage</a:t>
            </a:r>
            <a:r>
              <a:rPr sz="1550" b="1" spc="125" dirty="0">
                <a:solidFill>
                  <a:srgbClr val="FFFFFF"/>
                </a:solidFill>
                <a:latin typeface="Arial"/>
                <a:cs typeface="Arial"/>
              </a:rPr>
              <a:t> </a:t>
            </a:r>
            <a:r>
              <a:rPr sz="1550" b="1" spc="-50" dirty="0">
                <a:solidFill>
                  <a:srgbClr val="FFFFFF"/>
                </a:solidFill>
                <a:latin typeface="Arial"/>
                <a:cs typeface="Arial"/>
              </a:rPr>
              <a:t>&amp; </a:t>
            </a:r>
            <a:r>
              <a:rPr sz="1550" b="1" spc="-10" dirty="0">
                <a:solidFill>
                  <a:srgbClr val="FFFFFF"/>
                </a:solidFill>
                <a:latin typeface="Arial"/>
                <a:cs typeface="Arial"/>
              </a:rPr>
              <a:t>connect stakeholders</a:t>
            </a:r>
            <a:endParaRPr sz="1550">
              <a:latin typeface="Arial"/>
              <a:cs typeface="Arial"/>
            </a:endParaRPr>
          </a:p>
        </p:txBody>
      </p:sp>
      <p:grpSp>
        <p:nvGrpSpPr>
          <p:cNvPr id="13" name="object 13"/>
          <p:cNvGrpSpPr/>
          <p:nvPr/>
        </p:nvGrpSpPr>
        <p:grpSpPr>
          <a:xfrm>
            <a:off x="1695450" y="1104900"/>
            <a:ext cx="3171825" cy="3667125"/>
            <a:chOff x="1695450" y="1104900"/>
            <a:chExt cx="3171825" cy="3667125"/>
          </a:xfrm>
        </p:grpSpPr>
        <p:pic>
          <p:nvPicPr>
            <p:cNvPr id="14" name="object 14"/>
            <p:cNvPicPr/>
            <p:nvPr/>
          </p:nvPicPr>
          <p:blipFill>
            <a:blip r:embed="rId3" cstate="print"/>
            <a:stretch>
              <a:fillRect/>
            </a:stretch>
          </p:blipFill>
          <p:spPr>
            <a:xfrm>
              <a:off x="3419475" y="3276600"/>
              <a:ext cx="1447800" cy="1085850"/>
            </a:xfrm>
            <a:prstGeom prst="rect">
              <a:avLst/>
            </a:prstGeom>
          </p:spPr>
        </p:pic>
        <p:sp>
          <p:nvSpPr>
            <p:cNvPr id="15" name="object 15"/>
            <p:cNvSpPr/>
            <p:nvPr/>
          </p:nvSpPr>
          <p:spPr>
            <a:xfrm>
              <a:off x="1695450" y="1104900"/>
              <a:ext cx="1685925" cy="3667125"/>
            </a:xfrm>
            <a:custGeom>
              <a:avLst/>
              <a:gdLst/>
              <a:ahLst/>
              <a:cxnLst/>
              <a:rect l="l" t="t" r="r" b="b"/>
              <a:pathLst>
                <a:path w="1685925" h="3667125">
                  <a:moveTo>
                    <a:pt x="1685925" y="0"/>
                  </a:moveTo>
                  <a:lnTo>
                    <a:pt x="0" y="0"/>
                  </a:lnTo>
                  <a:lnTo>
                    <a:pt x="0" y="3667125"/>
                  </a:lnTo>
                  <a:lnTo>
                    <a:pt x="1685925" y="3667125"/>
                  </a:lnTo>
                  <a:lnTo>
                    <a:pt x="1685925" y="0"/>
                  </a:lnTo>
                  <a:close/>
                </a:path>
              </a:pathLst>
            </a:custGeom>
            <a:solidFill>
              <a:srgbClr val="DF463B"/>
            </a:solidFill>
          </p:spPr>
          <p:txBody>
            <a:bodyPr wrap="square" lIns="0" tIns="0" rIns="0" bIns="0" rtlCol="0"/>
            <a:lstStyle/>
            <a:p>
              <a:endParaRPr/>
            </a:p>
          </p:txBody>
        </p:sp>
      </p:grpSp>
      <p:sp>
        <p:nvSpPr>
          <p:cNvPr id="16" name="object 16"/>
          <p:cNvSpPr txBox="1"/>
          <p:nvPr/>
        </p:nvSpPr>
        <p:spPr>
          <a:xfrm>
            <a:off x="2015235" y="1522031"/>
            <a:ext cx="1168400" cy="243204"/>
          </a:xfrm>
          <a:prstGeom prst="rect">
            <a:avLst/>
          </a:prstGeom>
        </p:spPr>
        <p:txBody>
          <a:bodyPr vert="horz" wrap="square" lIns="0" tIns="15875" rIns="0" bIns="0" rtlCol="0">
            <a:spAutoFit/>
          </a:bodyPr>
          <a:lstStyle/>
          <a:p>
            <a:pPr marL="12700">
              <a:lnSpc>
                <a:spcPct val="100000"/>
              </a:lnSpc>
              <a:spcBef>
                <a:spcPts val="125"/>
              </a:spcBef>
            </a:pPr>
            <a:r>
              <a:rPr sz="1400" b="1" spc="-20" dirty="0">
                <a:solidFill>
                  <a:srgbClr val="FFFFFF"/>
                </a:solidFill>
                <a:latin typeface="Arial"/>
                <a:cs typeface="Arial"/>
              </a:rPr>
              <a:t>ADAPTATION</a:t>
            </a:r>
            <a:endParaRPr sz="1400">
              <a:latin typeface="Arial"/>
              <a:cs typeface="Arial"/>
            </a:endParaRPr>
          </a:p>
        </p:txBody>
      </p:sp>
      <p:sp>
        <p:nvSpPr>
          <p:cNvPr id="17" name="object 17"/>
          <p:cNvSpPr txBox="1"/>
          <p:nvPr/>
        </p:nvSpPr>
        <p:spPr>
          <a:xfrm>
            <a:off x="1716151" y="2352357"/>
            <a:ext cx="1602105" cy="457200"/>
          </a:xfrm>
          <a:prstGeom prst="rect">
            <a:avLst/>
          </a:prstGeom>
        </p:spPr>
        <p:txBody>
          <a:bodyPr vert="horz" wrap="square" lIns="0" tIns="60325" rIns="0" bIns="0" rtlCol="0">
            <a:spAutoFit/>
          </a:bodyPr>
          <a:lstStyle/>
          <a:p>
            <a:pPr marL="58419" marR="5080" indent="-46355">
              <a:lnSpc>
                <a:spcPts val="1500"/>
              </a:lnSpc>
              <a:spcBef>
                <a:spcPts val="475"/>
              </a:spcBef>
            </a:pPr>
            <a:r>
              <a:rPr sz="1550" b="1" dirty="0">
                <a:solidFill>
                  <a:srgbClr val="FFFFFF"/>
                </a:solidFill>
                <a:latin typeface="Arial"/>
                <a:cs typeface="Arial"/>
              </a:rPr>
              <a:t>Address</a:t>
            </a:r>
            <a:r>
              <a:rPr sz="1550" b="1" spc="110" dirty="0">
                <a:solidFill>
                  <a:srgbClr val="FFFFFF"/>
                </a:solidFill>
                <a:latin typeface="Arial"/>
                <a:cs typeface="Arial"/>
              </a:rPr>
              <a:t> </a:t>
            </a:r>
            <a:r>
              <a:rPr sz="1550" b="1" spc="-10" dirty="0">
                <a:solidFill>
                  <a:srgbClr val="FFFFFF"/>
                </a:solidFill>
                <a:latin typeface="Arial"/>
                <a:cs typeface="Arial"/>
              </a:rPr>
              <a:t>climate </a:t>
            </a:r>
            <a:r>
              <a:rPr sz="1550" b="1" dirty="0">
                <a:solidFill>
                  <a:srgbClr val="FFFFFF"/>
                </a:solidFill>
                <a:latin typeface="Arial"/>
                <a:cs typeface="Arial"/>
              </a:rPr>
              <a:t>change</a:t>
            </a:r>
            <a:r>
              <a:rPr sz="1550" b="1" spc="155" dirty="0">
                <a:solidFill>
                  <a:srgbClr val="FFFFFF"/>
                </a:solidFill>
                <a:latin typeface="Arial"/>
                <a:cs typeface="Arial"/>
              </a:rPr>
              <a:t> </a:t>
            </a:r>
            <a:r>
              <a:rPr sz="1550" b="1" spc="-10" dirty="0">
                <a:solidFill>
                  <a:srgbClr val="FFFFFF"/>
                </a:solidFill>
                <a:latin typeface="Arial"/>
                <a:cs typeface="Arial"/>
              </a:rPr>
              <a:t>impacts</a:t>
            </a:r>
            <a:endParaRPr sz="1550">
              <a:latin typeface="Arial"/>
              <a:cs typeface="Arial"/>
            </a:endParaRPr>
          </a:p>
        </p:txBody>
      </p:sp>
      <p:grpSp>
        <p:nvGrpSpPr>
          <p:cNvPr id="18" name="object 18"/>
          <p:cNvGrpSpPr/>
          <p:nvPr/>
        </p:nvGrpSpPr>
        <p:grpSpPr>
          <a:xfrm>
            <a:off x="1771650" y="1123950"/>
            <a:ext cx="8524875" cy="3648075"/>
            <a:chOff x="1771650" y="1123950"/>
            <a:chExt cx="8524875" cy="3648075"/>
          </a:xfrm>
        </p:grpSpPr>
        <p:pic>
          <p:nvPicPr>
            <p:cNvPr id="19" name="object 19"/>
            <p:cNvPicPr/>
            <p:nvPr/>
          </p:nvPicPr>
          <p:blipFill>
            <a:blip r:embed="rId4" cstate="print"/>
            <a:stretch>
              <a:fillRect/>
            </a:stretch>
          </p:blipFill>
          <p:spPr>
            <a:xfrm>
              <a:off x="1771650" y="3276600"/>
              <a:ext cx="1447800" cy="1085850"/>
            </a:xfrm>
            <a:prstGeom prst="rect">
              <a:avLst/>
            </a:prstGeom>
          </p:spPr>
        </p:pic>
        <p:pic>
          <p:nvPicPr>
            <p:cNvPr id="20" name="object 20"/>
            <p:cNvPicPr/>
            <p:nvPr/>
          </p:nvPicPr>
          <p:blipFill>
            <a:blip r:embed="rId5" cstate="print"/>
            <a:stretch>
              <a:fillRect/>
            </a:stretch>
          </p:blipFill>
          <p:spPr>
            <a:xfrm>
              <a:off x="5200650" y="3276600"/>
              <a:ext cx="1409700" cy="1057275"/>
            </a:xfrm>
            <a:prstGeom prst="rect">
              <a:avLst/>
            </a:prstGeom>
          </p:spPr>
        </p:pic>
        <p:pic>
          <p:nvPicPr>
            <p:cNvPr id="21" name="object 21"/>
            <p:cNvPicPr/>
            <p:nvPr/>
          </p:nvPicPr>
          <p:blipFill>
            <a:blip r:embed="rId6" cstate="print"/>
            <a:stretch>
              <a:fillRect/>
            </a:stretch>
          </p:blipFill>
          <p:spPr>
            <a:xfrm>
              <a:off x="6943725" y="3276600"/>
              <a:ext cx="1438275" cy="1047750"/>
            </a:xfrm>
            <a:prstGeom prst="rect">
              <a:avLst/>
            </a:prstGeom>
          </p:spPr>
        </p:pic>
        <p:sp>
          <p:nvSpPr>
            <p:cNvPr id="22" name="object 22"/>
            <p:cNvSpPr/>
            <p:nvPr/>
          </p:nvSpPr>
          <p:spPr>
            <a:xfrm>
              <a:off x="8534400" y="1123950"/>
              <a:ext cx="1762125" cy="3648075"/>
            </a:xfrm>
            <a:custGeom>
              <a:avLst/>
              <a:gdLst/>
              <a:ahLst/>
              <a:cxnLst/>
              <a:rect l="l" t="t" r="r" b="b"/>
              <a:pathLst>
                <a:path w="1762125" h="3648075">
                  <a:moveTo>
                    <a:pt x="1762125" y="0"/>
                  </a:moveTo>
                  <a:lnTo>
                    <a:pt x="0" y="0"/>
                  </a:lnTo>
                  <a:lnTo>
                    <a:pt x="0" y="3648075"/>
                  </a:lnTo>
                  <a:lnTo>
                    <a:pt x="1762125" y="3648075"/>
                  </a:lnTo>
                  <a:lnTo>
                    <a:pt x="1762125" y="0"/>
                  </a:lnTo>
                  <a:close/>
                </a:path>
              </a:pathLst>
            </a:custGeom>
            <a:solidFill>
              <a:srgbClr val="82B4BA"/>
            </a:solidFill>
          </p:spPr>
          <p:txBody>
            <a:bodyPr wrap="square" lIns="0" tIns="0" rIns="0" bIns="0" rtlCol="0"/>
            <a:lstStyle/>
            <a:p>
              <a:endParaRPr/>
            </a:p>
          </p:txBody>
        </p:sp>
      </p:grpSp>
      <p:pic>
        <p:nvPicPr>
          <p:cNvPr id="23" name="object 23"/>
          <p:cNvPicPr/>
          <p:nvPr/>
        </p:nvPicPr>
        <p:blipFill>
          <a:blip r:embed="rId7" cstate="print"/>
          <a:stretch>
            <a:fillRect/>
          </a:stretch>
        </p:blipFill>
        <p:spPr>
          <a:xfrm>
            <a:off x="5067300" y="5924550"/>
            <a:ext cx="1333500" cy="628650"/>
          </a:xfrm>
          <a:prstGeom prst="rect">
            <a:avLst/>
          </a:prstGeom>
        </p:spPr>
      </p:pic>
      <p:sp>
        <p:nvSpPr>
          <p:cNvPr id="24" name="object 24"/>
          <p:cNvSpPr txBox="1"/>
          <p:nvPr/>
        </p:nvSpPr>
        <p:spPr>
          <a:xfrm>
            <a:off x="5275579" y="1489392"/>
            <a:ext cx="1336675" cy="243204"/>
          </a:xfrm>
          <a:prstGeom prst="rect">
            <a:avLst/>
          </a:prstGeom>
        </p:spPr>
        <p:txBody>
          <a:bodyPr vert="horz" wrap="square" lIns="0" tIns="15875" rIns="0" bIns="0" rtlCol="0">
            <a:spAutoFit/>
          </a:bodyPr>
          <a:lstStyle/>
          <a:p>
            <a:pPr marL="12700">
              <a:lnSpc>
                <a:spcPct val="100000"/>
              </a:lnSpc>
              <a:spcBef>
                <a:spcPts val="125"/>
              </a:spcBef>
            </a:pPr>
            <a:r>
              <a:rPr sz="1400" b="1" spc="-25" dirty="0">
                <a:solidFill>
                  <a:srgbClr val="FFFFFF"/>
                </a:solidFill>
                <a:latin typeface="Arial"/>
                <a:cs typeface="Arial"/>
              </a:rPr>
              <a:t>BISCAYNE</a:t>
            </a:r>
            <a:r>
              <a:rPr sz="1400" b="1" spc="-20" dirty="0">
                <a:solidFill>
                  <a:srgbClr val="FFFFFF"/>
                </a:solidFill>
                <a:latin typeface="Arial"/>
                <a:cs typeface="Arial"/>
              </a:rPr>
              <a:t> </a:t>
            </a:r>
            <a:r>
              <a:rPr sz="1400" b="1" spc="-25" dirty="0">
                <a:solidFill>
                  <a:srgbClr val="FFFFFF"/>
                </a:solidFill>
                <a:latin typeface="Arial"/>
                <a:cs typeface="Arial"/>
              </a:rPr>
              <a:t>BAY</a:t>
            </a:r>
            <a:endParaRPr sz="1400">
              <a:latin typeface="Arial"/>
              <a:cs typeface="Arial"/>
            </a:endParaRPr>
          </a:p>
        </p:txBody>
      </p:sp>
      <p:sp>
        <p:nvSpPr>
          <p:cNvPr id="25" name="object 25"/>
          <p:cNvSpPr txBox="1"/>
          <p:nvPr/>
        </p:nvSpPr>
        <p:spPr>
          <a:xfrm>
            <a:off x="5444109" y="2378773"/>
            <a:ext cx="934085" cy="456565"/>
          </a:xfrm>
          <a:prstGeom prst="rect">
            <a:avLst/>
          </a:prstGeom>
        </p:spPr>
        <p:txBody>
          <a:bodyPr vert="horz" wrap="square" lIns="0" tIns="15875" rIns="0" bIns="0" rtlCol="0">
            <a:spAutoFit/>
          </a:bodyPr>
          <a:lstStyle/>
          <a:p>
            <a:pPr marL="12700">
              <a:lnSpc>
                <a:spcPts val="1680"/>
              </a:lnSpc>
              <a:spcBef>
                <a:spcPts val="125"/>
              </a:spcBef>
            </a:pPr>
            <a:r>
              <a:rPr sz="1550" b="1" dirty="0">
                <a:solidFill>
                  <a:srgbClr val="FFFFFF"/>
                </a:solidFill>
                <a:latin typeface="Arial"/>
                <a:cs typeface="Arial"/>
              </a:rPr>
              <a:t>Protect</a:t>
            </a:r>
            <a:r>
              <a:rPr sz="1550" b="1" spc="190" dirty="0">
                <a:solidFill>
                  <a:srgbClr val="FFFFFF"/>
                </a:solidFill>
                <a:latin typeface="Arial"/>
                <a:cs typeface="Arial"/>
              </a:rPr>
              <a:t> </a:t>
            </a:r>
            <a:r>
              <a:rPr sz="1550" b="1" spc="-50" dirty="0">
                <a:solidFill>
                  <a:srgbClr val="FFFFFF"/>
                </a:solidFill>
                <a:latin typeface="Arial"/>
                <a:cs typeface="Arial"/>
              </a:rPr>
              <a:t>&amp;</a:t>
            </a:r>
            <a:endParaRPr sz="1550">
              <a:latin typeface="Arial"/>
              <a:cs typeface="Arial"/>
            </a:endParaRPr>
          </a:p>
          <a:p>
            <a:pPr marL="120014">
              <a:lnSpc>
                <a:spcPts val="1680"/>
              </a:lnSpc>
            </a:pPr>
            <a:r>
              <a:rPr sz="1550" b="1" spc="-10" dirty="0">
                <a:solidFill>
                  <a:srgbClr val="FFFFFF"/>
                </a:solidFill>
                <a:latin typeface="Arial"/>
                <a:cs typeface="Arial"/>
              </a:rPr>
              <a:t>restore</a:t>
            </a:r>
            <a:endParaRPr sz="1550">
              <a:latin typeface="Arial"/>
              <a:cs typeface="Arial"/>
            </a:endParaRPr>
          </a:p>
        </p:txBody>
      </p:sp>
      <p:sp>
        <p:nvSpPr>
          <p:cNvPr id="26" name="object 26"/>
          <p:cNvSpPr txBox="1"/>
          <p:nvPr/>
        </p:nvSpPr>
        <p:spPr>
          <a:xfrm>
            <a:off x="6895465" y="2339276"/>
            <a:ext cx="1518920" cy="638175"/>
          </a:xfrm>
          <a:prstGeom prst="rect">
            <a:avLst/>
          </a:prstGeom>
        </p:spPr>
        <p:txBody>
          <a:bodyPr vert="horz" wrap="square" lIns="0" tIns="66040" rIns="0" bIns="0" rtlCol="0">
            <a:spAutoFit/>
          </a:bodyPr>
          <a:lstStyle/>
          <a:p>
            <a:pPr marL="12700" marR="5080" algn="ctr">
              <a:lnSpc>
                <a:spcPct val="78800"/>
              </a:lnSpc>
              <a:spcBef>
                <a:spcPts val="520"/>
              </a:spcBef>
            </a:pPr>
            <a:r>
              <a:rPr sz="1550" b="1" dirty="0">
                <a:solidFill>
                  <a:srgbClr val="FFFFFF"/>
                </a:solidFill>
                <a:latin typeface="Arial"/>
                <a:cs typeface="Arial"/>
              </a:rPr>
              <a:t>Implement</a:t>
            </a:r>
            <a:r>
              <a:rPr sz="1550" b="1" spc="190" dirty="0">
                <a:solidFill>
                  <a:srgbClr val="FFFFFF"/>
                </a:solidFill>
                <a:latin typeface="Arial"/>
                <a:cs typeface="Arial"/>
              </a:rPr>
              <a:t> </a:t>
            </a:r>
            <a:r>
              <a:rPr sz="1550" b="1" spc="-20" dirty="0">
                <a:solidFill>
                  <a:srgbClr val="FFFFFF"/>
                </a:solidFill>
                <a:latin typeface="Arial"/>
                <a:cs typeface="Arial"/>
              </a:rPr>
              <a:t>heat </a:t>
            </a:r>
            <a:r>
              <a:rPr sz="1550" b="1" dirty="0">
                <a:solidFill>
                  <a:srgbClr val="FFFFFF"/>
                </a:solidFill>
                <a:latin typeface="Arial"/>
                <a:cs typeface="Arial"/>
              </a:rPr>
              <a:t>risk</a:t>
            </a:r>
            <a:r>
              <a:rPr sz="1550" b="1" spc="70" dirty="0">
                <a:solidFill>
                  <a:srgbClr val="FFFFFF"/>
                </a:solidFill>
                <a:latin typeface="Arial"/>
                <a:cs typeface="Arial"/>
              </a:rPr>
              <a:t> </a:t>
            </a:r>
            <a:r>
              <a:rPr sz="1550" b="1" spc="-10" dirty="0">
                <a:solidFill>
                  <a:srgbClr val="FFFFFF"/>
                </a:solidFill>
                <a:latin typeface="Arial"/>
                <a:cs typeface="Arial"/>
              </a:rPr>
              <a:t>reduction efforts</a:t>
            </a:r>
            <a:endParaRPr sz="1550">
              <a:latin typeface="Arial"/>
              <a:cs typeface="Arial"/>
            </a:endParaRPr>
          </a:p>
        </p:txBody>
      </p:sp>
      <p:sp>
        <p:nvSpPr>
          <p:cNvPr id="27" name="object 27"/>
          <p:cNvSpPr txBox="1"/>
          <p:nvPr/>
        </p:nvSpPr>
        <p:spPr>
          <a:xfrm>
            <a:off x="8669401" y="1470342"/>
            <a:ext cx="1422400" cy="243204"/>
          </a:xfrm>
          <a:prstGeom prst="rect">
            <a:avLst/>
          </a:prstGeom>
        </p:spPr>
        <p:txBody>
          <a:bodyPr vert="horz" wrap="square" lIns="0" tIns="15875" rIns="0" bIns="0" rtlCol="0">
            <a:spAutoFit/>
          </a:bodyPr>
          <a:lstStyle/>
          <a:p>
            <a:pPr marL="12700">
              <a:lnSpc>
                <a:spcPct val="100000"/>
              </a:lnSpc>
              <a:spcBef>
                <a:spcPts val="125"/>
              </a:spcBef>
            </a:pPr>
            <a:r>
              <a:rPr sz="1400" b="1" dirty="0">
                <a:solidFill>
                  <a:srgbClr val="FFFFFF"/>
                </a:solidFill>
                <a:latin typeface="Arial"/>
                <a:cs typeface="Arial"/>
              </a:rPr>
              <a:t>FUTURE</a:t>
            </a:r>
            <a:r>
              <a:rPr sz="1400" b="1" spc="-70" dirty="0">
                <a:solidFill>
                  <a:srgbClr val="FFFFFF"/>
                </a:solidFill>
                <a:latin typeface="Arial"/>
                <a:cs typeface="Arial"/>
              </a:rPr>
              <a:t> </a:t>
            </a:r>
            <a:r>
              <a:rPr sz="1400" b="1" spc="-20" dirty="0">
                <a:solidFill>
                  <a:srgbClr val="FFFFFF"/>
                </a:solidFill>
                <a:latin typeface="Arial"/>
                <a:cs typeface="Arial"/>
              </a:rPr>
              <a:t>READY</a:t>
            </a:r>
            <a:endParaRPr sz="1400">
              <a:latin typeface="Arial"/>
              <a:cs typeface="Arial"/>
            </a:endParaRPr>
          </a:p>
        </p:txBody>
      </p:sp>
      <p:sp>
        <p:nvSpPr>
          <p:cNvPr id="28" name="object 28"/>
          <p:cNvSpPr txBox="1"/>
          <p:nvPr/>
        </p:nvSpPr>
        <p:spPr>
          <a:xfrm>
            <a:off x="8877934" y="2401506"/>
            <a:ext cx="1043305" cy="504825"/>
          </a:xfrm>
          <a:prstGeom prst="rect">
            <a:avLst/>
          </a:prstGeom>
        </p:spPr>
        <p:txBody>
          <a:bodyPr vert="horz" wrap="square" lIns="0" tIns="13335" rIns="0" bIns="0" rtlCol="0">
            <a:spAutoFit/>
          </a:bodyPr>
          <a:lstStyle/>
          <a:p>
            <a:pPr marL="12700" marR="5080" indent="193040">
              <a:lnSpc>
                <a:spcPct val="101000"/>
              </a:lnSpc>
              <a:spcBef>
                <a:spcPts val="105"/>
              </a:spcBef>
            </a:pPr>
            <a:r>
              <a:rPr sz="1550" b="1" dirty="0">
                <a:solidFill>
                  <a:srgbClr val="FFFFFF"/>
                </a:solidFill>
                <a:latin typeface="Arial"/>
                <a:cs typeface="Arial"/>
              </a:rPr>
              <a:t>Plan</a:t>
            </a:r>
            <a:r>
              <a:rPr sz="1550" b="1" spc="90" dirty="0">
                <a:solidFill>
                  <a:srgbClr val="FFFFFF"/>
                </a:solidFill>
                <a:latin typeface="Arial"/>
                <a:cs typeface="Arial"/>
              </a:rPr>
              <a:t> </a:t>
            </a:r>
            <a:r>
              <a:rPr sz="1550" b="1" spc="-50" dirty="0">
                <a:solidFill>
                  <a:srgbClr val="FFFFFF"/>
                </a:solidFill>
                <a:latin typeface="Arial"/>
                <a:cs typeface="Arial"/>
              </a:rPr>
              <a:t>&amp; </a:t>
            </a:r>
            <a:r>
              <a:rPr sz="1550" b="1" spc="-10" dirty="0">
                <a:solidFill>
                  <a:srgbClr val="FFFFFF"/>
                </a:solidFill>
                <a:latin typeface="Arial"/>
                <a:cs typeface="Arial"/>
              </a:rPr>
              <a:t>Implement</a:t>
            </a:r>
            <a:endParaRPr sz="1550">
              <a:latin typeface="Arial"/>
              <a:cs typeface="Arial"/>
            </a:endParaRPr>
          </a:p>
        </p:txBody>
      </p:sp>
      <p:grpSp>
        <p:nvGrpSpPr>
          <p:cNvPr id="29" name="object 29"/>
          <p:cNvGrpSpPr/>
          <p:nvPr/>
        </p:nvGrpSpPr>
        <p:grpSpPr>
          <a:xfrm>
            <a:off x="8677275" y="1114425"/>
            <a:ext cx="3476625" cy="3656965"/>
            <a:chOff x="8677275" y="1114425"/>
            <a:chExt cx="3476625" cy="3656965"/>
          </a:xfrm>
        </p:grpSpPr>
        <p:pic>
          <p:nvPicPr>
            <p:cNvPr id="30" name="object 30"/>
            <p:cNvPicPr/>
            <p:nvPr/>
          </p:nvPicPr>
          <p:blipFill>
            <a:blip r:embed="rId8" cstate="print"/>
            <a:stretch>
              <a:fillRect/>
            </a:stretch>
          </p:blipFill>
          <p:spPr>
            <a:xfrm>
              <a:off x="8677275" y="3267075"/>
              <a:ext cx="1476375" cy="1104900"/>
            </a:xfrm>
            <a:prstGeom prst="rect">
              <a:avLst/>
            </a:prstGeom>
          </p:spPr>
        </p:pic>
        <p:sp>
          <p:nvSpPr>
            <p:cNvPr id="31" name="object 31"/>
            <p:cNvSpPr/>
            <p:nvPr/>
          </p:nvSpPr>
          <p:spPr>
            <a:xfrm>
              <a:off x="10296525" y="1114425"/>
              <a:ext cx="1857375" cy="3656965"/>
            </a:xfrm>
            <a:custGeom>
              <a:avLst/>
              <a:gdLst/>
              <a:ahLst/>
              <a:cxnLst/>
              <a:rect l="l" t="t" r="r" b="b"/>
              <a:pathLst>
                <a:path w="1857375" h="3656965">
                  <a:moveTo>
                    <a:pt x="1857121" y="0"/>
                  </a:moveTo>
                  <a:lnTo>
                    <a:pt x="0" y="0"/>
                  </a:lnTo>
                  <a:lnTo>
                    <a:pt x="0" y="3656838"/>
                  </a:lnTo>
                  <a:lnTo>
                    <a:pt x="1857121" y="3656838"/>
                  </a:lnTo>
                  <a:lnTo>
                    <a:pt x="1857121" y="0"/>
                  </a:lnTo>
                  <a:close/>
                </a:path>
              </a:pathLst>
            </a:custGeom>
            <a:solidFill>
              <a:srgbClr val="60943C"/>
            </a:solidFill>
          </p:spPr>
          <p:txBody>
            <a:bodyPr wrap="square" lIns="0" tIns="0" rIns="0" bIns="0" rtlCol="0"/>
            <a:lstStyle/>
            <a:p>
              <a:endParaRPr/>
            </a:p>
          </p:txBody>
        </p:sp>
      </p:grpSp>
      <p:sp>
        <p:nvSpPr>
          <p:cNvPr id="32" name="object 32"/>
          <p:cNvSpPr txBox="1"/>
          <p:nvPr/>
        </p:nvSpPr>
        <p:spPr>
          <a:xfrm>
            <a:off x="2682239" y="5257482"/>
            <a:ext cx="644588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5A6888"/>
                </a:solidFill>
                <a:latin typeface="Calibri"/>
                <a:cs typeface="Calibri"/>
              </a:rPr>
              <a:t>Our</a:t>
            </a:r>
            <a:r>
              <a:rPr sz="2400" b="1" spc="5" dirty="0">
                <a:solidFill>
                  <a:srgbClr val="5A6888"/>
                </a:solidFill>
                <a:latin typeface="Calibri"/>
                <a:cs typeface="Calibri"/>
              </a:rPr>
              <a:t> </a:t>
            </a:r>
            <a:r>
              <a:rPr sz="2400" b="1" dirty="0">
                <a:solidFill>
                  <a:srgbClr val="5A6888"/>
                </a:solidFill>
                <a:latin typeface="Calibri"/>
                <a:cs typeface="Calibri"/>
              </a:rPr>
              <a:t>primary</a:t>
            </a:r>
            <a:r>
              <a:rPr sz="2400" b="1" spc="-20" dirty="0">
                <a:solidFill>
                  <a:srgbClr val="5A6888"/>
                </a:solidFill>
                <a:latin typeface="Calibri"/>
                <a:cs typeface="Calibri"/>
              </a:rPr>
              <a:t> </a:t>
            </a:r>
            <a:r>
              <a:rPr sz="2400" b="1" dirty="0">
                <a:solidFill>
                  <a:srgbClr val="5A6888"/>
                </a:solidFill>
                <a:latin typeface="Calibri"/>
                <a:cs typeface="Calibri"/>
              </a:rPr>
              <a:t>resilience</a:t>
            </a:r>
            <a:r>
              <a:rPr sz="2400" b="1" spc="40" dirty="0">
                <a:solidFill>
                  <a:srgbClr val="5A6888"/>
                </a:solidFill>
                <a:latin typeface="Calibri"/>
                <a:cs typeface="Calibri"/>
              </a:rPr>
              <a:t> </a:t>
            </a:r>
            <a:r>
              <a:rPr sz="2400" b="1" dirty="0">
                <a:solidFill>
                  <a:srgbClr val="5A6888"/>
                </a:solidFill>
                <a:latin typeface="Calibri"/>
                <a:cs typeface="Calibri"/>
              </a:rPr>
              <a:t>initiatives</a:t>
            </a:r>
            <a:r>
              <a:rPr sz="2400" b="1" spc="45" dirty="0">
                <a:solidFill>
                  <a:srgbClr val="5A6888"/>
                </a:solidFill>
                <a:latin typeface="Calibri"/>
                <a:cs typeface="Calibri"/>
              </a:rPr>
              <a:t> </a:t>
            </a:r>
            <a:r>
              <a:rPr sz="2400" b="1" spc="95" dirty="0">
                <a:solidFill>
                  <a:srgbClr val="5A6888"/>
                </a:solidFill>
                <a:latin typeface="Calibri"/>
                <a:cs typeface="Calibri"/>
              </a:rPr>
              <a:t>+</a:t>
            </a:r>
            <a:r>
              <a:rPr sz="2400" b="1" spc="60" dirty="0">
                <a:solidFill>
                  <a:srgbClr val="5A6888"/>
                </a:solidFill>
                <a:latin typeface="Calibri"/>
                <a:cs typeface="Calibri"/>
              </a:rPr>
              <a:t> </a:t>
            </a:r>
            <a:r>
              <a:rPr sz="2400" b="1" dirty="0">
                <a:solidFill>
                  <a:srgbClr val="5A6888"/>
                </a:solidFill>
                <a:latin typeface="Calibri"/>
                <a:cs typeface="Calibri"/>
              </a:rPr>
              <a:t>office</a:t>
            </a:r>
            <a:r>
              <a:rPr sz="2400" b="1" spc="40" dirty="0">
                <a:solidFill>
                  <a:srgbClr val="5A6888"/>
                </a:solidFill>
                <a:latin typeface="Calibri"/>
                <a:cs typeface="Calibri"/>
              </a:rPr>
              <a:t> </a:t>
            </a:r>
            <a:r>
              <a:rPr sz="2400" b="1" spc="-10" dirty="0">
                <a:solidFill>
                  <a:srgbClr val="5A6888"/>
                </a:solidFill>
                <a:latin typeface="Calibri"/>
                <a:cs typeface="Calibri"/>
              </a:rPr>
              <a:t>divisions</a:t>
            </a:r>
            <a:endParaRPr sz="2400">
              <a:latin typeface="Calibri"/>
              <a:cs typeface="Calibri"/>
            </a:endParaRPr>
          </a:p>
        </p:txBody>
      </p:sp>
      <p:sp>
        <p:nvSpPr>
          <p:cNvPr id="33" name="object 33"/>
          <p:cNvSpPr/>
          <p:nvPr/>
        </p:nvSpPr>
        <p:spPr>
          <a:xfrm>
            <a:off x="0" y="4858003"/>
            <a:ext cx="11798935" cy="228600"/>
          </a:xfrm>
          <a:custGeom>
            <a:avLst/>
            <a:gdLst/>
            <a:ahLst/>
            <a:cxnLst/>
            <a:rect l="l" t="t" r="r" b="b"/>
            <a:pathLst>
              <a:path w="11798935" h="228600">
                <a:moveTo>
                  <a:pt x="11722777" y="76073"/>
                </a:moveTo>
                <a:lnTo>
                  <a:pt x="11608435" y="76073"/>
                </a:lnTo>
                <a:lnTo>
                  <a:pt x="11608562" y="152273"/>
                </a:lnTo>
                <a:lnTo>
                  <a:pt x="11570377" y="152305"/>
                </a:lnTo>
                <a:lnTo>
                  <a:pt x="11570462" y="228600"/>
                </a:lnTo>
                <a:lnTo>
                  <a:pt x="11798935" y="114046"/>
                </a:lnTo>
                <a:lnTo>
                  <a:pt x="11722777" y="76073"/>
                </a:lnTo>
                <a:close/>
              </a:path>
              <a:path w="11798935" h="228600">
                <a:moveTo>
                  <a:pt x="11570292" y="76105"/>
                </a:moveTo>
                <a:lnTo>
                  <a:pt x="0" y="86097"/>
                </a:lnTo>
                <a:lnTo>
                  <a:pt x="0" y="162297"/>
                </a:lnTo>
                <a:lnTo>
                  <a:pt x="11570377" y="152305"/>
                </a:lnTo>
                <a:lnTo>
                  <a:pt x="11570292" y="76105"/>
                </a:lnTo>
                <a:close/>
              </a:path>
              <a:path w="11798935" h="228600">
                <a:moveTo>
                  <a:pt x="11608435" y="76073"/>
                </a:moveTo>
                <a:lnTo>
                  <a:pt x="11570292" y="76105"/>
                </a:lnTo>
                <a:lnTo>
                  <a:pt x="11570377" y="152305"/>
                </a:lnTo>
                <a:lnTo>
                  <a:pt x="11608562" y="152273"/>
                </a:lnTo>
                <a:lnTo>
                  <a:pt x="11608435" y="76073"/>
                </a:lnTo>
                <a:close/>
              </a:path>
              <a:path w="11798935" h="228600">
                <a:moveTo>
                  <a:pt x="11570208" y="0"/>
                </a:moveTo>
                <a:lnTo>
                  <a:pt x="11570292" y="76105"/>
                </a:lnTo>
                <a:lnTo>
                  <a:pt x="11722777" y="76073"/>
                </a:lnTo>
                <a:lnTo>
                  <a:pt x="11570208" y="0"/>
                </a:lnTo>
                <a:close/>
              </a:path>
            </a:pathLst>
          </a:custGeom>
          <a:solidFill>
            <a:srgbClr val="5A6888"/>
          </a:solidFill>
        </p:spPr>
        <p:txBody>
          <a:bodyPr wrap="square" lIns="0" tIns="0" rIns="0" bIns="0" rtlCol="0"/>
          <a:lstStyle/>
          <a:p>
            <a:endParaRPr/>
          </a:p>
        </p:txBody>
      </p:sp>
      <p:sp>
        <p:nvSpPr>
          <p:cNvPr id="34" name="object 34"/>
          <p:cNvSpPr txBox="1"/>
          <p:nvPr/>
        </p:nvSpPr>
        <p:spPr>
          <a:xfrm>
            <a:off x="10580369" y="1486852"/>
            <a:ext cx="1203325" cy="243204"/>
          </a:xfrm>
          <a:prstGeom prst="rect">
            <a:avLst/>
          </a:prstGeom>
        </p:spPr>
        <p:txBody>
          <a:bodyPr vert="horz" wrap="square" lIns="0" tIns="15875" rIns="0" bIns="0" rtlCol="0">
            <a:spAutoFit/>
          </a:bodyPr>
          <a:lstStyle/>
          <a:p>
            <a:pPr marL="12700">
              <a:lnSpc>
                <a:spcPct val="100000"/>
              </a:lnSpc>
              <a:spcBef>
                <a:spcPts val="125"/>
              </a:spcBef>
            </a:pPr>
            <a:r>
              <a:rPr sz="1400" b="1" dirty="0">
                <a:solidFill>
                  <a:srgbClr val="FFFFFF"/>
                </a:solidFill>
                <a:latin typeface="Arial"/>
                <a:cs typeface="Arial"/>
              </a:rPr>
              <a:t>ZERO</a:t>
            </a:r>
            <a:r>
              <a:rPr sz="1400" b="1" spc="-60" dirty="0">
                <a:solidFill>
                  <a:srgbClr val="FFFFFF"/>
                </a:solidFill>
                <a:latin typeface="Arial"/>
                <a:cs typeface="Arial"/>
              </a:rPr>
              <a:t> </a:t>
            </a:r>
            <a:r>
              <a:rPr sz="1400" b="1" spc="-20" dirty="0">
                <a:solidFill>
                  <a:srgbClr val="FFFFFF"/>
                </a:solidFill>
                <a:latin typeface="Arial"/>
                <a:cs typeface="Arial"/>
              </a:rPr>
              <a:t>WASTE</a:t>
            </a:r>
            <a:endParaRPr sz="1400">
              <a:latin typeface="Arial"/>
              <a:cs typeface="Arial"/>
            </a:endParaRPr>
          </a:p>
        </p:txBody>
      </p:sp>
      <p:sp>
        <p:nvSpPr>
          <p:cNvPr id="35" name="object 35"/>
          <p:cNvSpPr txBox="1"/>
          <p:nvPr/>
        </p:nvSpPr>
        <p:spPr>
          <a:xfrm>
            <a:off x="10457180" y="2454211"/>
            <a:ext cx="1506220" cy="504825"/>
          </a:xfrm>
          <a:prstGeom prst="rect">
            <a:avLst/>
          </a:prstGeom>
        </p:spPr>
        <p:txBody>
          <a:bodyPr vert="horz" wrap="square" lIns="0" tIns="13335" rIns="0" bIns="0" rtlCol="0">
            <a:spAutoFit/>
          </a:bodyPr>
          <a:lstStyle/>
          <a:p>
            <a:pPr marL="14604" marR="5080" indent="-2540">
              <a:lnSpc>
                <a:spcPct val="101000"/>
              </a:lnSpc>
              <a:spcBef>
                <a:spcPts val="105"/>
              </a:spcBef>
            </a:pPr>
            <a:r>
              <a:rPr sz="1550" b="1" dirty="0">
                <a:solidFill>
                  <a:srgbClr val="FFFFFF"/>
                </a:solidFill>
                <a:latin typeface="Arial"/>
                <a:cs typeface="Arial"/>
              </a:rPr>
              <a:t>Minimize</a:t>
            </a:r>
            <a:r>
              <a:rPr sz="1550" b="1" spc="130" dirty="0">
                <a:solidFill>
                  <a:srgbClr val="FFFFFF"/>
                </a:solidFill>
                <a:latin typeface="Arial"/>
                <a:cs typeface="Arial"/>
              </a:rPr>
              <a:t> </a:t>
            </a:r>
            <a:r>
              <a:rPr sz="1550" b="1" spc="-10" dirty="0">
                <a:solidFill>
                  <a:srgbClr val="FFFFFF"/>
                </a:solidFill>
                <a:latin typeface="Arial"/>
                <a:cs typeface="Arial"/>
              </a:rPr>
              <a:t>waste </a:t>
            </a:r>
            <a:r>
              <a:rPr sz="1550" b="1" dirty="0">
                <a:solidFill>
                  <a:srgbClr val="FFFFFF"/>
                </a:solidFill>
                <a:latin typeface="Arial"/>
                <a:cs typeface="Arial"/>
              </a:rPr>
              <a:t>&amp;</a:t>
            </a:r>
            <a:r>
              <a:rPr sz="1550" b="1" spc="40" dirty="0">
                <a:solidFill>
                  <a:srgbClr val="FFFFFF"/>
                </a:solidFill>
                <a:latin typeface="Arial"/>
                <a:cs typeface="Arial"/>
              </a:rPr>
              <a:t> </a:t>
            </a:r>
            <a:r>
              <a:rPr sz="1550" b="1" spc="-10" dirty="0">
                <a:solidFill>
                  <a:srgbClr val="FFFFFF"/>
                </a:solidFill>
                <a:latin typeface="Arial"/>
                <a:cs typeface="Arial"/>
              </a:rPr>
              <a:t>consumption</a:t>
            </a:r>
            <a:endParaRPr sz="1550">
              <a:latin typeface="Arial"/>
              <a:cs typeface="Arial"/>
            </a:endParaRPr>
          </a:p>
        </p:txBody>
      </p:sp>
      <p:grpSp>
        <p:nvGrpSpPr>
          <p:cNvPr id="36" name="object 36"/>
          <p:cNvGrpSpPr/>
          <p:nvPr/>
        </p:nvGrpSpPr>
        <p:grpSpPr>
          <a:xfrm>
            <a:off x="-9525" y="2238380"/>
            <a:ext cx="12211050" cy="2133600"/>
            <a:chOff x="-9525" y="2238380"/>
            <a:chExt cx="12211050" cy="2133600"/>
          </a:xfrm>
        </p:grpSpPr>
        <p:sp>
          <p:nvSpPr>
            <p:cNvPr id="37" name="object 37"/>
            <p:cNvSpPr/>
            <p:nvPr/>
          </p:nvSpPr>
          <p:spPr>
            <a:xfrm>
              <a:off x="0" y="2247905"/>
              <a:ext cx="12192000" cy="6985"/>
            </a:xfrm>
            <a:custGeom>
              <a:avLst/>
              <a:gdLst/>
              <a:ahLst/>
              <a:cxnLst/>
              <a:rect l="l" t="t" r="r" b="b"/>
              <a:pathLst>
                <a:path w="12192000" h="6985">
                  <a:moveTo>
                    <a:pt x="0" y="6572"/>
                  </a:moveTo>
                  <a:lnTo>
                    <a:pt x="12191999" y="0"/>
                  </a:lnTo>
                </a:path>
              </a:pathLst>
            </a:custGeom>
            <a:ln w="19050">
              <a:solidFill>
                <a:srgbClr val="FFFFFF"/>
              </a:solidFill>
            </a:ln>
          </p:spPr>
          <p:txBody>
            <a:bodyPr wrap="square" lIns="0" tIns="0" rIns="0" bIns="0" rtlCol="0"/>
            <a:lstStyle/>
            <a:p>
              <a:endParaRPr/>
            </a:p>
          </p:txBody>
        </p:sp>
        <p:pic>
          <p:nvPicPr>
            <p:cNvPr id="38" name="object 38"/>
            <p:cNvPicPr/>
            <p:nvPr/>
          </p:nvPicPr>
          <p:blipFill>
            <a:blip r:embed="rId9" cstate="print"/>
            <a:stretch>
              <a:fillRect/>
            </a:stretch>
          </p:blipFill>
          <p:spPr>
            <a:xfrm>
              <a:off x="10401300" y="3276600"/>
              <a:ext cx="1657350" cy="1095375"/>
            </a:xfrm>
            <a:prstGeom prst="rect">
              <a:avLst/>
            </a:prstGeom>
          </p:spPr>
        </p:pic>
        <p:sp>
          <p:nvSpPr>
            <p:cNvPr id="39" name="object 39"/>
            <p:cNvSpPr/>
            <p:nvPr/>
          </p:nvSpPr>
          <p:spPr>
            <a:xfrm>
              <a:off x="4815840" y="3465194"/>
              <a:ext cx="2495550" cy="561975"/>
            </a:xfrm>
            <a:custGeom>
              <a:avLst/>
              <a:gdLst/>
              <a:ahLst/>
              <a:cxnLst/>
              <a:rect l="l" t="t" r="r" b="b"/>
              <a:pathLst>
                <a:path w="2495550" h="561975">
                  <a:moveTo>
                    <a:pt x="2162175" y="276225"/>
                  </a:moveTo>
                  <a:lnTo>
                    <a:pt x="0" y="276225"/>
                  </a:lnTo>
                  <a:lnTo>
                    <a:pt x="0" y="285750"/>
                  </a:lnTo>
                  <a:lnTo>
                    <a:pt x="2162175" y="285750"/>
                  </a:lnTo>
                  <a:lnTo>
                    <a:pt x="2162175" y="276225"/>
                  </a:lnTo>
                  <a:close/>
                </a:path>
                <a:path w="2495550" h="561975">
                  <a:moveTo>
                    <a:pt x="2219325" y="552450"/>
                  </a:moveTo>
                  <a:lnTo>
                    <a:pt x="0" y="552450"/>
                  </a:lnTo>
                  <a:lnTo>
                    <a:pt x="0" y="561975"/>
                  </a:lnTo>
                  <a:lnTo>
                    <a:pt x="2219325" y="561975"/>
                  </a:lnTo>
                  <a:lnTo>
                    <a:pt x="2219325" y="552450"/>
                  </a:lnTo>
                  <a:close/>
                </a:path>
                <a:path w="2495550" h="561975">
                  <a:moveTo>
                    <a:pt x="2495550" y="0"/>
                  </a:moveTo>
                  <a:lnTo>
                    <a:pt x="0" y="0"/>
                  </a:lnTo>
                  <a:lnTo>
                    <a:pt x="0" y="9525"/>
                  </a:lnTo>
                  <a:lnTo>
                    <a:pt x="2495550" y="9525"/>
                  </a:lnTo>
                  <a:lnTo>
                    <a:pt x="2495550" y="0"/>
                  </a:lnTo>
                  <a:close/>
                </a:path>
              </a:pathLst>
            </a:custGeom>
            <a:solidFill>
              <a:srgbClr val="2C85AD"/>
            </a:solidFill>
          </p:spPr>
          <p:txBody>
            <a:bodyPr wrap="square" lIns="0" tIns="0" rIns="0" bIns="0" rtlCol="0"/>
            <a:lstStyle/>
            <a:p>
              <a:endParaRPr/>
            </a:p>
          </p:txBody>
        </p:sp>
      </p:grpSp>
      <p:sp>
        <p:nvSpPr>
          <p:cNvPr id="40" name="object 40"/>
          <p:cNvSpPr txBox="1">
            <a:spLocks noGrp="1"/>
          </p:cNvSpPr>
          <p:nvPr>
            <p:ph type="title"/>
          </p:nvPr>
        </p:nvSpPr>
        <p:spPr>
          <a:xfrm>
            <a:off x="1218247" y="267335"/>
            <a:ext cx="9004300" cy="632460"/>
          </a:xfrm>
          <a:prstGeom prst="rect">
            <a:avLst/>
          </a:prstGeom>
        </p:spPr>
        <p:txBody>
          <a:bodyPr vert="horz" wrap="square" lIns="0" tIns="16510" rIns="0" bIns="0" rtlCol="0">
            <a:spAutoFit/>
          </a:bodyPr>
          <a:lstStyle/>
          <a:p>
            <a:pPr marL="12700">
              <a:lnSpc>
                <a:spcPct val="100000"/>
              </a:lnSpc>
              <a:spcBef>
                <a:spcPts val="130"/>
              </a:spcBef>
            </a:pPr>
            <a:r>
              <a:rPr sz="3950" dirty="0">
                <a:solidFill>
                  <a:srgbClr val="31363E"/>
                </a:solidFill>
              </a:rPr>
              <a:t>Miami-</a:t>
            </a:r>
            <a:r>
              <a:rPr sz="3950" spc="85" dirty="0">
                <a:solidFill>
                  <a:srgbClr val="31363E"/>
                </a:solidFill>
              </a:rPr>
              <a:t>Dade</a:t>
            </a:r>
            <a:r>
              <a:rPr sz="3950" spc="-50" dirty="0">
                <a:solidFill>
                  <a:srgbClr val="31363E"/>
                </a:solidFill>
              </a:rPr>
              <a:t> </a:t>
            </a:r>
            <a:r>
              <a:rPr sz="3950" spc="95" dirty="0">
                <a:solidFill>
                  <a:srgbClr val="31363E"/>
                </a:solidFill>
              </a:rPr>
              <a:t>County's</a:t>
            </a:r>
            <a:r>
              <a:rPr sz="3950" spc="-80" dirty="0">
                <a:solidFill>
                  <a:srgbClr val="31363E"/>
                </a:solidFill>
              </a:rPr>
              <a:t> </a:t>
            </a:r>
            <a:r>
              <a:rPr sz="3950" spc="95" dirty="0">
                <a:solidFill>
                  <a:srgbClr val="31363E"/>
                </a:solidFill>
              </a:rPr>
              <a:t>Office</a:t>
            </a:r>
            <a:r>
              <a:rPr sz="3950" spc="-35" dirty="0">
                <a:solidFill>
                  <a:srgbClr val="31363E"/>
                </a:solidFill>
              </a:rPr>
              <a:t> </a:t>
            </a:r>
            <a:r>
              <a:rPr sz="3950" dirty="0">
                <a:solidFill>
                  <a:srgbClr val="31363E"/>
                </a:solidFill>
              </a:rPr>
              <a:t>of</a:t>
            </a:r>
            <a:r>
              <a:rPr sz="3950" spc="-95" dirty="0">
                <a:solidFill>
                  <a:srgbClr val="31363E"/>
                </a:solidFill>
              </a:rPr>
              <a:t> </a:t>
            </a:r>
            <a:r>
              <a:rPr sz="3950" spc="114" dirty="0">
                <a:solidFill>
                  <a:srgbClr val="31363E"/>
                </a:solidFill>
              </a:rPr>
              <a:t>Resilience</a:t>
            </a:r>
            <a:endParaRPr sz="3950"/>
          </a:p>
        </p:txBody>
      </p:sp>
      <p:sp>
        <p:nvSpPr>
          <p:cNvPr id="41" name="object 41"/>
          <p:cNvSpPr txBox="1"/>
          <p:nvPr/>
        </p:nvSpPr>
        <p:spPr>
          <a:xfrm>
            <a:off x="4806950" y="3218878"/>
            <a:ext cx="2517140" cy="853440"/>
          </a:xfrm>
          <a:prstGeom prst="rect">
            <a:avLst/>
          </a:prstGeom>
        </p:spPr>
        <p:txBody>
          <a:bodyPr vert="horz" wrap="square" lIns="0" tIns="10795" rIns="0" bIns="0" rtlCol="0">
            <a:spAutoFit/>
          </a:bodyPr>
          <a:lstStyle/>
          <a:p>
            <a:pPr marL="12700" marR="5080">
              <a:lnSpc>
                <a:spcPct val="100800"/>
              </a:lnSpc>
              <a:spcBef>
                <a:spcPts val="85"/>
              </a:spcBef>
            </a:pPr>
            <a:r>
              <a:rPr sz="1800" dirty="0">
                <a:solidFill>
                  <a:srgbClr val="2C85AD"/>
                </a:solidFill>
                <a:latin typeface="Calibri"/>
                <a:cs typeface="Calibri"/>
                <a:hlinkClick r:id="rId10"/>
              </a:rPr>
              <a:t>Stormwater</a:t>
            </a:r>
            <a:r>
              <a:rPr sz="1800" spc="245" dirty="0">
                <a:solidFill>
                  <a:srgbClr val="2C85AD"/>
                </a:solidFill>
                <a:latin typeface="Calibri"/>
                <a:cs typeface="Calibri"/>
                <a:hlinkClick r:id="rId10"/>
              </a:rPr>
              <a:t> </a:t>
            </a:r>
            <a:r>
              <a:rPr sz="1800" spc="-10" dirty="0">
                <a:solidFill>
                  <a:srgbClr val="2C85AD"/>
                </a:solidFill>
                <a:latin typeface="Calibri"/>
                <a:cs typeface="Calibri"/>
                <a:hlinkClick r:id="rId10"/>
              </a:rPr>
              <a:t>Management</a:t>
            </a:r>
            <a:r>
              <a:rPr sz="1800" spc="-10" dirty="0">
                <a:solidFill>
                  <a:srgbClr val="2C85AD"/>
                </a:solidFill>
                <a:latin typeface="Calibri"/>
                <a:cs typeface="Calibri"/>
              </a:rPr>
              <a:t> </a:t>
            </a:r>
            <a:r>
              <a:rPr sz="1800" dirty="0">
                <a:solidFill>
                  <a:srgbClr val="2C85AD"/>
                </a:solidFill>
                <a:latin typeface="Calibri"/>
                <a:cs typeface="Calibri"/>
                <a:hlinkClick r:id="rId10"/>
              </a:rPr>
              <a:t>Through</a:t>
            </a:r>
            <a:r>
              <a:rPr sz="1800" spc="100" dirty="0">
                <a:solidFill>
                  <a:srgbClr val="2C85AD"/>
                </a:solidFill>
                <a:latin typeface="Calibri"/>
                <a:cs typeface="Calibri"/>
                <a:hlinkClick r:id="rId10"/>
              </a:rPr>
              <a:t> </a:t>
            </a:r>
            <a:r>
              <a:rPr sz="1800" dirty="0">
                <a:solidFill>
                  <a:srgbClr val="2C85AD"/>
                </a:solidFill>
                <a:latin typeface="Calibri"/>
                <a:cs typeface="Calibri"/>
                <a:hlinkClick r:id="rId10"/>
              </a:rPr>
              <a:t>Bioretention</a:t>
            </a:r>
            <a:r>
              <a:rPr sz="1800" spc="105" dirty="0">
                <a:solidFill>
                  <a:srgbClr val="2C85AD"/>
                </a:solidFill>
                <a:latin typeface="Calibri"/>
                <a:cs typeface="Calibri"/>
                <a:hlinkClick r:id="rId10"/>
              </a:rPr>
              <a:t> </a:t>
            </a:r>
            <a:r>
              <a:rPr sz="1800" spc="-400" dirty="0">
                <a:solidFill>
                  <a:srgbClr val="2C85AD"/>
                </a:solidFill>
                <a:latin typeface="Calibri"/>
                <a:cs typeface="Calibri"/>
                <a:hlinkClick r:id="rId10"/>
              </a:rPr>
              <a:t>|</a:t>
            </a:r>
            <a:r>
              <a:rPr sz="1800" spc="60" dirty="0">
                <a:solidFill>
                  <a:srgbClr val="2C85AD"/>
                </a:solidFill>
                <a:latin typeface="Calibri"/>
                <a:cs typeface="Calibri"/>
              </a:rPr>
              <a:t> </a:t>
            </a:r>
            <a:r>
              <a:rPr sz="1800" spc="60" dirty="0">
                <a:solidFill>
                  <a:srgbClr val="2C85AD"/>
                </a:solidFill>
                <a:latin typeface="Calibri"/>
                <a:cs typeface="Calibri"/>
                <a:hlinkClick r:id="rId10"/>
              </a:rPr>
              <a:t>Silva</a:t>
            </a:r>
            <a:r>
              <a:rPr sz="1800" spc="20" dirty="0">
                <a:solidFill>
                  <a:srgbClr val="2C85AD"/>
                </a:solidFill>
                <a:latin typeface="Calibri"/>
                <a:cs typeface="Calibri"/>
                <a:hlinkClick r:id="rId10"/>
              </a:rPr>
              <a:t> </a:t>
            </a:r>
            <a:r>
              <a:rPr sz="1800" spc="95" dirty="0">
                <a:solidFill>
                  <a:srgbClr val="2C85AD"/>
                </a:solidFill>
                <a:latin typeface="Calibri"/>
                <a:cs typeface="Calibri"/>
                <a:hlinkClick r:id="rId10"/>
              </a:rPr>
              <a:t>Cell</a:t>
            </a:r>
            <a:r>
              <a:rPr sz="1800" spc="-15" dirty="0">
                <a:solidFill>
                  <a:srgbClr val="2C85AD"/>
                </a:solidFill>
                <a:latin typeface="Calibri"/>
                <a:cs typeface="Calibri"/>
                <a:hlinkClick r:id="rId10"/>
              </a:rPr>
              <a:t> </a:t>
            </a:r>
            <a:r>
              <a:rPr sz="1800" dirty="0">
                <a:solidFill>
                  <a:srgbClr val="2C85AD"/>
                </a:solidFill>
                <a:latin typeface="Calibri"/>
                <a:cs typeface="Calibri"/>
                <a:hlinkClick r:id="rId10"/>
              </a:rPr>
              <a:t>by</a:t>
            </a:r>
            <a:r>
              <a:rPr sz="1800" spc="-65" dirty="0">
                <a:solidFill>
                  <a:srgbClr val="2C85AD"/>
                </a:solidFill>
                <a:latin typeface="Calibri"/>
                <a:cs typeface="Calibri"/>
                <a:hlinkClick r:id="rId10"/>
              </a:rPr>
              <a:t> </a:t>
            </a:r>
            <a:r>
              <a:rPr sz="1800" spc="-10" dirty="0">
                <a:solidFill>
                  <a:srgbClr val="2C85AD"/>
                </a:solidFill>
                <a:latin typeface="Calibri"/>
                <a:cs typeface="Calibri"/>
                <a:hlinkClick r:id="rId10"/>
              </a:rPr>
              <a:t>DeepRoot</a:t>
            </a:r>
            <a:endParaRPr sz="1800">
              <a:latin typeface="Calibri"/>
              <a:cs typeface="Calibri"/>
            </a:endParaRPr>
          </a:p>
        </p:txBody>
      </p:sp>
      <p:sp>
        <p:nvSpPr>
          <p:cNvPr id="42" name="object 42"/>
          <p:cNvSpPr/>
          <p:nvPr/>
        </p:nvSpPr>
        <p:spPr>
          <a:xfrm>
            <a:off x="4815840" y="4017645"/>
            <a:ext cx="2219325" cy="9525"/>
          </a:xfrm>
          <a:custGeom>
            <a:avLst/>
            <a:gdLst/>
            <a:ahLst/>
            <a:cxnLst/>
            <a:rect l="l" t="t" r="r" b="b"/>
            <a:pathLst>
              <a:path w="2219325" h="9525">
                <a:moveTo>
                  <a:pt x="2219325" y="0"/>
                </a:moveTo>
                <a:lnTo>
                  <a:pt x="0" y="0"/>
                </a:lnTo>
                <a:lnTo>
                  <a:pt x="0" y="9524"/>
                </a:lnTo>
                <a:lnTo>
                  <a:pt x="2219325" y="9524"/>
                </a:lnTo>
                <a:lnTo>
                  <a:pt x="2219325" y="0"/>
                </a:lnTo>
                <a:close/>
              </a:path>
            </a:pathLst>
          </a:custGeom>
          <a:solidFill>
            <a:srgbClr val="2C85AD"/>
          </a:solid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64E3FB174AEF42A5FFDBEB1294CD78" ma:contentTypeVersion="16" ma:contentTypeDescription="Create a new document." ma:contentTypeScope="" ma:versionID="d7a6fcfb03cf90fc18c2a6bd8d914b4e">
  <xsd:schema xmlns:xsd="http://www.w3.org/2001/XMLSchema" xmlns:xs="http://www.w3.org/2001/XMLSchema" xmlns:p="http://schemas.microsoft.com/office/2006/metadata/properties" xmlns:ns2="23617b9b-1676-490b-9395-f4c1d2d97c06" xmlns:ns3="da9a4c4d-48c4-4c07-af19-80925bc57637" targetNamespace="http://schemas.microsoft.com/office/2006/metadata/properties" ma:root="true" ma:fieldsID="7a9fe32dbbf6a493c2cb3a0912b7a8f4" ns2:_="" ns3:_="">
    <xsd:import namespace="23617b9b-1676-490b-9395-f4c1d2d97c06"/>
    <xsd:import namespace="da9a4c4d-48c4-4c07-af19-80925bc5763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lcf76f155ced4ddcb4097134ff3c332f" minOccurs="0"/>
                <xsd:element ref="ns2: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17b9b-1676-490b-9395-f4c1d2d97c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c36a525-711c-46d9-ac0d-6d3d5f00f3eb}" ma:internalName="TaxCatchAll" ma:showField="CatchAllData" ma:web="23617b9b-1676-490b-9395-f4c1d2d97c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9a4c4d-48c4-4c07-af19-80925bc5763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9a4c4d-48c4-4c07-af19-80925bc57637">
      <Terms xmlns="http://schemas.microsoft.com/office/infopath/2007/PartnerControls"/>
    </lcf76f155ced4ddcb4097134ff3c332f>
    <TaxCatchAll xmlns="23617b9b-1676-490b-9395-f4c1d2d97c0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4F6B1A-4CC3-4F2A-A308-21722CEF315C}">
  <ds:schemaRefs>
    <ds:schemaRef ds:uri="23617b9b-1676-490b-9395-f4c1d2d97c06"/>
    <ds:schemaRef ds:uri="da9a4c4d-48c4-4c07-af19-80925bc576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FC7413-49FB-4C28-A780-FBDFD3A956DF}">
  <ds:schemaRefs>
    <ds:schemaRef ds:uri="23617b9b-1676-490b-9395-f4c1d2d97c06"/>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purl.org/dc/terms/"/>
    <ds:schemaRef ds:uri="http://www.w3.org/XML/1998/namespace"/>
    <ds:schemaRef ds:uri="da9a4c4d-48c4-4c07-af19-80925bc57637"/>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8EB8AFCC-4CF2-476A-9AA6-2543B38B0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2864</Words>
  <Application>Microsoft Office PowerPoint</Application>
  <PresentationFormat>Widescreen</PresentationFormat>
  <Paragraphs>449</Paragraphs>
  <Slides>50</Slides>
  <Notes>25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50</vt:i4>
      </vt:variant>
    </vt:vector>
  </HeadingPairs>
  <TitlesOfParts>
    <vt:vector size="66" baseType="lpstr">
      <vt:lpstr>Aptos</vt:lpstr>
      <vt:lpstr>Arial</vt:lpstr>
      <vt:lpstr>Arial,Sans-Serif</vt:lpstr>
      <vt:lpstr>Calibri</vt:lpstr>
      <vt:lpstr>Calibri Light</vt:lpstr>
      <vt:lpstr>Courier New</vt:lpstr>
      <vt:lpstr>Franklin Gothic Book</vt:lpstr>
      <vt:lpstr>Gill Sans MT</vt:lpstr>
      <vt:lpstr>Libre Franklin</vt:lpstr>
      <vt:lpstr>Libre Franklin Black</vt:lpstr>
      <vt:lpstr>Montserrat</vt:lpstr>
      <vt:lpstr>Montserrat Light</vt:lpstr>
      <vt:lpstr>Prodigy Sans SemiBold</vt:lpstr>
      <vt:lpstr>Times New Roman</vt:lpstr>
      <vt:lpstr>Office Theme</vt:lpstr>
      <vt:lpstr>office theme</vt:lpstr>
      <vt:lpstr>San Francisco Heat and Air Quality Resilience Project     </vt:lpstr>
      <vt:lpstr>PowerPoint Presentation</vt:lpstr>
      <vt:lpstr>Updates and Announcements</vt:lpstr>
      <vt:lpstr>PowerPoint Presentation</vt:lpstr>
      <vt:lpstr>PowerPoint Presentation</vt:lpstr>
      <vt:lpstr>PowerPoint Presentation</vt:lpstr>
      <vt:lpstr>HAQR All-Hands Presentations</vt:lpstr>
      <vt:lpstr>PowerPoint Presentation</vt:lpstr>
      <vt:lpstr>Miami-Dade County's Office of Resilience</vt:lpstr>
      <vt:lpstr>Extreme Heat</vt:lpstr>
      <vt:lpstr>Extreme Heat is an Inequitable Hazard</vt:lpstr>
      <vt:lpstr>Heat Risk is Increasing</vt:lpstr>
      <vt:lpstr>U.S. heat wave frequency rose substantially 1961-2021</vt:lpstr>
      <vt:lpstr>US Economic Analysis: Heat and Productivity Loss</vt:lpstr>
      <vt:lpstr>2023</vt:lpstr>
      <vt:lpstr>PowerPoint Presentation</vt:lpstr>
      <vt:lpstr>Urban Heat Island Effect</vt:lpstr>
      <vt:lpstr>PowerPoint Presentation</vt:lpstr>
      <vt:lpstr>Heat Vulnerability Study: Populations at Risk in Miami-Dade</vt:lpstr>
      <vt:lpstr>ArcGIS StoryMap: Vulnerability</vt:lpstr>
      <vt:lpstr>Climate &amp; Heat Health Task Force</vt:lpstr>
      <vt:lpstr>PowerPoint Presentation</vt:lpstr>
      <vt:lpstr>Miami-Dade County Extreme Heat Action Plan</vt:lpstr>
      <vt:lpstr>Goal 1: Inform &amp; Prepare People</vt:lpstr>
      <vt:lpstr>PowerPoint Presentation</vt:lpstr>
      <vt:lpstr>Goal 2: Cool our Homes &amp; Emergency Facilities</vt:lpstr>
      <vt:lpstr>Goal 3: Cool our Neighborhoods</vt:lpstr>
      <vt:lpstr>The Cities We Live In Now...</vt:lpstr>
      <vt:lpstr>The Smart Surface Cities We Could Live In...</vt:lpstr>
      <vt:lpstr>Highlights from the Urban Forestry Plan</vt:lpstr>
      <vt:lpstr>PowerPoint Presentation</vt:lpstr>
      <vt:lpstr>Intro to the Homelessness Response System and Emergency Preparedness and Response</vt:lpstr>
      <vt:lpstr>HSH Overview – Background and Mission</vt:lpstr>
      <vt:lpstr>Who We Serve</vt:lpstr>
      <vt:lpstr>Strategic Plan Goals: July 2023 - June 2028</vt:lpstr>
      <vt:lpstr>Homelessness Response System Overview</vt:lpstr>
      <vt:lpstr>HSH Disaster Preparedness and Response Mission </vt:lpstr>
      <vt:lpstr>Importance of Disaster Preparedness at HSH</vt:lpstr>
      <vt:lpstr>HSH Inclement Weather Protocol</vt:lpstr>
      <vt:lpstr>HSH Activation Protocol:</vt:lpstr>
      <vt:lpstr>Outreach</vt:lpstr>
      <vt:lpstr>Shelter, Drop In Chairs, Drop In Centers</vt:lpstr>
      <vt:lpstr>Emergency  Pop Up Shelter</vt:lpstr>
      <vt:lpstr>Interfaith Winter Shelter</vt:lpstr>
      <vt:lpstr>Thank you </vt:lpstr>
      <vt:lpstr>Resource Overview</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Wolff</dc:creator>
  <cp:lastModifiedBy>Wolff, Matt (DPH)</cp:lastModifiedBy>
  <cp:revision>2</cp:revision>
  <dcterms:created xsi:type="dcterms:W3CDTF">2023-08-29T22:01:45Z</dcterms:created>
  <dcterms:modified xsi:type="dcterms:W3CDTF">2024-12-09T19:36:47Z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0x010100C664E3FB174AEF42A5FFDBEB1294CD78</vt:lpwstr>
  </property>
  <property fmtid="{D5CDD505-2E9C-101B-9397-08002B2CF9AE}" pid="3" name="MediaServiceImageTags">
    <vt:lpwstr/>
  </property>
</Properties>
</file>