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Public Sans" panose="020B0604020202020204" charset="0"/>
      <p:regular r:id="rId21"/>
    </p:embeddedFont>
    <p:embeddedFont>
      <p:font typeface="Public Sans Bold" panose="020B0604020202020204" charset="0"/>
      <p:regular r:id="rId22"/>
    </p:embeddedFont>
    <p:embeddedFont>
      <p:font typeface="Public Sans Medium"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32095" y="0"/>
            <a:ext cx="18801197" cy="10505429"/>
          </a:xfrm>
          <a:custGeom>
            <a:avLst/>
            <a:gdLst/>
            <a:ahLst/>
            <a:cxnLst/>
            <a:rect l="l" t="t" r="r" b="b"/>
            <a:pathLst>
              <a:path w="18801197" h="10505429">
                <a:moveTo>
                  <a:pt x="0" y="0"/>
                </a:moveTo>
                <a:lnTo>
                  <a:pt x="18801197" y="0"/>
                </a:lnTo>
                <a:lnTo>
                  <a:pt x="18801197" y="10505429"/>
                </a:lnTo>
                <a:lnTo>
                  <a:pt x="0" y="10505429"/>
                </a:lnTo>
                <a:lnTo>
                  <a:pt x="0" y="0"/>
                </a:lnTo>
                <a:close/>
              </a:path>
            </a:pathLst>
          </a:custGeom>
          <a:blipFill>
            <a:blip r:embed="rId3">
              <a:alphaModFix amt="35000"/>
            </a:blip>
            <a:stretch>
              <a:fillRect t="-87" r="-188" b="-19448"/>
            </a:stretch>
          </a:blipFill>
        </p:spPr>
      </p:sp>
      <p:sp>
        <p:nvSpPr>
          <p:cNvPr id="4" name="Freeform 4"/>
          <p:cNvSpPr/>
          <p:nvPr/>
        </p:nvSpPr>
        <p:spPr>
          <a:xfrm>
            <a:off x="7528227" y="1028700"/>
            <a:ext cx="3231546" cy="2031834"/>
          </a:xfrm>
          <a:custGeom>
            <a:avLst/>
            <a:gdLst/>
            <a:ahLst/>
            <a:cxnLst/>
            <a:rect l="l" t="t" r="r" b="b"/>
            <a:pathLst>
              <a:path w="3231546" h="2031834">
                <a:moveTo>
                  <a:pt x="0" y="0"/>
                </a:moveTo>
                <a:lnTo>
                  <a:pt x="3231546" y="0"/>
                </a:lnTo>
                <a:lnTo>
                  <a:pt x="3231546" y="2031834"/>
                </a:lnTo>
                <a:lnTo>
                  <a:pt x="0" y="2031834"/>
                </a:lnTo>
                <a:lnTo>
                  <a:pt x="0" y="0"/>
                </a:lnTo>
                <a:close/>
              </a:path>
            </a:pathLst>
          </a:custGeom>
          <a:blipFill>
            <a:blip r:embed="rId4"/>
            <a:stretch>
              <a:fillRect/>
            </a:stretch>
          </a:blipFill>
        </p:spPr>
      </p:sp>
      <p:sp>
        <p:nvSpPr>
          <p:cNvPr id="5" name="TextBox 5"/>
          <p:cNvSpPr txBox="1"/>
          <p:nvPr/>
        </p:nvSpPr>
        <p:spPr>
          <a:xfrm>
            <a:off x="1028700" y="8913495"/>
            <a:ext cx="16230600" cy="344805"/>
          </a:xfrm>
          <a:prstGeom prst="rect">
            <a:avLst/>
          </a:prstGeom>
        </p:spPr>
        <p:txBody>
          <a:bodyPr lIns="0" tIns="0" rIns="0" bIns="0" rtlCol="0" anchor="t">
            <a:spAutoFit/>
          </a:bodyPr>
          <a:lstStyle/>
          <a:p>
            <a:pPr marL="0" lvl="0" indent="0" algn="ctr">
              <a:lnSpc>
                <a:spcPts val="2310"/>
              </a:lnSpc>
              <a:spcBef>
                <a:spcPct val="0"/>
              </a:spcBef>
            </a:pPr>
            <a:r>
              <a:rPr lang="en-US" sz="3000" spc="120">
                <a:solidFill>
                  <a:srgbClr val="000000"/>
                </a:solidFill>
                <a:latin typeface="Public Sans"/>
              </a:rPr>
              <a:t>Presented by Luisa M. Antonio &amp; Mary Roque</a:t>
            </a:r>
          </a:p>
        </p:txBody>
      </p:sp>
      <p:sp>
        <p:nvSpPr>
          <p:cNvPr id="6" name="TextBox 6"/>
          <p:cNvSpPr txBox="1"/>
          <p:nvPr/>
        </p:nvSpPr>
        <p:spPr>
          <a:xfrm>
            <a:off x="1028700" y="4954842"/>
            <a:ext cx="16230600" cy="1144523"/>
          </a:xfrm>
          <a:prstGeom prst="rect">
            <a:avLst/>
          </a:prstGeom>
        </p:spPr>
        <p:txBody>
          <a:bodyPr lIns="0" tIns="0" rIns="0" bIns="0" rtlCol="0" anchor="t">
            <a:spAutoFit/>
          </a:bodyPr>
          <a:lstStyle/>
          <a:p>
            <a:pPr algn="ctr">
              <a:lnSpc>
                <a:spcPts val="8447"/>
              </a:lnSpc>
            </a:pPr>
            <a:r>
              <a:rPr lang="en-US" sz="8799" spc="-721">
                <a:solidFill>
                  <a:srgbClr val="000000"/>
                </a:solidFill>
                <a:latin typeface="Public Sans Bold"/>
              </a:rPr>
              <a:t>Bayanihan Equity Center</a:t>
            </a:r>
          </a:p>
        </p:txBody>
      </p:sp>
      <p:sp>
        <p:nvSpPr>
          <p:cNvPr id="7" name="TextBox 7"/>
          <p:cNvSpPr txBox="1"/>
          <p:nvPr/>
        </p:nvSpPr>
        <p:spPr>
          <a:xfrm>
            <a:off x="1028700" y="6303398"/>
            <a:ext cx="16230600" cy="396621"/>
          </a:xfrm>
          <a:prstGeom prst="rect">
            <a:avLst/>
          </a:prstGeom>
        </p:spPr>
        <p:txBody>
          <a:bodyPr lIns="0" tIns="0" rIns="0" bIns="0" rtlCol="0" anchor="t">
            <a:spAutoFit/>
          </a:bodyPr>
          <a:lstStyle/>
          <a:p>
            <a:pPr marL="0" lvl="0" indent="0" algn="ctr">
              <a:lnSpc>
                <a:spcPts val="2771"/>
              </a:lnSpc>
              <a:spcBef>
                <a:spcPct val="0"/>
              </a:spcBef>
            </a:pPr>
            <a:r>
              <a:rPr lang="en-US" sz="3599" spc="-295">
                <a:solidFill>
                  <a:srgbClr val="000000"/>
                </a:solidFill>
                <a:latin typeface="Public Sans"/>
              </a:rPr>
              <a:t>An introduction to the organization, its services and advocacy</a:t>
            </a:r>
          </a:p>
        </p:txBody>
      </p:sp>
      <p:sp>
        <p:nvSpPr>
          <p:cNvPr id="8" name="Freeform 8"/>
          <p:cNvSpPr/>
          <p:nvPr/>
        </p:nvSpPr>
        <p:spPr>
          <a:xfrm>
            <a:off x="-128258" y="-85683"/>
            <a:ext cx="18797360" cy="10591111"/>
          </a:xfrm>
          <a:custGeom>
            <a:avLst/>
            <a:gdLst/>
            <a:ahLst/>
            <a:cxnLst/>
            <a:rect l="l" t="t" r="r" b="b"/>
            <a:pathLst>
              <a:path w="18544515" h="10458364">
                <a:moveTo>
                  <a:pt x="0" y="0"/>
                </a:moveTo>
                <a:lnTo>
                  <a:pt x="18544515" y="0"/>
                </a:lnTo>
                <a:lnTo>
                  <a:pt x="18544515" y="10458364"/>
                </a:lnTo>
                <a:lnTo>
                  <a:pt x="0" y="10458364"/>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grpSp>
        <p:nvGrpSpPr>
          <p:cNvPr id="3" name="Group 3"/>
          <p:cNvGrpSpPr/>
          <p:nvPr/>
        </p:nvGrpSpPr>
        <p:grpSpPr>
          <a:xfrm>
            <a:off x="1028700" y="3565275"/>
            <a:ext cx="5040073" cy="5597103"/>
            <a:chOff x="0" y="0"/>
            <a:chExt cx="1411607" cy="1567618"/>
          </a:xfrm>
        </p:grpSpPr>
        <p:sp>
          <p:nvSpPr>
            <p:cNvPr id="4" name="Freeform 4"/>
            <p:cNvSpPr/>
            <p:nvPr/>
          </p:nvSpPr>
          <p:spPr>
            <a:xfrm>
              <a:off x="0" y="0"/>
              <a:ext cx="1411606" cy="1567618"/>
            </a:xfrm>
            <a:custGeom>
              <a:avLst/>
              <a:gdLst/>
              <a:ahLst/>
              <a:cxnLst/>
              <a:rect l="l" t="t" r="r" b="b"/>
              <a:pathLst>
                <a:path w="1411606" h="1567618">
                  <a:moveTo>
                    <a:pt x="23041" y="0"/>
                  </a:moveTo>
                  <a:lnTo>
                    <a:pt x="1388565" y="0"/>
                  </a:lnTo>
                  <a:cubicBezTo>
                    <a:pt x="1401291" y="0"/>
                    <a:pt x="1411606" y="10316"/>
                    <a:pt x="1411606" y="23041"/>
                  </a:cubicBezTo>
                  <a:lnTo>
                    <a:pt x="1411606" y="1544576"/>
                  </a:lnTo>
                  <a:cubicBezTo>
                    <a:pt x="1411606" y="1557302"/>
                    <a:pt x="1401291" y="1567618"/>
                    <a:pt x="1388565" y="1567618"/>
                  </a:cubicBezTo>
                  <a:lnTo>
                    <a:pt x="23041" y="1567618"/>
                  </a:lnTo>
                  <a:cubicBezTo>
                    <a:pt x="10316" y="1567618"/>
                    <a:pt x="0" y="1557302"/>
                    <a:pt x="0" y="1544576"/>
                  </a:cubicBezTo>
                  <a:lnTo>
                    <a:pt x="0" y="23041"/>
                  </a:lnTo>
                  <a:cubicBezTo>
                    <a:pt x="0" y="10316"/>
                    <a:pt x="10316" y="0"/>
                    <a:pt x="23041" y="0"/>
                  </a:cubicBezTo>
                  <a:close/>
                </a:path>
              </a:pathLst>
            </a:custGeom>
            <a:solidFill>
              <a:srgbClr val="000000"/>
            </a:solidFill>
          </p:spPr>
        </p:sp>
        <p:sp>
          <p:nvSpPr>
            <p:cNvPr id="5" name="TextBox 5"/>
            <p:cNvSpPr txBox="1"/>
            <p:nvPr/>
          </p:nvSpPr>
          <p:spPr>
            <a:xfrm>
              <a:off x="0" y="85725"/>
              <a:ext cx="1411607" cy="1481893"/>
            </a:xfrm>
            <a:prstGeom prst="rect">
              <a:avLst/>
            </a:prstGeom>
          </p:spPr>
          <p:txBody>
            <a:bodyPr lIns="50800" tIns="50800" rIns="50800" bIns="50800" rtlCol="0" anchor="ctr"/>
            <a:lstStyle/>
            <a:p>
              <a:pPr algn="ctr">
                <a:lnSpc>
                  <a:spcPts val="1925"/>
                </a:lnSpc>
              </a:pPr>
              <a:endParaRPr/>
            </a:p>
          </p:txBody>
        </p:sp>
      </p:grpSp>
      <p:sp>
        <p:nvSpPr>
          <p:cNvPr id="6" name="TextBox 6"/>
          <p:cNvSpPr txBox="1"/>
          <p:nvPr/>
        </p:nvSpPr>
        <p:spPr>
          <a:xfrm>
            <a:off x="1028700" y="1181100"/>
            <a:ext cx="16230600" cy="990600"/>
          </a:xfrm>
          <a:prstGeom prst="rect">
            <a:avLst/>
          </a:prstGeom>
        </p:spPr>
        <p:txBody>
          <a:bodyPr lIns="0" tIns="0" rIns="0" bIns="0" rtlCol="0" anchor="t">
            <a:spAutoFit/>
          </a:bodyPr>
          <a:lstStyle/>
          <a:p>
            <a:pPr algn="ctr">
              <a:lnSpc>
                <a:spcPts val="7200"/>
              </a:lnSpc>
            </a:pPr>
            <a:r>
              <a:rPr lang="en-US" sz="7500" spc="-615">
                <a:solidFill>
                  <a:srgbClr val="000000"/>
                </a:solidFill>
                <a:latin typeface="Public Sans"/>
              </a:rPr>
              <a:t>Rescission Acts of  1946</a:t>
            </a:r>
          </a:p>
        </p:txBody>
      </p:sp>
      <p:sp>
        <p:nvSpPr>
          <p:cNvPr id="7" name="TextBox 7"/>
          <p:cNvSpPr txBox="1"/>
          <p:nvPr/>
        </p:nvSpPr>
        <p:spPr>
          <a:xfrm>
            <a:off x="1799886" y="5940294"/>
            <a:ext cx="3445068" cy="2933700"/>
          </a:xfrm>
          <a:prstGeom prst="rect">
            <a:avLst/>
          </a:prstGeom>
        </p:spPr>
        <p:txBody>
          <a:bodyPr lIns="0" tIns="0" rIns="0" bIns="0" rtlCol="0" anchor="t">
            <a:spAutoFit/>
          </a:bodyPr>
          <a:lstStyle/>
          <a:p>
            <a:pPr marL="0" lvl="0" indent="0">
              <a:lnSpc>
                <a:spcPts val="3374"/>
              </a:lnSpc>
              <a:spcBef>
                <a:spcPct val="0"/>
              </a:spcBef>
            </a:pPr>
            <a:r>
              <a:rPr lang="en-US" sz="2499" spc="149">
                <a:solidFill>
                  <a:srgbClr val="F1F0EC"/>
                </a:solidFill>
                <a:latin typeface="Public Sans Medium"/>
              </a:rPr>
              <a:t>Soldiers enlisted in the military forces of the Philippines under the provisions of the Philippine Indenpendence Act of 1934.</a:t>
            </a:r>
          </a:p>
        </p:txBody>
      </p:sp>
      <p:sp>
        <p:nvSpPr>
          <p:cNvPr id="8" name="TextBox 8"/>
          <p:cNvSpPr txBox="1"/>
          <p:nvPr/>
        </p:nvSpPr>
        <p:spPr>
          <a:xfrm>
            <a:off x="1283666" y="4098824"/>
            <a:ext cx="4477507" cy="1503044"/>
          </a:xfrm>
          <a:prstGeom prst="rect">
            <a:avLst/>
          </a:prstGeom>
        </p:spPr>
        <p:txBody>
          <a:bodyPr lIns="0" tIns="0" rIns="0" bIns="0" rtlCol="0" anchor="t">
            <a:spAutoFit/>
          </a:bodyPr>
          <a:lstStyle/>
          <a:p>
            <a:pPr algn="ctr">
              <a:lnSpc>
                <a:spcPts val="3839"/>
              </a:lnSpc>
            </a:pPr>
            <a:r>
              <a:rPr lang="en-US" sz="3999" spc="-327">
                <a:solidFill>
                  <a:srgbClr val="F1F0EC"/>
                </a:solidFill>
                <a:latin typeface="Public Sans Bold"/>
              </a:rPr>
              <a:t>Commonwealth Army of the Philippines</a:t>
            </a:r>
          </a:p>
        </p:txBody>
      </p:sp>
      <p:sp>
        <p:nvSpPr>
          <p:cNvPr id="9" name="TextBox 9"/>
          <p:cNvSpPr txBox="1"/>
          <p:nvPr/>
        </p:nvSpPr>
        <p:spPr>
          <a:xfrm>
            <a:off x="1028700" y="2609407"/>
            <a:ext cx="16230600" cy="470535"/>
          </a:xfrm>
          <a:prstGeom prst="rect">
            <a:avLst/>
          </a:prstGeom>
        </p:spPr>
        <p:txBody>
          <a:bodyPr lIns="0" tIns="0" rIns="0" bIns="0" rtlCol="0" anchor="t">
            <a:spAutoFit/>
          </a:bodyPr>
          <a:lstStyle/>
          <a:p>
            <a:pPr marL="0" lvl="0" indent="0" algn="ctr">
              <a:lnSpc>
                <a:spcPts val="3779"/>
              </a:lnSpc>
              <a:spcBef>
                <a:spcPct val="0"/>
              </a:spcBef>
            </a:pPr>
            <a:r>
              <a:rPr lang="en-US" sz="2799" spc="167">
                <a:solidFill>
                  <a:srgbClr val="000000"/>
                </a:solidFill>
                <a:latin typeface="Public Sans"/>
              </a:rPr>
              <a:t>Applied only to Filipino veterans who were members of the:</a:t>
            </a:r>
          </a:p>
        </p:txBody>
      </p:sp>
      <p:grpSp>
        <p:nvGrpSpPr>
          <p:cNvPr id="10" name="Group 10"/>
          <p:cNvGrpSpPr/>
          <p:nvPr/>
        </p:nvGrpSpPr>
        <p:grpSpPr>
          <a:xfrm>
            <a:off x="6623964" y="3565275"/>
            <a:ext cx="5040073" cy="5597103"/>
            <a:chOff x="0" y="0"/>
            <a:chExt cx="1411607" cy="1567618"/>
          </a:xfrm>
        </p:grpSpPr>
        <p:sp>
          <p:nvSpPr>
            <p:cNvPr id="11" name="Freeform 11"/>
            <p:cNvSpPr/>
            <p:nvPr/>
          </p:nvSpPr>
          <p:spPr>
            <a:xfrm>
              <a:off x="0" y="0"/>
              <a:ext cx="1411606" cy="1567618"/>
            </a:xfrm>
            <a:custGeom>
              <a:avLst/>
              <a:gdLst/>
              <a:ahLst/>
              <a:cxnLst/>
              <a:rect l="l" t="t" r="r" b="b"/>
              <a:pathLst>
                <a:path w="1411606" h="1567618">
                  <a:moveTo>
                    <a:pt x="23041" y="0"/>
                  </a:moveTo>
                  <a:lnTo>
                    <a:pt x="1388565" y="0"/>
                  </a:lnTo>
                  <a:cubicBezTo>
                    <a:pt x="1401291" y="0"/>
                    <a:pt x="1411606" y="10316"/>
                    <a:pt x="1411606" y="23041"/>
                  </a:cubicBezTo>
                  <a:lnTo>
                    <a:pt x="1411606" y="1544576"/>
                  </a:lnTo>
                  <a:cubicBezTo>
                    <a:pt x="1411606" y="1557302"/>
                    <a:pt x="1401291" y="1567618"/>
                    <a:pt x="1388565" y="1567618"/>
                  </a:cubicBezTo>
                  <a:lnTo>
                    <a:pt x="23041" y="1567618"/>
                  </a:lnTo>
                  <a:cubicBezTo>
                    <a:pt x="10316" y="1567618"/>
                    <a:pt x="0" y="1557302"/>
                    <a:pt x="0" y="1544576"/>
                  </a:cubicBezTo>
                  <a:lnTo>
                    <a:pt x="0" y="23041"/>
                  </a:lnTo>
                  <a:cubicBezTo>
                    <a:pt x="0" y="10316"/>
                    <a:pt x="10316" y="0"/>
                    <a:pt x="23041" y="0"/>
                  </a:cubicBezTo>
                  <a:close/>
                </a:path>
              </a:pathLst>
            </a:custGeom>
            <a:solidFill>
              <a:srgbClr val="000000"/>
            </a:solidFill>
          </p:spPr>
        </p:sp>
        <p:sp>
          <p:nvSpPr>
            <p:cNvPr id="12" name="TextBox 12"/>
            <p:cNvSpPr txBox="1"/>
            <p:nvPr/>
          </p:nvSpPr>
          <p:spPr>
            <a:xfrm>
              <a:off x="0" y="85725"/>
              <a:ext cx="1411607" cy="1481893"/>
            </a:xfrm>
            <a:prstGeom prst="rect">
              <a:avLst/>
            </a:prstGeom>
          </p:spPr>
          <p:txBody>
            <a:bodyPr lIns="50800" tIns="50800" rIns="50800" bIns="50800" rtlCol="0" anchor="ctr"/>
            <a:lstStyle/>
            <a:p>
              <a:pPr algn="ctr">
                <a:lnSpc>
                  <a:spcPts val="1925"/>
                </a:lnSpc>
              </a:pPr>
              <a:endParaRPr/>
            </a:p>
          </p:txBody>
        </p:sp>
      </p:grpSp>
      <p:sp>
        <p:nvSpPr>
          <p:cNvPr id="13" name="TextBox 13"/>
          <p:cNvSpPr txBox="1"/>
          <p:nvPr/>
        </p:nvSpPr>
        <p:spPr>
          <a:xfrm>
            <a:off x="6733562" y="4341711"/>
            <a:ext cx="4818136" cy="1017269"/>
          </a:xfrm>
          <a:prstGeom prst="rect">
            <a:avLst/>
          </a:prstGeom>
        </p:spPr>
        <p:txBody>
          <a:bodyPr lIns="0" tIns="0" rIns="0" bIns="0" rtlCol="0" anchor="t">
            <a:spAutoFit/>
          </a:bodyPr>
          <a:lstStyle/>
          <a:p>
            <a:pPr algn="ctr">
              <a:lnSpc>
                <a:spcPts val="3839"/>
              </a:lnSpc>
            </a:pPr>
            <a:r>
              <a:rPr lang="en-US" sz="3999" spc="-327">
                <a:solidFill>
                  <a:srgbClr val="F1F0EC"/>
                </a:solidFill>
                <a:latin typeface="Public Sans Bold"/>
              </a:rPr>
              <a:t>Recognized</a:t>
            </a:r>
          </a:p>
          <a:p>
            <a:pPr algn="ctr">
              <a:lnSpc>
                <a:spcPts val="3839"/>
              </a:lnSpc>
            </a:pPr>
            <a:r>
              <a:rPr lang="en-US" sz="3999" spc="-327">
                <a:solidFill>
                  <a:srgbClr val="F1F0EC"/>
                </a:solidFill>
                <a:latin typeface="Public Sans Bold"/>
              </a:rPr>
              <a:t> Guerilla Forces </a:t>
            </a:r>
          </a:p>
        </p:txBody>
      </p:sp>
      <p:grpSp>
        <p:nvGrpSpPr>
          <p:cNvPr id="14" name="Group 14"/>
          <p:cNvGrpSpPr/>
          <p:nvPr/>
        </p:nvGrpSpPr>
        <p:grpSpPr>
          <a:xfrm>
            <a:off x="12216486" y="3565275"/>
            <a:ext cx="5040073" cy="5597103"/>
            <a:chOff x="0" y="0"/>
            <a:chExt cx="1411607" cy="1567618"/>
          </a:xfrm>
        </p:grpSpPr>
        <p:sp>
          <p:nvSpPr>
            <p:cNvPr id="15" name="Freeform 15"/>
            <p:cNvSpPr/>
            <p:nvPr/>
          </p:nvSpPr>
          <p:spPr>
            <a:xfrm>
              <a:off x="0" y="0"/>
              <a:ext cx="1411606" cy="1567618"/>
            </a:xfrm>
            <a:custGeom>
              <a:avLst/>
              <a:gdLst/>
              <a:ahLst/>
              <a:cxnLst/>
              <a:rect l="l" t="t" r="r" b="b"/>
              <a:pathLst>
                <a:path w="1411606" h="1567618">
                  <a:moveTo>
                    <a:pt x="23041" y="0"/>
                  </a:moveTo>
                  <a:lnTo>
                    <a:pt x="1388565" y="0"/>
                  </a:lnTo>
                  <a:cubicBezTo>
                    <a:pt x="1401291" y="0"/>
                    <a:pt x="1411606" y="10316"/>
                    <a:pt x="1411606" y="23041"/>
                  </a:cubicBezTo>
                  <a:lnTo>
                    <a:pt x="1411606" y="1544576"/>
                  </a:lnTo>
                  <a:cubicBezTo>
                    <a:pt x="1411606" y="1557302"/>
                    <a:pt x="1401291" y="1567618"/>
                    <a:pt x="1388565" y="1567618"/>
                  </a:cubicBezTo>
                  <a:lnTo>
                    <a:pt x="23041" y="1567618"/>
                  </a:lnTo>
                  <a:cubicBezTo>
                    <a:pt x="10316" y="1567618"/>
                    <a:pt x="0" y="1557302"/>
                    <a:pt x="0" y="1544576"/>
                  </a:cubicBezTo>
                  <a:lnTo>
                    <a:pt x="0" y="23041"/>
                  </a:lnTo>
                  <a:cubicBezTo>
                    <a:pt x="0" y="10316"/>
                    <a:pt x="10316" y="0"/>
                    <a:pt x="23041" y="0"/>
                  </a:cubicBezTo>
                  <a:close/>
                </a:path>
              </a:pathLst>
            </a:custGeom>
            <a:solidFill>
              <a:srgbClr val="000000"/>
            </a:solidFill>
          </p:spPr>
        </p:sp>
        <p:sp>
          <p:nvSpPr>
            <p:cNvPr id="16" name="TextBox 16"/>
            <p:cNvSpPr txBox="1"/>
            <p:nvPr/>
          </p:nvSpPr>
          <p:spPr>
            <a:xfrm>
              <a:off x="0" y="85725"/>
              <a:ext cx="1411607" cy="1481893"/>
            </a:xfrm>
            <a:prstGeom prst="rect">
              <a:avLst/>
            </a:prstGeom>
          </p:spPr>
          <p:txBody>
            <a:bodyPr lIns="50800" tIns="50800" rIns="50800" bIns="50800" rtlCol="0" anchor="ctr"/>
            <a:lstStyle/>
            <a:p>
              <a:pPr algn="ctr">
                <a:lnSpc>
                  <a:spcPts val="1925"/>
                </a:lnSpc>
              </a:pPr>
              <a:endParaRPr/>
            </a:p>
          </p:txBody>
        </p:sp>
      </p:grpSp>
      <p:sp>
        <p:nvSpPr>
          <p:cNvPr id="17" name="TextBox 17"/>
          <p:cNvSpPr txBox="1"/>
          <p:nvPr/>
        </p:nvSpPr>
        <p:spPr>
          <a:xfrm>
            <a:off x="12668572" y="4341711"/>
            <a:ext cx="4135901" cy="1017269"/>
          </a:xfrm>
          <a:prstGeom prst="rect">
            <a:avLst/>
          </a:prstGeom>
        </p:spPr>
        <p:txBody>
          <a:bodyPr lIns="0" tIns="0" rIns="0" bIns="0" rtlCol="0" anchor="t">
            <a:spAutoFit/>
          </a:bodyPr>
          <a:lstStyle/>
          <a:p>
            <a:pPr algn="ctr">
              <a:lnSpc>
                <a:spcPts val="3839"/>
              </a:lnSpc>
            </a:pPr>
            <a:r>
              <a:rPr lang="en-US" sz="3999" spc="-327">
                <a:solidFill>
                  <a:srgbClr val="F1F0EC"/>
                </a:solidFill>
                <a:latin typeface="Public Sans Bold"/>
              </a:rPr>
              <a:t>New Philippine Scouts</a:t>
            </a:r>
          </a:p>
        </p:txBody>
      </p:sp>
      <p:sp>
        <p:nvSpPr>
          <p:cNvPr id="18" name="TextBox 18"/>
          <p:cNvSpPr txBox="1"/>
          <p:nvPr/>
        </p:nvSpPr>
        <p:spPr>
          <a:xfrm>
            <a:off x="7447061" y="5940294"/>
            <a:ext cx="3393877" cy="2514600"/>
          </a:xfrm>
          <a:prstGeom prst="rect">
            <a:avLst/>
          </a:prstGeom>
        </p:spPr>
        <p:txBody>
          <a:bodyPr lIns="0" tIns="0" rIns="0" bIns="0" rtlCol="0" anchor="t">
            <a:spAutoFit/>
          </a:bodyPr>
          <a:lstStyle/>
          <a:p>
            <a:pPr marL="0" lvl="0" indent="0">
              <a:lnSpc>
                <a:spcPts val="3374"/>
              </a:lnSpc>
              <a:spcBef>
                <a:spcPct val="0"/>
              </a:spcBef>
            </a:pPr>
            <a:r>
              <a:rPr lang="en-US" sz="2499" spc="149">
                <a:solidFill>
                  <a:srgbClr val="F1F0EC"/>
                </a:solidFill>
                <a:latin typeface="Public Sans Medium"/>
              </a:rPr>
              <a:t>Individuals who served in resistance units that later became a part of the Philippine Commonwealth. </a:t>
            </a:r>
          </a:p>
        </p:txBody>
      </p:sp>
      <p:sp>
        <p:nvSpPr>
          <p:cNvPr id="19" name="TextBox 19"/>
          <p:cNvSpPr txBox="1"/>
          <p:nvPr/>
        </p:nvSpPr>
        <p:spPr>
          <a:xfrm>
            <a:off x="13209221" y="5940294"/>
            <a:ext cx="3354826" cy="2095500"/>
          </a:xfrm>
          <a:prstGeom prst="rect">
            <a:avLst/>
          </a:prstGeom>
        </p:spPr>
        <p:txBody>
          <a:bodyPr lIns="0" tIns="0" rIns="0" bIns="0" rtlCol="0" anchor="t">
            <a:spAutoFit/>
          </a:bodyPr>
          <a:lstStyle/>
          <a:p>
            <a:pPr marL="0" lvl="0" indent="0">
              <a:lnSpc>
                <a:spcPts val="3374"/>
              </a:lnSpc>
              <a:spcBef>
                <a:spcPct val="0"/>
              </a:spcBef>
            </a:pPr>
            <a:r>
              <a:rPr lang="en-US" sz="2499" spc="149">
                <a:solidFill>
                  <a:srgbClr val="F1F0EC"/>
                </a:solidFill>
                <a:latin typeface="Public Sans"/>
              </a:rPr>
              <a:t>Recruited as a result of the Armed Forces Voluntary Recruitment Act of 1945.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TextBox 3"/>
          <p:cNvSpPr txBox="1"/>
          <p:nvPr/>
        </p:nvSpPr>
        <p:spPr>
          <a:xfrm>
            <a:off x="1028700" y="1181100"/>
            <a:ext cx="16230600" cy="1905007"/>
          </a:xfrm>
          <a:prstGeom prst="rect">
            <a:avLst/>
          </a:prstGeom>
        </p:spPr>
        <p:txBody>
          <a:bodyPr lIns="0" tIns="0" rIns="0" bIns="0" rtlCol="0" anchor="t">
            <a:spAutoFit/>
          </a:bodyPr>
          <a:lstStyle/>
          <a:p>
            <a:pPr>
              <a:lnSpc>
                <a:spcPts val="7200"/>
              </a:lnSpc>
            </a:pPr>
            <a:r>
              <a:rPr lang="en-US" sz="7500" spc="-615">
                <a:solidFill>
                  <a:srgbClr val="000000"/>
                </a:solidFill>
                <a:latin typeface="Public Sans"/>
              </a:rPr>
              <a:t>First Supplemental Surplus Appropriation Rescission Act (P.L. 79-301)</a:t>
            </a:r>
          </a:p>
        </p:txBody>
      </p:sp>
      <p:sp>
        <p:nvSpPr>
          <p:cNvPr id="4" name="TextBox 4"/>
          <p:cNvSpPr txBox="1"/>
          <p:nvPr/>
        </p:nvSpPr>
        <p:spPr>
          <a:xfrm>
            <a:off x="1028700" y="3575829"/>
            <a:ext cx="7749588" cy="5233035"/>
          </a:xfrm>
          <a:prstGeom prst="rect">
            <a:avLst/>
          </a:prstGeom>
        </p:spPr>
        <p:txBody>
          <a:bodyPr lIns="0" tIns="0" rIns="0" bIns="0" rtlCol="0" anchor="t">
            <a:spAutoFit/>
          </a:bodyPr>
          <a:lstStyle/>
          <a:p>
            <a:pPr>
              <a:lnSpc>
                <a:spcPts val="3779"/>
              </a:lnSpc>
            </a:pPr>
            <a:r>
              <a:rPr lang="en-US" sz="2799" spc="167">
                <a:solidFill>
                  <a:srgbClr val="000000"/>
                </a:solidFill>
                <a:latin typeface="Public Sans"/>
              </a:rPr>
              <a:t>Enacted on February 18, 1946.</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Authorized a $200 million appropriation to the Philippine Commonwealth Army with a provision limiting veterans benefits to service-connected disability and death compensation. </a:t>
            </a:r>
          </a:p>
          <a:p>
            <a:pPr>
              <a:lnSpc>
                <a:spcPts val="3779"/>
              </a:lnSpc>
            </a:pPr>
            <a:endParaRPr lang="en-US" sz="2799" spc="167">
              <a:solidFill>
                <a:srgbClr val="000000"/>
              </a:solidFill>
              <a:latin typeface="Public Sans"/>
            </a:endParaRPr>
          </a:p>
          <a:p>
            <a:pPr marL="0" lvl="0" indent="0">
              <a:lnSpc>
                <a:spcPts val="3779"/>
              </a:lnSpc>
              <a:spcBef>
                <a:spcPct val="0"/>
              </a:spcBef>
            </a:pPr>
            <a:r>
              <a:rPr lang="en-US" sz="2799" spc="167">
                <a:solidFill>
                  <a:srgbClr val="000000"/>
                </a:solidFill>
                <a:latin typeface="Public Sans"/>
              </a:rPr>
              <a:t>Payments would be paid at the rate of ₱1 for every $1 paid to a member of the U.S. Armed Forces.</a:t>
            </a:r>
          </a:p>
        </p:txBody>
      </p:sp>
      <p:sp>
        <p:nvSpPr>
          <p:cNvPr id="5" name="TextBox 5"/>
          <p:cNvSpPr txBox="1"/>
          <p:nvPr/>
        </p:nvSpPr>
        <p:spPr>
          <a:xfrm>
            <a:off x="9425317" y="3575829"/>
            <a:ext cx="7833983" cy="4280535"/>
          </a:xfrm>
          <a:prstGeom prst="rect">
            <a:avLst/>
          </a:prstGeom>
        </p:spPr>
        <p:txBody>
          <a:bodyPr lIns="0" tIns="0" rIns="0" bIns="0" rtlCol="0" anchor="t">
            <a:spAutoFit/>
          </a:bodyPr>
          <a:lstStyle/>
          <a:p>
            <a:pPr marL="0" lvl="0" indent="0">
              <a:lnSpc>
                <a:spcPts val="3779"/>
              </a:lnSpc>
              <a:spcBef>
                <a:spcPct val="0"/>
              </a:spcBef>
            </a:pPr>
            <a:r>
              <a:rPr lang="en-US" sz="2799" spc="167">
                <a:solidFill>
                  <a:srgbClr val="000000"/>
                </a:solidFill>
                <a:latin typeface="Public Sans"/>
              </a:rPr>
              <a:t>Provision that service under the Philippine Commonwealth Army, </a:t>
            </a:r>
            <a:r>
              <a:rPr lang="en-US" sz="2799" spc="167">
                <a:solidFill>
                  <a:srgbClr val="000000"/>
                </a:solidFill>
                <a:latin typeface="Public Sans Bold"/>
              </a:rPr>
              <a:t>“shall not be deemed to have been active military, naval, or air service for the purposes of any law of the United States conferring rights, privileges, or benefits upon any person by reason of the service of such person or the service of any other person in the Armed Forces.”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TextBox 3"/>
          <p:cNvSpPr txBox="1"/>
          <p:nvPr/>
        </p:nvSpPr>
        <p:spPr>
          <a:xfrm>
            <a:off x="1028700" y="1181100"/>
            <a:ext cx="16230600" cy="1905007"/>
          </a:xfrm>
          <a:prstGeom prst="rect">
            <a:avLst/>
          </a:prstGeom>
        </p:spPr>
        <p:txBody>
          <a:bodyPr lIns="0" tIns="0" rIns="0" bIns="0" rtlCol="0" anchor="t">
            <a:spAutoFit/>
          </a:bodyPr>
          <a:lstStyle/>
          <a:p>
            <a:pPr>
              <a:lnSpc>
                <a:spcPts val="7200"/>
              </a:lnSpc>
            </a:pPr>
            <a:r>
              <a:rPr lang="en-US" sz="7500" spc="-615">
                <a:solidFill>
                  <a:srgbClr val="000000"/>
                </a:solidFill>
                <a:latin typeface="Public Sans"/>
              </a:rPr>
              <a:t>Second Supplemental Surplus Appropriation Rescission Act (P.L. 79-391)</a:t>
            </a:r>
          </a:p>
        </p:txBody>
      </p:sp>
      <p:sp>
        <p:nvSpPr>
          <p:cNvPr id="4" name="TextBox 4"/>
          <p:cNvSpPr txBox="1"/>
          <p:nvPr/>
        </p:nvSpPr>
        <p:spPr>
          <a:xfrm>
            <a:off x="1028700" y="3909109"/>
            <a:ext cx="7749588" cy="3328035"/>
          </a:xfrm>
          <a:prstGeom prst="rect">
            <a:avLst/>
          </a:prstGeom>
        </p:spPr>
        <p:txBody>
          <a:bodyPr lIns="0" tIns="0" rIns="0" bIns="0" rtlCol="0" anchor="t">
            <a:spAutoFit/>
          </a:bodyPr>
          <a:lstStyle/>
          <a:p>
            <a:pPr>
              <a:lnSpc>
                <a:spcPts val="3779"/>
              </a:lnSpc>
            </a:pPr>
            <a:r>
              <a:rPr lang="en-US" sz="2799" spc="167">
                <a:solidFill>
                  <a:srgbClr val="000000"/>
                </a:solidFill>
                <a:latin typeface="Public Sans"/>
              </a:rPr>
              <a:t>Enacted on May 27, 1946.</a:t>
            </a:r>
          </a:p>
          <a:p>
            <a:pPr>
              <a:lnSpc>
                <a:spcPts val="3779"/>
              </a:lnSpc>
            </a:pPr>
            <a:endParaRPr lang="en-US" sz="2799" spc="167">
              <a:solidFill>
                <a:srgbClr val="000000"/>
              </a:solidFill>
              <a:latin typeface="Public Sans"/>
            </a:endParaRPr>
          </a:p>
          <a:p>
            <a:pPr marL="0" lvl="0" indent="0">
              <a:lnSpc>
                <a:spcPts val="3779"/>
              </a:lnSpc>
              <a:spcBef>
                <a:spcPct val="0"/>
              </a:spcBef>
            </a:pPr>
            <a:r>
              <a:rPr lang="en-US" sz="2799" spc="167">
                <a:solidFill>
                  <a:srgbClr val="000000"/>
                </a:solidFill>
                <a:latin typeface="Public Sans"/>
              </a:rPr>
              <a:t>Provision that service of the New Philippine Scouts </a:t>
            </a:r>
            <a:r>
              <a:rPr lang="en-US" sz="2799" spc="167">
                <a:solidFill>
                  <a:srgbClr val="000000"/>
                </a:solidFill>
                <a:latin typeface="Public Sans Bold"/>
              </a:rPr>
              <a:t>shall not be deemed to have been active military or air service for the purpose of any laws administered by the Veterans Administration.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4933390" y="0"/>
            <a:ext cx="8421221" cy="10287000"/>
          </a:xfrm>
          <a:custGeom>
            <a:avLst/>
            <a:gdLst/>
            <a:ahLst/>
            <a:cxnLst/>
            <a:rect l="l" t="t" r="r" b="b"/>
            <a:pathLst>
              <a:path w="8421221" h="10287000">
                <a:moveTo>
                  <a:pt x="0" y="0"/>
                </a:moveTo>
                <a:lnTo>
                  <a:pt x="8421220" y="0"/>
                </a:lnTo>
                <a:lnTo>
                  <a:pt x="8421220" y="10287000"/>
                </a:lnTo>
                <a:lnTo>
                  <a:pt x="0" y="10287000"/>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486277" y="-1075941"/>
            <a:ext cx="20335230" cy="13463617"/>
          </a:xfrm>
          <a:custGeom>
            <a:avLst/>
            <a:gdLst/>
            <a:ahLst/>
            <a:cxnLst/>
            <a:rect l="l" t="t" r="r" b="b"/>
            <a:pathLst>
              <a:path w="20335230" h="13463617">
                <a:moveTo>
                  <a:pt x="0" y="0"/>
                </a:moveTo>
                <a:lnTo>
                  <a:pt x="20335230" y="0"/>
                </a:lnTo>
                <a:lnTo>
                  <a:pt x="20335230" y="13463616"/>
                </a:lnTo>
                <a:lnTo>
                  <a:pt x="0" y="13463616"/>
                </a:lnTo>
                <a:lnTo>
                  <a:pt x="0" y="0"/>
                </a:lnTo>
                <a:close/>
              </a:path>
            </a:pathLst>
          </a:custGeom>
          <a:blipFill>
            <a:blip r:embed="rId3">
              <a:alphaModFix amt="31000"/>
            </a:blip>
            <a:stretch>
              <a:fillRect/>
            </a:stretch>
          </a:blipFill>
        </p:spPr>
      </p:sp>
      <p:grpSp>
        <p:nvGrpSpPr>
          <p:cNvPr id="4" name="Group 4"/>
          <p:cNvGrpSpPr/>
          <p:nvPr/>
        </p:nvGrpSpPr>
        <p:grpSpPr>
          <a:xfrm>
            <a:off x="11395003" y="-756434"/>
            <a:ext cx="314174" cy="12004159"/>
            <a:chOff x="0" y="0"/>
            <a:chExt cx="87993" cy="3362084"/>
          </a:xfrm>
        </p:grpSpPr>
        <p:sp>
          <p:nvSpPr>
            <p:cNvPr id="5" name="Freeform 5"/>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6" name="TextBox 6"/>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11343413" y="-756434"/>
            <a:ext cx="314174" cy="12004159"/>
            <a:chOff x="0" y="0"/>
            <a:chExt cx="87993" cy="3362084"/>
          </a:xfrm>
        </p:grpSpPr>
        <p:sp>
          <p:nvSpPr>
            <p:cNvPr id="8" name="Freeform 8"/>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9" name="TextBox 9"/>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sp>
        <p:nvSpPr>
          <p:cNvPr id="10" name="TextBox 10"/>
          <p:cNvSpPr txBox="1"/>
          <p:nvPr/>
        </p:nvSpPr>
        <p:spPr>
          <a:xfrm>
            <a:off x="1409700" y="1190625"/>
            <a:ext cx="8578914" cy="1876425"/>
          </a:xfrm>
          <a:prstGeom prst="rect">
            <a:avLst/>
          </a:prstGeom>
        </p:spPr>
        <p:txBody>
          <a:bodyPr lIns="0" tIns="0" rIns="0" bIns="0" rtlCol="0" anchor="t">
            <a:spAutoFit/>
          </a:bodyPr>
          <a:lstStyle/>
          <a:p>
            <a:pPr>
              <a:lnSpc>
                <a:spcPts val="7199"/>
              </a:lnSpc>
            </a:pPr>
            <a:r>
              <a:rPr lang="en-US" sz="7499" spc="-614">
                <a:solidFill>
                  <a:srgbClr val="000000"/>
                </a:solidFill>
                <a:latin typeface="Public Sans"/>
              </a:rPr>
              <a:t>Filipino Veterans Equity Compensation</a:t>
            </a:r>
          </a:p>
        </p:txBody>
      </p:sp>
      <p:sp>
        <p:nvSpPr>
          <p:cNvPr id="11" name="TextBox 11"/>
          <p:cNvSpPr txBox="1"/>
          <p:nvPr/>
        </p:nvSpPr>
        <p:spPr>
          <a:xfrm>
            <a:off x="1409700" y="3446538"/>
            <a:ext cx="8578914" cy="6185535"/>
          </a:xfrm>
          <a:prstGeom prst="rect">
            <a:avLst/>
          </a:prstGeom>
        </p:spPr>
        <p:txBody>
          <a:bodyPr lIns="0" tIns="0" rIns="0" bIns="0" rtlCol="0" anchor="t">
            <a:spAutoFit/>
          </a:bodyPr>
          <a:lstStyle/>
          <a:p>
            <a:pPr>
              <a:lnSpc>
                <a:spcPts val="3779"/>
              </a:lnSpc>
            </a:pPr>
            <a:r>
              <a:rPr lang="en-US" sz="2799" spc="167">
                <a:solidFill>
                  <a:srgbClr val="000000"/>
                </a:solidFill>
                <a:latin typeface="Public Sans"/>
              </a:rPr>
              <a:t>February 17, 2009 – President Obama signed the 2009 Recovery Act part of which established the Filipino Veterans Equity Compensation (FVEC).</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FVEC authorized the release of a one-time lump sum payment to an </a:t>
            </a:r>
            <a:r>
              <a:rPr lang="en-US" sz="2799" u="sng" spc="167">
                <a:solidFill>
                  <a:srgbClr val="000000"/>
                </a:solidFill>
                <a:latin typeface="Public Sans"/>
              </a:rPr>
              <a:t>eligible</a:t>
            </a:r>
            <a:r>
              <a:rPr lang="en-US" sz="2799" spc="167">
                <a:solidFill>
                  <a:srgbClr val="000000"/>
                </a:solidFill>
                <a:latin typeface="Public Sans"/>
              </a:rPr>
              <a:t> Filipino veteran, $15,000 to a U.S. Citizen and $9,000 to a non-citizen. </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56% of the 42,765 claims were denied. </a:t>
            </a:r>
          </a:p>
          <a:p>
            <a:pPr>
              <a:lnSpc>
                <a:spcPts val="3779"/>
              </a:lnSpc>
            </a:pPr>
            <a:endParaRPr lang="en-US" sz="2799" spc="167">
              <a:solidFill>
                <a:srgbClr val="000000"/>
              </a:solidFill>
              <a:latin typeface="Public Sans"/>
            </a:endParaRPr>
          </a:p>
          <a:p>
            <a:pPr marL="0" lvl="0" indent="0">
              <a:lnSpc>
                <a:spcPts val="3779"/>
              </a:lnSpc>
              <a:spcBef>
                <a:spcPct val="0"/>
              </a:spcBef>
            </a:pPr>
            <a:r>
              <a:rPr lang="en-US" sz="2799" spc="167">
                <a:solidFill>
                  <a:srgbClr val="000000"/>
                </a:solidFill>
                <a:latin typeface="Public Sans"/>
              </a:rPr>
              <a:t>Deadline to apply was February 16, 2010.</a:t>
            </a:r>
          </a:p>
        </p:txBody>
      </p:sp>
      <p:sp>
        <p:nvSpPr>
          <p:cNvPr id="12" name="Freeform 12"/>
          <p:cNvSpPr/>
          <p:nvPr/>
        </p:nvSpPr>
        <p:spPr>
          <a:xfrm>
            <a:off x="11650288" y="-1307936"/>
            <a:ext cx="8590739" cy="13778022"/>
          </a:xfrm>
          <a:custGeom>
            <a:avLst/>
            <a:gdLst/>
            <a:ahLst/>
            <a:cxnLst/>
            <a:rect l="l" t="t" r="r" b="b"/>
            <a:pathLst>
              <a:path w="8590739" h="13778022">
                <a:moveTo>
                  <a:pt x="0" y="0"/>
                </a:moveTo>
                <a:lnTo>
                  <a:pt x="8590739" y="0"/>
                </a:lnTo>
                <a:lnTo>
                  <a:pt x="8590739" y="13778023"/>
                </a:lnTo>
                <a:lnTo>
                  <a:pt x="0" y="13778023"/>
                </a:lnTo>
                <a:lnTo>
                  <a:pt x="0" y="0"/>
                </a:lnTo>
                <a:close/>
              </a:path>
            </a:pathLst>
          </a:custGeom>
          <a:blipFill>
            <a:blip r:embed="rId4"/>
            <a:stretch>
              <a:fillRect l="-143504" b="-522"/>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2717995" y="0"/>
            <a:ext cx="12852010" cy="10287000"/>
          </a:xfrm>
          <a:custGeom>
            <a:avLst/>
            <a:gdLst/>
            <a:ahLst/>
            <a:cxnLst/>
            <a:rect l="l" t="t" r="r" b="b"/>
            <a:pathLst>
              <a:path w="12852010" h="10287000">
                <a:moveTo>
                  <a:pt x="0" y="0"/>
                </a:moveTo>
                <a:lnTo>
                  <a:pt x="12852010" y="0"/>
                </a:lnTo>
                <a:lnTo>
                  <a:pt x="12852010" y="10287000"/>
                </a:lnTo>
                <a:lnTo>
                  <a:pt x="0" y="10287000"/>
                </a:lnTo>
                <a:lnTo>
                  <a:pt x="0" y="0"/>
                </a:lnTo>
                <a:close/>
              </a:path>
            </a:pathLst>
          </a:custGeom>
          <a:blipFill>
            <a:blip r:embed="rId3"/>
            <a:stretch>
              <a:fillRect b="-62414"/>
            </a:stretch>
          </a:blipFill>
        </p:spPr>
      </p:sp>
      <p:grpSp>
        <p:nvGrpSpPr>
          <p:cNvPr id="4" name="Group 4"/>
          <p:cNvGrpSpPr/>
          <p:nvPr/>
        </p:nvGrpSpPr>
        <p:grpSpPr>
          <a:xfrm>
            <a:off x="4160467" y="3306310"/>
            <a:ext cx="3503119" cy="317966"/>
            <a:chOff x="0" y="0"/>
            <a:chExt cx="2424492" cy="220063"/>
          </a:xfrm>
        </p:grpSpPr>
        <p:sp>
          <p:nvSpPr>
            <p:cNvPr id="5" name="Freeform 5"/>
            <p:cNvSpPr/>
            <p:nvPr/>
          </p:nvSpPr>
          <p:spPr>
            <a:xfrm>
              <a:off x="0" y="0"/>
              <a:ext cx="2424493" cy="220063"/>
            </a:xfrm>
            <a:custGeom>
              <a:avLst/>
              <a:gdLst/>
              <a:ahLst/>
              <a:cxnLst/>
              <a:rect l="l" t="t" r="r" b="b"/>
              <a:pathLst>
                <a:path w="2424493" h="220063">
                  <a:moveTo>
                    <a:pt x="2221293" y="0"/>
                  </a:moveTo>
                  <a:cubicBezTo>
                    <a:pt x="2333517" y="0"/>
                    <a:pt x="2424493" y="49263"/>
                    <a:pt x="2424493" y="110031"/>
                  </a:cubicBezTo>
                  <a:cubicBezTo>
                    <a:pt x="2424493" y="170800"/>
                    <a:pt x="2333517" y="220063"/>
                    <a:pt x="2221293" y="220063"/>
                  </a:cubicBezTo>
                  <a:lnTo>
                    <a:pt x="203200" y="220063"/>
                  </a:lnTo>
                  <a:cubicBezTo>
                    <a:pt x="90976" y="220063"/>
                    <a:pt x="0" y="170800"/>
                    <a:pt x="0" y="110031"/>
                  </a:cubicBezTo>
                  <a:cubicBezTo>
                    <a:pt x="0" y="49263"/>
                    <a:pt x="90976" y="0"/>
                    <a:pt x="203200" y="0"/>
                  </a:cubicBezTo>
                  <a:close/>
                </a:path>
              </a:pathLst>
            </a:custGeom>
            <a:solidFill>
              <a:srgbClr val="000000"/>
            </a:solidFill>
          </p:spPr>
        </p:sp>
        <p:sp>
          <p:nvSpPr>
            <p:cNvPr id="6" name="TextBox 6"/>
            <p:cNvSpPr txBox="1"/>
            <p:nvPr/>
          </p:nvSpPr>
          <p:spPr>
            <a:xfrm>
              <a:off x="0" y="85725"/>
              <a:ext cx="2424492" cy="134338"/>
            </a:xfrm>
            <a:prstGeom prst="rect">
              <a:avLst/>
            </a:prstGeom>
          </p:spPr>
          <p:txBody>
            <a:bodyPr lIns="50800" tIns="50800" rIns="50800" bIns="50800" rtlCol="0" anchor="ctr"/>
            <a:lstStyle/>
            <a:p>
              <a:pPr algn="ctr">
                <a:lnSpc>
                  <a:spcPts val="1925"/>
                </a:lnSpc>
              </a:pPr>
              <a:endParaRPr/>
            </a:p>
          </p:txBody>
        </p:sp>
      </p:grpSp>
      <p:grpSp>
        <p:nvGrpSpPr>
          <p:cNvPr id="7" name="Group 7"/>
          <p:cNvGrpSpPr/>
          <p:nvPr/>
        </p:nvGrpSpPr>
        <p:grpSpPr>
          <a:xfrm>
            <a:off x="4160467" y="3609738"/>
            <a:ext cx="2974899" cy="270021"/>
            <a:chOff x="0" y="0"/>
            <a:chExt cx="2424492" cy="220063"/>
          </a:xfrm>
        </p:grpSpPr>
        <p:sp>
          <p:nvSpPr>
            <p:cNvPr id="8" name="Freeform 8"/>
            <p:cNvSpPr/>
            <p:nvPr/>
          </p:nvSpPr>
          <p:spPr>
            <a:xfrm>
              <a:off x="0" y="0"/>
              <a:ext cx="2424493" cy="220063"/>
            </a:xfrm>
            <a:custGeom>
              <a:avLst/>
              <a:gdLst/>
              <a:ahLst/>
              <a:cxnLst/>
              <a:rect l="l" t="t" r="r" b="b"/>
              <a:pathLst>
                <a:path w="2424493" h="220063">
                  <a:moveTo>
                    <a:pt x="2221293" y="0"/>
                  </a:moveTo>
                  <a:cubicBezTo>
                    <a:pt x="2333517" y="0"/>
                    <a:pt x="2424493" y="49263"/>
                    <a:pt x="2424493" y="110031"/>
                  </a:cubicBezTo>
                  <a:cubicBezTo>
                    <a:pt x="2424493" y="170800"/>
                    <a:pt x="2333517" y="220063"/>
                    <a:pt x="2221293" y="220063"/>
                  </a:cubicBezTo>
                  <a:lnTo>
                    <a:pt x="203200" y="220063"/>
                  </a:lnTo>
                  <a:cubicBezTo>
                    <a:pt x="90976" y="220063"/>
                    <a:pt x="0" y="170800"/>
                    <a:pt x="0" y="110031"/>
                  </a:cubicBezTo>
                  <a:cubicBezTo>
                    <a:pt x="0" y="49263"/>
                    <a:pt x="90976" y="0"/>
                    <a:pt x="203200" y="0"/>
                  </a:cubicBezTo>
                  <a:close/>
                </a:path>
              </a:pathLst>
            </a:custGeom>
            <a:solidFill>
              <a:srgbClr val="000000"/>
            </a:solidFill>
          </p:spPr>
        </p:sp>
        <p:sp>
          <p:nvSpPr>
            <p:cNvPr id="9" name="TextBox 9"/>
            <p:cNvSpPr txBox="1"/>
            <p:nvPr/>
          </p:nvSpPr>
          <p:spPr>
            <a:xfrm>
              <a:off x="0" y="85725"/>
              <a:ext cx="2424492" cy="134338"/>
            </a:xfrm>
            <a:prstGeom prst="rect">
              <a:avLst/>
            </a:prstGeom>
          </p:spPr>
          <p:txBody>
            <a:bodyPr lIns="50800" tIns="50800" rIns="50800" bIns="50800" rtlCol="0" anchor="ctr"/>
            <a:lstStyle/>
            <a:p>
              <a:pPr algn="ctr">
                <a:lnSpc>
                  <a:spcPts val="1925"/>
                </a:lnSpc>
              </a:pPr>
              <a:endParaRPr/>
            </a:p>
          </p:txBody>
        </p:sp>
      </p:grpSp>
      <p:grpSp>
        <p:nvGrpSpPr>
          <p:cNvPr id="10" name="Group 10"/>
          <p:cNvGrpSpPr/>
          <p:nvPr/>
        </p:nvGrpSpPr>
        <p:grpSpPr>
          <a:xfrm>
            <a:off x="11763490" y="3326293"/>
            <a:ext cx="2035166" cy="283445"/>
            <a:chOff x="0" y="0"/>
            <a:chExt cx="812800" cy="113202"/>
          </a:xfrm>
        </p:grpSpPr>
        <p:sp>
          <p:nvSpPr>
            <p:cNvPr id="11" name="Freeform 11"/>
            <p:cNvSpPr/>
            <p:nvPr/>
          </p:nvSpPr>
          <p:spPr>
            <a:xfrm>
              <a:off x="0" y="0"/>
              <a:ext cx="812800" cy="113202"/>
            </a:xfrm>
            <a:custGeom>
              <a:avLst/>
              <a:gdLst/>
              <a:ahLst/>
              <a:cxnLst/>
              <a:rect l="l" t="t" r="r" b="b"/>
              <a:pathLst>
                <a:path w="812800" h="113202">
                  <a:moveTo>
                    <a:pt x="609600" y="0"/>
                  </a:moveTo>
                  <a:cubicBezTo>
                    <a:pt x="721824" y="0"/>
                    <a:pt x="812800" y="25341"/>
                    <a:pt x="812800" y="56601"/>
                  </a:cubicBezTo>
                  <a:cubicBezTo>
                    <a:pt x="812800" y="87861"/>
                    <a:pt x="721824" y="113202"/>
                    <a:pt x="609600" y="113202"/>
                  </a:cubicBezTo>
                  <a:lnTo>
                    <a:pt x="203200" y="113202"/>
                  </a:lnTo>
                  <a:cubicBezTo>
                    <a:pt x="90976" y="113202"/>
                    <a:pt x="0" y="87861"/>
                    <a:pt x="0" y="56601"/>
                  </a:cubicBezTo>
                  <a:cubicBezTo>
                    <a:pt x="0" y="25341"/>
                    <a:pt x="90976" y="0"/>
                    <a:pt x="203200" y="0"/>
                  </a:cubicBezTo>
                  <a:close/>
                </a:path>
              </a:pathLst>
            </a:custGeom>
            <a:solidFill>
              <a:srgbClr val="000000"/>
            </a:solidFill>
          </p:spPr>
        </p:sp>
        <p:sp>
          <p:nvSpPr>
            <p:cNvPr id="12" name="TextBox 12"/>
            <p:cNvSpPr txBox="1"/>
            <p:nvPr/>
          </p:nvSpPr>
          <p:spPr>
            <a:xfrm>
              <a:off x="0" y="85725"/>
              <a:ext cx="812800" cy="27477"/>
            </a:xfrm>
            <a:prstGeom prst="rect">
              <a:avLst/>
            </a:prstGeom>
          </p:spPr>
          <p:txBody>
            <a:bodyPr lIns="50800" tIns="50800" rIns="50800" bIns="50800" rtlCol="0" anchor="ctr"/>
            <a:lstStyle/>
            <a:p>
              <a:pPr algn="ctr">
                <a:lnSpc>
                  <a:spcPts val="1925"/>
                </a:lnSpc>
              </a:pPr>
              <a:endParaRPr/>
            </a:p>
          </p:txBody>
        </p:sp>
      </p:grpSp>
      <p:grpSp>
        <p:nvGrpSpPr>
          <p:cNvPr id="13" name="Group 13"/>
          <p:cNvGrpSpPr/>
          <p:nvPr/>
        </p:nvGrpSpPr>
        <p:grpSpPr>
          <a:xfrm>
            <a:off x="11763490" y="3022865"/>
            <a:ext cx="2035166" cy="283445"/>
            <a:chOff x="0" y="0"/>
            <a:chExt cx="812800" cy="113202"/>
          </a:xfrm>
        </p:grpSpPr>
        <p:sp>
          <p:nvSpPr>
            <p:cNvPr id="14" name="Freeform 14"/>
            <p:cNvSpPr/>
            <p:nvPr/>
          </p:nvSpPr>
          <p:spPr>
            <a:xfrm>
              <a:off x="0" y="0"/>
              <a:ext cx="812800" cy="113202"/>
            </a:xfrm>
            <a:custGeom>
              <a:avLst/>
              <a:gdLst/>
              <a:ahLst/>
              <a:cxnLst/>
              <a:rect l="l" t="t" r="r" b="b"/>
              <a:pathLst>
                <a:path w="812800" h="113202">
                  <a:moveTo>
                    <a:pt x="609600" y="0"/>
                  </a:moveTo>
                  <a:cubicBezTo>
                    <a:pt x="721824" y="0"/>
                    <a:pt x="812800" y="25341"/>
                    <a:pt x="812800" y="56601"/>
                  </a:cubicBezTo>
                  <a:cubicBezTo>
                    <a:pt x="812800" y="87861"/>
                    <a:pt x="721824" y="113202"/>
                    <a:pt x="609600" y="113202"/>
                  </a:cubicBezTo>
                  <a:lnTo>
                    <a:pt x="203200" y="113202"/>
                  </a:lnTo>
                  <a:cubicBezTo>
                    <a:pt x="90976" y="113202"/>
                    <a:pt x="0" y="87861"/>
                    <a:pt x="0" y="56601"/>
                  </a:cubicBezTo>
                  <a:cubicBezTo>
                    <a:pt x="0" y="25341"/>
                    <a:pt x="90976" y="0"/>
                    <a:pt x="203200" y="0"/>
                  </a:cubicBezTo>
                  <a:close/>
                </a:path>
              </a:pathLst>
            </a:custGeom>
            <a:solidFill>
              <a:srgbClr val="000000"/>
            </a:solidFill>
          </p:spPr>
        </p:sp>
        <p:sp>
          <p:nvSpPr>
            <p:cNvPr id="15" name="TextBox 15"/>
            <p:cNvSpPr txBox="1"/>
            <p:nvPr/>
          </p:nvSpPr>
          <p:spPr>
            <a:xfrm>
              <a:off x="0" y="85725"/>
              <a:ext cx="812800" cy="27477"/>
            </a:xfrm>
            <a:prstGeom prst="rect">
              <a:avLst/>
            </a:prstGeom>
          </p:spPr>
          <p:txBody>
            <a:bodyPr lIns="50800" tIns="50800" rIns="50800" bIns="50800" rtlCol="0" anchor="ctr"/>
            <a:lstStyle/>
            <a:p>
              <a:pPr algn="ctr">
                <a:lnSpc>
                  <a:spcPts val="1925"/>
                </a:lnSpc>
              </a:pPr>
              <a:endParaRPr/>
            </a:p>
          </p:txBody>
        </p:sp>
      </p:grpSp>
      <p:grpSp>
        <p:nvGrpSpPr>
          <p:cNvPr id="16" name="Group 16"/>
          <p:cNvGrpSpPr/>
          <p:nvPr/>
        </p:nvGrpSpPr>
        <p:grpSpPr>
          <a:xfrm>
            <a:off x="5139662" y="4790316"/>
            <a:ext cx="2266947" cy="353184"/>
            <a:chOff x="0" y="0"/>
            <a:chExt cx="812800" cy="126632"/>
          </a:xfrm>
        </p:grpSpPr>
        <p:sp>
          <p:nvSpPr>
            <p:cNvPr id="17" name="Freeform 17"/>
            <p:cNvSpPr/>
            <p:nvPr/>
          </p:nvSpPr>
          <p:spPr>
            <a:xfrm>
              <a:off x="0" y="0"/>
              <a:ext cx="812800" cy="126632"/>
            </a:xfrm>
            <a:custGeom>
              <a:avLst/>
              <a:gdLst/>
              <a:ahLst/>
              <a:cxnLst/>
              <a:rect l="l" t="t" r="r" b="b"/>
              <a:pathLst>
                <a:path w="812800" h="126632">
                  <a:moveTo>
                    <a:pt x="609600" y="0"/>
                  </a:moveTo>
                  <a:cubicBezTo>
                    <a:pt x="721824" y="0"/>
                    <a:pt x="812800" y="28348"/>
                    <a:pt x="812800" y="63316"/>
                  </a:cubicBezTo>
                  <a:cubicBezTo>
                    <a:pt x="812800" y="98285"/>
                    <a:pt x="721824" y="126632"/>
                    <a:pt x="609600" y="126632"/>
                  </a:cubicBezTo>
                  <a:lnTo>
                    <a:pt x="203200" y="126632"/>
                  </a:lnTo>
                  <a:cubicBezTo>
                    <a:pt x="90976" y="126632"/>
                    <a:pt x="0" y="98285"/>
                    <a:pt x="0" y="63316"/>
                  </a:cubicBezTo>
                  <a:cubicBezTo>
                    <a:pt x="0" y="28348"/>
                    <a:pt x="90976" y="0"/>
                    <a:pt x="203200" y="0"/>
                  </a:cubicBezTo>
                  <a:close/>
                </a:path>
              </a:pathLst>
            </a:custGeom>
            <a:solidFill>
              <a:srgbClr val="000000"/>
            </a:solidFill>
          </p:spPr>
        </p:sp>
        <p:sp>
          <p:nvSpPr>
            <p:cNvPr id="18" name="TextBox 18"/>
            <p:cNvSpPr txBox="1"/>
            <p:nvPr/>
          </p:nvSpPr>
          <p:spPr>
            <a:xfrm>
              <a:off x="0" y="85725"/>
              <a:ext cx="812800" cy="40907"/>
            </a:xfrm>
            <a:prstGeom prst="rect">
              <a:avLst/>
            </a:prstGeom>
          </p:spPr>
          <p:txBody>
            <a:bodyPr lIns="50800" tIns="50800" rIns="50800" bIns="50800" rtlCol="0" anchor="ctr"/>
            <a:lstStyle/>
            <a:p>
              <a:pPr algn="ctr">
                <a:lnSpc>
                  <a:spcPts val="1925"/>
                </a:lnSpc>
              </a:pPr>
              <a:endParaRPr/>
            </a:p>
          </p:txBody>
        </p:sp>
      </p:grpSp>
      <p:grpSp>
        <p:nvGrpSpPr>
          <p:cNvPr id="19" name="Group 19"/>
          <p:cNvGrpSpPr/>
          <p:nvPr/>
        </p:nvGrpSpPr>
        <p:grpSpPr>
          <a:xfrm rot="65036">
            <a:off x="4418773" y="7663230"/>
            <a:ext cx="9556454" cy="251957"/>
            <a:chOff x="0" y="0"/>
            <a:chExt cx="1970649" cy="51956"/>
          </a:xfrm>
        </p:grpSpPr>
        <p:sp>
          <p:nvSpPr>
            <p:cNvPr id="20" name="Freeform 20"/>
            <p:cNvSpPr/>
            <p:nvPr/>
          </p:nvSpPr>
          <p:spPr>
            <a:xfrm>
              <a:off x="0" y="0"/>
              <a:ext cx="1970649" cy="51956"/>
            </a:xfrm>
            <a:custGeom>
              <a:avLst/>
              <a:gdLst/>
              <a:ahLst/>
              <a:cxnLst/>
              <a:rect l="l" t="t" r="r" b="b"/>
              <a:pathLst>
                <a:path w="1970649" h="51956">
                  <a:moveTo>
                    <a:pt x="1767449" y="0"/>
                  </a:moveTo>
                  <a:cubicBezTo>
                    <a:pt x="1879673" y="0"/>
                    <a:pt x="1970649" y="11631"/>
                    <a:pt x="1970649" y="25978"/>
                  </a:cubicBezTo>
                  <a:cubicBezTo>
                    <a:pt x="1970649" y="40326"/>
                    <a:pt x="1879673" y="51956"/>
                    <a:pt x="1767449" y="51956"/>
                  </a:cubicBezTo>
                  <a:lnTo>
                    <a:pt x="203200" y="51956"/>
                  </a:lnTo>
                  <a:cubicBezTo>
                    <a:pt x="90976" y="51956"/>
                    <a:pt x="0" y="40326"/>
                    <a:pt x="0" y="25978"/>
                  </a:cubicBezTo>
                  <a:cubicBezTo>
                    <a:pt x="0" y="11631"/>
                    <a:pt x="90976" y="0"/>
                    <a:pt x="203200" y="0"/>
                  </a:cubicBezTo>
                  <a:close/>
                </a:path>
              </a:pathLst>
            </a:custGeom>
            <a:solidFill>
              <a:srgbClr val="FCF437">
                <a:alpha val="19608"/>
              </a:srgbClr>
            </a:solidFill>
          </p:spPr>
        </p:sp>
        <p:sp>
          <p:nvSpPr>
            <p:cNvPr id="21" name="TextBox 21"/>
            <p:cNvSpPr txBox="1"/>
            <p:nvPr/>
          </p:nvSpPr>
          <p:spPr>
            <a:xfrm>
              <a:off x="0" y="85725"/>
              <a:ext cx="1970649" cy="0"/>
            </a:xfrm>
            <a:prstGeom prst="rect">
              <a:avLst/>
            </a:prstGeom>
          </p:spPr>
          <p:txBody>
            <a:bodyPr lIns="50800" tIns="50800" rIns="50800" bIns="50800" rtlCol="0" anchor="ctr"/>
            <a:lstStyle/>
            <a:p>
              <a:pPr algn="ctr">
                <a:lnSpc>
                  <a:spcPts val="1925"/>
                </a:lnSpc>
              </a:pPr>
              <a:endParaRPr/>
            </a:p>
          </p:txBody>
        </p:sp>
      </p:grpSp>
      <p:grpSp>
        <p:nvGrpSpPr>
          <p:cNvPr id="22" name="Group 22"/>
          <p:cNvGrpSpPr/>
          <p:nvPr/>
        </p:nvGrpSpPr>
        <p:grpSpPr>
          <a:xfrm rot="66528">
            <a:off x="4537256" y="8233579"/>
            <a:ext cx="9116111" cy="452493"/>
            <a:chOff x="0" y="0"/>
            <a:chExt cx="1991014" cy="98827"/>
          </a:xfrm>
        </p:grpSpPr>
        <p:sp>
          <p:nvSpPr>
            <p:cNvPr id="23" name="Freeform 23"/>
            <p:cNvSpPr/>
            <p:nvPr/>
          </p:nvSpPr>
          <p:spPr>
            <a:xfrm>
              <a:off x="0" y="0"/>
              <a:ext cx="1991014" cy="98827"/>
            </a:xfrm>
            <a:custGeom>
              <a:avLst/>
              <a:gdLst/>
              <a:ahLst/>
              <a:cxnLst/>
              <a:rect l="l" t="t" r="r" b="b"/>
              <a:pathLst>
                <a:path w="1991014" h="98827">
                  <a:moveTo>
                    <a:pt x="1787814" y="0"/>
                  </a:moveTo>
                  <a:cubicBezTo>
                    <a:pt x="1900038" y="0"/>
                    <a:pt x="1991014" y="22123"/>
                    <a:pt x="1991014" y="49414"/>
                  </a:cubicBezTo>
                  <a:cubicBezTo>
                    <a:pt x="1991014" y="76704"/>
                    <a:pt x="1900038" y="98827"/>
                    <a:pt x="1787814" y="98827"/>
                  </a:cubicBezTo>
                  <a:lnTo>
                    <a:pt x="203200" y="98827"/>
                  </a:lnTo>
                  <a:cubicBezTo>
                    <a:pt x="90976" y="98827"/>
                    <a:pt x="0" y="76704"/>
                    <a:pt x="0" y="49414"/>
                  </a:cubicBezTo>
                  <a:cubicBezTo>
                    <a:pt x="0" y="22123"/>
                    <a:pt x="90976" y="0"/>
                    <a:pt x="203200" y="0"/>
                  </a:cubicBezTo>
                  <a:close/>
                </a:path>
              </a:pathLst>
            </a:custGeom>
            <a:solidFill>
              <a:srgbClr val="FCF437">
                <a:alpha val="19608"/>
              </a:srgbClr>
            </a:solidFill>
          </p:spPr>
        </p:sp>
        <p:sp>
          <p:nvSpPr>
            <p:cNvPr id="24" name="TextBox 24"/>
            <p:cNvSpPr txBox="1"/>
            <p:nvPr/>
          </p:nvSpPr>
          <p:spPr>
            <a:xfrm>
              <a:off x="0" y="85725"/>
              <a:ext cx="1991014" cy="13102"/>
            </a:xfrm>
            <a:prstGeom prst="rect">
              <a:avLst/>
            </a:prstGeom>
          </p:spPr>
          <p:txBody>
            <a:bodyPr lIns="50800" tIns="50800" rIns="50800" bIns="50800" rtlCol="0" anchor="ctr"/>
            <a:lstStyle/>
            <a:p>
              <a:pPr algn="ctr">
                <a:lnSpc>
                  <a:spcPts val="1925"/>
                </a:lnSpc>
              </a:pPr>
              <a:endParaRPr/>
            </a:p>
          </p:txBody>
        </p:sp>
      </p:grpSp>
      <p:grpSp>
        <p:nvGrpSpPr>
          <p:cNvPr id="25" name="Group 25"/>
          <p:cNvGrpSpPr/>
          <p:nvPr/>
        </p:nvGrpSpPr>
        <p:grpSpPr>
          <a:xfrm rot="66528">
            <a:off x="4418761" y="8650479"/>
            <a:ext cx="9387752" cy="247509"/>
            <a:chOff x="0" y="0"/>
            <a:chExt cx="1970649" cy="51956"/>
          </a:xfrm>
        </p:grpSpPr>
        <p:sp>
          <p:nvSpPr>
            <p:cNvPr id="26" name="Freeform 26"/>
            <p:cNvSpPr/>
            <p:nvPr/>
          </p:nvSpPr>
          <p:spPr>
            <a:xfrm>
              <a:off x="0" y="0"/>
              <a:ext cx="1970649" cy="51956"/>
            </a:xfrm>
            <a:custGeom>
              <a:avLst/>
              <a:gdLst/>
              <a:ahLst/>
              <a:cxnLst/>
              <a:rect l="l" t="t" r="r" b="b"/>
              <a:pathLst>
                <a:path w="1970649" h="51956">
                  <a:moveTo>
                    <a:pt x="1767449" y="0"/>
                  </a:moveTo>
                  <a:cubicBezTo>
                    <a:pt x="1879673" y="0"/>
                    <a:pt x="1970649" y="11631"/>
                    <a:pt x="1970649" y="25978"/>
                  </a:cubicBezTo>
                  <a:cubicBezTo>
                    <a:pt x="1970649" y="40326"/>
                    <a:pt x="1879673" y="51956"/>
                    <a:pt x="1767449" y="51956"/>
                  </a:cubicBezTo>
                  <a:lnTo>
                    <a:pt x="203200" y="51956"/>
                  </a:lnTo>
                  <a:cubicBezTo>
                    <a:pt x="90976" y="51956"/>
                    <a:pt x="0" y="40326"/>
                    <a:pt x="0" y="25978"/>
                  </a:cubicBezTo>
                  <a:cubicBezTo>
                    <a:pt x="0" y="11631"/>
                    <a:pt x="90976" y="0"/>
                    <a:pt x="203200" y="0"/>
                  </a:cubicBezTo>
                  <a:close/>
                </a:path>
              </a:pathLst>
            </a:custGeom>
            <a:solidFill>
              <a:srgbClr val="FCF437">
                <a:alpha val="19608"/>
              </a:srgbClr>
            </a:solidFill>
          </p:spPr>
        </p:sp>
        <p:sp>
          <p:nvSpPr>
            <p:cNvPr id="27" name="TextBox 27"/>
            <p:cNvSpPr txBox="1"/>
            <p:nvPr/>
          </p:nvSpPr>
          <p:spPr>
            <a:xfrm>
              <a:off x="0" y="85725"/>
              <a:ext cx="1970649" cy="0"/>
            </a:xfrm>
            <a:prstGeom prst="rect">
              <a:avLst/>
            </a:prstGeom>
          </p:spPr>
          <p:txBody>
            <a:bodyPr lIns="50800" tIns="50800" rIns="50800" bIns="50800" rtlCol="0" anchor="ctr"/>
            <a:lstStyle/>
            <a:p>
              <a:pPr algn="ctr">
                <a:lnSpc>
                  <a:spcPts val="1925"/>
                </a:lnSpc>
              </a:pPr>
              <a:endParaRPr/>
            </a:p>
          </p:txBody>
        </p:sp>
      </p:grpSp>
      <p:grpSp>
        <p:nvGrpSpPr>
          <p:cNvPr id="28" name="Group 28"/>
          <p:cNvGrpSpPr/>
          <p:nvPr/>
        </p:nvGrpSpPr>
        <p:grpSpPr>
          <a:xfrm rot="66528">
            <a:off x="4420746" y="7879870"/>
            <a:ext cx="9374410" cy="452493"/>
            <a:chOff x="0" y="0"/>
            <a:chExt cx="2047428" cy="98827"/>
          </a:xfrm>
        </p:grpSpPr>
        <p:sp>
          <p:nvSpPr>
            <p:cNvPr id="29" name="Freeform 29"/>
            <p:cNvSpPr/>
            <p:nvPr/>
          </p:nvSpPr>
          <p:spPr>
            <a:xfrm>
              <a:off x="0" y="0"/>
              <a:ext cx="2047428" cy="98827"/>
            </a:xfrm>
            <a:custGeom>
              <a:avLst/>
              <a:gdLst/>
              <a:ahLst/>
              <a:cxnLst/>
              <a:rect l="l" t="t" r="r" b="b"/>
              <a:pathLst>
                <a:path w="2047428" h="98827">
                  <a:moveTo>
                    <a:pt x="1844228" y="0"/>
                  </a:moveTo>
                  <a:cubicBezTo>
                    <a:pt x="1956452" y="0"/>
                    <a:pt x="2047428" y="22123"/>
                    <a:pt x="2047428" y="49414"/>
                  </a:cubicBezTo>
                  <a:cubicBezTo>
                    <a:pt x="2047428" y="76704"/>
                    <a:pt x="1956452" y="98827"/>
                    <a:pt x="1844228" y="98827"/>
                  </a:cubicBezTo>
                  <a:lnTo>
                    <a:pt x="203200" y="98827"/>
                  </a:lnTo>
                  <a:cubicBezTo>
                    <a:pt x="90976" y="98827"/>
                    <a:pt x="0" y="76704"/>
                    <a:pt x="0" y="49414"/>
                  </a:cubicBezTo>
                  <a:cubicBezTo>
                    <a:pt x="0" y="22123"/>
                    <a:pt x="90976" y="0"/>
                    <a:pt x="203200" y="0"/>
                  </a:cubicBezTo>
                  <a:close/>
                </a:path>
              </a:pathLst>
            </a:custGeom>
            <a:solidFill>
              <a:srgbClr val="FCF437">
                <a:alpha val="19608"/>
              </a:srgbClr>
            </a:solidFill>
          </p:spPr>
        </p:sp>
        <p:sp>
          <p:nvSpPr>
            <p:cNvPr id="30" name="TextBox 30"/>
            <p:cNvSpPr txBox="1"/>
            <p:nvPr/>
          </p:nvSpPr>
          <p:spPr>
            <a:xfrm>
              <a:off x="0" y="85725"/>
              <a:ext cx="2047428" cy="13102"/>
            </a:xfrm>
            <a:prstGeom prst="rect">
              <a:avLst/>
            </a:prstGeom>
          </p:spPr>
          <p:txBody>
            <a:bodyPr lIns="50800" tIns="50800" rIns="50800" bIns="50800" rtlCol="0" anchor="ctr"/>
            <a:lstStyle/>
            <a:p>
              <a:pPr algn="ctr">
                <a:lnSpc>
                  <a:spcPts val="1925"/>
                </a:lnSpc>
              </a:pPr>
              <a:endParaRPr/>
            </a:p>
          </p:txBody>
        </p:sp>
      </p:grpSp>
      <p:grpSp>
        <p:nvGrpSpPr>
          <p:cNvPr id="31" name="Group 31"/>
          <p:cNvGrpSpPr/>
          <p:nvPr/>
        </p:nvGrpSpPr>
        <p:grpSpPr>
          <a:xfrm rot="66528">
            <a:off x="4420908" y="6982658"/>
            <a:ext cx="7642225" cy="452493"/>
            <a:chOff x="0" y="0"/>
            <a:chExt cx="1669108" cy="98827"/>
          </a:xfrm>
        </p:grpSpPr>
        <p:sp>
          <p:nvSpPr>
            <p:cNvPr id="32" name="Freeform 32"/>
            <p:cNvSpPr/>
            <p:nvPr/>
          </p:nvSpPr>
          <p:spPr>
            <a:xfrm>
              <a:off x="0" y="0"/>
              <a:ext cx="1669108" cy="98827"/>
            </a:xfrm>
            <a:custGeom>
              <a:avLst/>
              <a:gdLst/>
              <a:ahLst/>
              <a:cxnLst/>
              <a:rect l="l" t="t" r="r" b="b"/>
              <a:pathLst>
                <a:path w="1669108" h="98827">
                  <a:moveTo>
                    <a:pt x="1465908" y="0"/>
                  </a:moveTo>
                  <a:cubicBezTo>
                    <a:pt x="1578132" y="0"/>
                    <a:pt x="1669108" y="22123"/>
                    <a:pt x="1669108" y="49414"/>
                  </a:cubicBezTo>
                  <a:cubicBezTo>
                    <a:pt x="1669108" y="76704"/>
                    <a:pt x="1578132" y="98827"/>
                    <a:pt x="1465908" y="98827"/>
                  </a:cubicBezTo>
                  <a:lnTo>
                    <a:pt x="203200" y="98827"/>
                  </a:lnTo>
                  <a:cubicBezTo>
                    <a:pt x="90976" y="98827"/>
                    <a:pt x="0" y="76704"/>
                    <a:pt x="0" y="49414"/>
                  </a:cubicBezTo>
                  <a:cubicBezTo>
                    <a:pt x="0" y="22123"/>
                    <a:pt x="90976" y="0"/>
                    <a:pt x="203200" y="0"/>
                  </a:cubicBezTo>
                  <a:close/>
                </a:path>
              </a:pathLst>
            </a:custGeom>
            <a:solidFill>
              <a:srgbClr val="FCF437">
                <a:alpha val="19608"/>
              </a:srgbClr>
            </a:solidFill>
          </p:spPr>
        </p:sp>
        <p:sp>
          <p:nvSpPr>
            <p:cNvPr id="33" name="TextBox 33"/>
            <p:cNvSpPr txBox="1"/>
            <p:nvPr/>
          </p:nvSpPr>
          <p:spPr>
            <a:xfrm>
              <a:off x="0" y="85725"/>
              <a:ext cx="1669108" cy="13102"/>
            </a:xfrm>
            <a:prstGeom prst="rect">
              <a:avLst/>
            </a:prstGeom>
          </p:spPr>
          <p:txBody>
            <a:bodyPr lIns="50800" tIns="50800" rIns="50800" bIns="50800" rtlCol="0" anchor="ctr"/>
            <a:lstStyle/>
            <a:p>
              <a:pPr algn="ctr">
                <a:lnSpc>
                  <a:spcPts val="1925"/>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TextBox 3"/>
          <p:cNvSpPr txBox="1"/>
          <p:nvPr/>
        </p:nvSpPr>
        <p:spPr>
          <a:xfrm>
            <a:off x="1537749" y="2021763"/>
            <a:ext cx="15721551" cy="990607"/>
          </a:xfrm>
          <a:prstGeom prst="rect">
            <a:avLst/>
          </a:prstGeom>
        </p:spPr>
        <p:txBody>
          <a:bodyPr lIns="0" tIns="0" rIns="0" bIns="0" rtlCol="0" anchor="t">
            <a:spAutoFit/>
          </a:bodyPr>
          <a:lstStyle/>
          <a:p>
            <a:pPr>
              <a:lnSpc>
                <a:spcPts val="7200"/>
              </a:lnSpc>
            </a:pPr>
            <a:r>
              <a:rPr lang="en-US" sz="7500" spc="-615">
                <a:solidFill>
                  <a:srgbClr val="000000"/>
                </a:solidFill>
                <a:latin typeface="Public Sans"/>
              </a:rPr>
              <a:t>Missouri List</a:t>
            </a:r>
          </a:p>
        </p:txBody>
      </p:sp>
      <p:sp>
        <p:nvSpPr>
          <p:cNvPr id="4" name="TextBox 4"/>
          <p:cNvSpPr txBox="1"/>
          <p:nvPr/>
        </p:nvSpPr>
        <p:spPr>
          <a:xfrm>
            <a:off x="1537749" y="3388953"/>
            <a:ext cx="15721551" cy="4756785"/>
          </a:xfrm>
          <a:prstGeom prst="rect">
            <a:avLst/>
          </a:prstGeom>
        </p:spPr>
        <p:txBody>
          <a:bodyPr lIns="0" tIns="0" rIns="0" bIns="0" rtlCol="0" anchor="t">
            <a:spAutoFit/>
          </a:bodyPr>
          <a:lstStyle/>
          <a:p>
            <a:pPr>
              <a:lnSpc>
                <a:spcPts val="3779"/>
              </a:lnSpc>
            </a:pPr>
            <a:r>
              <a:rPr lang="en-US" sz="2799" spc="167">
                <a:solidFill>
                  <a:srgbClr val="000000"/>
                </a:solidFill>
                <a:latin typeface="Public Sans"/>
              </a:rPr>
              <a:t>The U.S. Army developed and administered a recognition program between 1942 and 1948. </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1.2 million applied for recognition, 260,000 were recognized. </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The process involved working with Philippine Authorities and guerilla unit commanders. </a:t>
            </a:r>
          </a:p>
          <a:p>
            <a:pPr>
              <a:lnSpc>
                <a:spcPts val="3779"/>
              </a:lnSpc>
            </a:pPr>
            <a:endParaRPr lang="en-US" sz="2799" spc="167">
              <a:solidFill>
                <a:srgbClr val="000000"/>
              </a:solidFill>
              <a:latin typeface="Public Sans"/>
            </a:endParaRPr>
          </a:p>
          <a:p>
            <a:pPr marL="0" lvl="0" indent="0">
              <a:lnSpc>
                <a:spcPts val="3779"/>
              </a:lnSpc>
              <a:spcBef>
                <a:spcPct val="0"/>
              </a:spcBef>
            </a:pPr>
            <a:r>
              <a:rPr lang="en-US" sz="2799" spc="167">
                <a:solidFill>
                  <a:srgbClr val="000000"/>
                </a:solidFill>
                <a:latin typeface="Public Sans"/>
              </a:rPr>
              <a:t>The U.S. Army transferred copies of the documentation, finding aids, claim folders to the National Personnel Records Center (NPRC) in St. Louis, Missouri.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2133011" y="444140"/>
            <a:ext cx="14021978" cy="9398721"/>
          </a:xfrm>
          <a:custGeom>
            <a:avLst/>
            <a:gdLst/>
            <a:ahLst/>
            <a:cxnLst/>
            <a:rect l="l" t="t" r="r" b="b"/>
            <a:pathLst>
              <a:path w="14021978" h="9398721">
                <a:moveTo>
                  <a:pt x="0" y="0"/>
                </a:moveTo>
                <a:lnTo>
                  <a:pt x="14021978" y="0"/>
                </a:lnTo>
                <a:lnTo>
                  <a:pt x="14021978" y="9398720"/>
                </a:lnTo>
                <a:lnTo>
                  <a:pt x="0" y="9398720"/>
                </a:lnTo>
                <a:lnTo>
                  <a:pt x="0" y="0"/>
                </a:lnTo>
                <a:close/>
              </a:path>
            </a:pathLst>
          </a:custGeom>
          <a:blipFill>
            <a:blip r:embed="rId3"/>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2166077" y="1028700"/>
            <a:ext cx="13955846" cy="6942555"/>
          </a:xfrm>
          <a:custGeom>
            <a:avLst/>
            <a:gdLst/>
            <a:ahLst/>
            <a:cxnLst/>
            <a:rect l="l" t="t" r="r" b="b"/>
            <a:pathLst>
              <a:path w="13955846" h="6942555">
                <a:moveTo>
                  <a:pt x="0" y="0"/>
                </a:moveTo>
                <a:lnTo>
                  <a:pt x="13955846" y="0"/>
                </a:lnTo>
                <a:lnTo>
                  <a:pt x="13955846" y="6942555"/>
                </a:lnTo>
                <a:lnTo>
                  <a:pt x="0" y="6942555"/>
                </a:lnTo>
                <a:lnTo>
                  <a:pt x="0" y="0"/>
                </a:lnTo>
                <a:close/>
              </a:path>
            </a:pathLst>
          </a:custGeom>
          <a:blipFill>
            <a:blip r:embed="rId3"/>
            <a:stretch>
              <a:fillRect l="-1266" t="-977" r="-2005"/>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00992" y="-112583"/>
            <a:ext cx="18910903" cy="10566728"/>
          </a:xfrm>
          <a:custGeom>
            <a:avLst/>
            <a:gdLst/>
            <a:ahLst/>
            <a:cxnLst/>
            <a:rect l="l" t="t" r="r" b="b"/>
            <a:pathLst>
              <a:path w="18910903" h="10566728">
                <a:moveTo>
                  <a:pt x="0" y="0"/>
                </a:moveTo>
                <a:lnTo>
                  <a:pt x="18910903" y="0"/>
                </a:lnTo>
                <a:lnTo>
                  <a:pt x="18910903" y="10566728"/>
                </a:lnTo>
                <a:lnTo>
                  <a:pt x="0" y="10566728"/>
                </a:lnTo>
                <a:lnTo>
                  <a:pt x="0" y="0"/>
                </a:lnTo>
                <a:close/>
              </a:path>
            </a:pathLst>
          </a:custGeom>
          <a:blipFill>
            <a:blip r:embed="rId3">
              <a:alphaModFix amt="35000"/>
            </a:blip>
            <a:stretch>
              <a:fillRect t="-87" r="-188" b="-19448"/>
            </a:stretch>
          </a:blipFill>
        </p:spPr>
      </p:sp>
      <p:sp>
        <p:nvSpPr>
          <p:cNvPr id="4" name="TextBox 4"/>
          <p:cNvSpPr txBox="1"/>
          <p:nvPr/>
        </p:nvSpPr>
        <p:spPr>
          <a:xfrm>
            <a:off x="3597139" y="2043948"/>
            <a:ext cx="11093721" cy="923925"/>
          </a:xfrm>
          <a:prstGeom prst="rect">
            <a:avLst/>
          </a:prstGeom>
        </p:spPr>
        <p:txBody>
          <a:bodyPr lIns="0" tIns="0" rIns="0" bIns="0" rtlCol="0" anchor="t">
            <a:spAutoFit/>
          </a:bodyPr>
          <a:lstStyle/>
          <a:p>
            <a:pPr algn="ctr">
              <a:lnSpc>
                <a:spcPts val="6525"/>
              </a:lnSpc>
            </a:pPr>
            <a:r>
              <a:rPr lang="en-US" sz="7500" spc="-615">
                <a:solidFill>
                  <a:srgbClr val="000000"/>
                </a:solidFill>
                <a:latin typeface="Public Sans"/>
              </a:rPr>
              <a:t>Contact Information</a:t>
            </a:r>
          </a:p>
        </p:txBody>
      </p:sp>
      <p:sp>
        <p:nvSpPr>
          <p:cNvPr id="5" name="TextBox 5"/>
          <p:cNvSpPr txBox="1"/>
          <p:nvPr/>
        </p:nvSpPr>
        <p:spPr>
          <a:xfrm>
            <a:off x="2864013" y="3343611"/>
            <a:ext cx="12559973" cy="2724150"/>
          </a:xfrm>
          <a:prstGeom prst="rect">
            <a:avLst/>
          </a:prstGeom>
        </p:spPr>
        <p:txBody>
          <a:bodyPr lIns="0" tIns="0" rIns="0" bIns="0" rtlCol="0" anchor="t">
            <a:spAutoFit/>
          </a:bodyPr>
          <a:lstStyle/>
          <a:p>
            <a:pPr algn="ctr">
              <a:lnSpc>
                <a:spcPts val="4320"/>
              </a:lnSpc>
            </a:pPr>
            <a:r>
              <a:rPr lang="en-US" sz="3600">
                <a:solidFill>
                  <a:srgbClr val="000000"/>
                </a:solidFill>
                <a:latin typeface="Public Sans"/>
              </a:rPr>
              <a:t>1010 Mission Street, Suite C</a:t>
            </a:r>
          </a:p>
          <a:p>
            <a:pPr algn="ctr">
              <a:lnSpc>
                <a:spcPts val="4320"/>
              </a:lnSpc>
            </a:pPr>
            <a:r>
              <a:rPr lang="en-US" sz="3600">
                <a:solidFill>
                  <a:srgbClr val="000000"/>
                </a:solidFill>
                <a:latin typeface="Public Sans"/>
              </a:rPr>
              <a:t>San Francisco, CA 94103</a:t>
            </a:r>
          </a:p>
          <a:p>
            <a:pPr algn="ctr">
              <a:lnSpc>
                <a:spcPts val="4320"/>
              </a:lnSpc>
            </a:pPr>
            <a:endParaRPr lang="en-US" sz="3600">
              <a:solidFill>
                <a:srgbClr val="000000"/>
              </a:solidFill>
              <a:latin typeface="Public Sans"/>
            </a:endParaRPr>
          </a:p>
          <a:p>
            <a:pPr algn="ctr">
              <a:lnSpc>
                <a:spcPts val="4320"/>
              </a:lnSpc>
            </a:pPr>
            <a:r>
              <a:rPr lang="en-US" sz="3600">
                <a:solidFill>
                  <a:srgbClr val="000000"/>
                </a:solidFill>
                <a:latin typeface="Public Sans Bold"/>
              </a:rPr>
              <a:t>TEL: </a:t>
            </a:r>
            <a:r>
              <a:rPr lang="en-US" sz="3600">
                <a:solidFill>
                  <a:srgbClr val="000000"/>
                </a:solidFill>
                <a:latin typeface="Public Sans"/>
              </a:rPr>
              <a:t>(415) 255-2347</a:t>
            </a:r>
          </a:p>
          <a:p>
            <a:pPr marL="0" lvl="0" indent="0" algn="ctr">
              <a:lnSpc>
                <a:spcPts val="4320"/>
              </a:lnSpc>
            </a:pPr>
            <a:r>
              <a:rPr lang="en-US" sz="3600">
                <a:solidFill>
                  <a:srgbClr val="000000"/>
                </a:solidFill>
                <a:latin typeface="Public Sans Bold"/>
              </a:rPr>
              <a:t>EMAIL: </a:t>
            </a:r>
            <a:r>
              <a:rPr lang="en-US" sz="3600">
                <a:solidFill>
                  <a:srgbClr val="000000"/>
                </a:solidFill>
                <a:latin typeface="Public Sans"/>
              </a:rPr>
              <a:t>info@sfbec.org</a:t>
            </a:r>
          </a:p>
        </p:txBody>
      </p:sp>
      <p:sp>
        <p:nvSpPr>
          <p:cNvPr id="6" name="Freeform 6"/>
          <p:cNvSpPr/>
          <p:nvPr/>
        </p:nvSpPr>
        <p:spPr>
          <a:xfrm>
            <a:off x="-128259" y="-171365"/>
            <a:ext cx="18938170" cy="10625509"/>
          </a:xfrm>
          <a:custGeom>
            <a:avLst/>
            <a:gdLst/>
            <a:ahLst/>
            <a:cxnLst/>
            <a:rect l="l" t="t" r="r" b="b"/>
            <a:pathLst>
              <a:path w="18544515" h="10458364">
                <a:moveTo>
                  <a:pt x="0" y="0"/>
                </a:moveTo>
                <a:lnTo>
                  <a:pt x="18544515" y="0"/>
                </a:lnTo>
                <a:lnTo>
                  <a:pt x="18544515" y="10458363"/>
                </a:lnTo>
                <a:lnTo>
                  <a:pt x="0" y="10458363"/>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326202" y="1397761"/>
            <a:ext cx="15635597" cy="7491478"/>
          </a:xfrm>
          <a:custGeom>
            <a:avLst/>
            <a:gdLst/>
            <a:ahLst/>
            <a:cxnLst/>
            <a:rect l="l" t="t" r="r" b="b"/>
            <a:pathLst>
              <a:path w="15635597" h="7491478">
                <a:moveTo>
                  <a:pt x="0" y="0"/>
                </a:moveTo>
                <a:lnTo>
                  <a:pt x="15635596" y="0"/>
                </a:lnTo>
                <a:lnTo>
                  <a:pt x="15635596" y="7491478"/>
                </a:lnTo>
                <a:lnTo>
                  <a:pt x="0" y="7491478"/>
                </a:lnTo>
                <a:lnTo>
                  <a:pt x="0" y="0"/>
                </a:lnTo>
                <a:close/>
              </a:path>
            </a:pathLst>
          </a:custGeom>
          <a:blipFill>
            <a:blip r:embed="rId3">
              <a:alphaModFix amt="9999"/>
            </a:blip>
            <a:stretch>
              <a:fillRect l="-1837" r="-14867"/>
            </a:stretch>
          </a:blipFill>
        </p:spPr>
      </p:sp>
      <p:sp>
        <p:nvSpPr>
          <p:cNvPr id="4" name="TextBox 4"/>
          <p:cNvSpPr txBox="1"/>
          <p:nvPr/>
        </p:nvSpPr>
        <p:spPr>
          <a:xfrm>
            <a:off x="3830412" y="2702295"/>
            <a:ext cx="10627176" cy="971550"/>
          </a:xfrm>
          <a:prstGeom prst="rect">
            <a:avLst/>
          </a:prstGeom>
        </p:spPr>
        <p:txBody>
          <a:bodyPr lIns="0" tIns="0" rIns="0" bIns="0" rtlCol="0" anchor="t">
            <a:spAutoFit/>
          </a:bodyPr>
          <a:lstStyle/>
          <a:p>
            <a:pPr algn="ctr">
              <a:lnSpc>
                <a:spcPts val="7199"/>
              </a:lnSpc>
            </a:pPr>
            <a:r>
              <a:rPr lang="en-US" sz="7499" spc="-614">
                <a:solidFill>
                  <a:srgbClr val="000000"/>
                </a:solidFill>
                <a:latin typeface="Public Sans"/>
              </a:rPr>
              <a:t>Our Mission</a:t>
            </a:r>
          </a:p>
        </p:txBody>
      </p:sp>
      <p:sp>
        <p:nvSpPr>
          <p:cNvPr id="5" name="TextBox 5"/>
          <p:cNvSpPr txBox="1"/>
          <p:nvPr/>
        </p:nvSpPr>
        <p:spPr>
          <a:xfrm>
            <a:off x="4180767" y="4255495"/>
            <a:ext cx="9926465" cy="2167890"/>
          </a:xfrm>
          <a:prstGeom prst="rect">
            <a:avLst/>
          </a:prstGeom>
        </p:spPr>
        <p:txBody>
          <a:bodyPr lIns="0" tIns="0" rIns="0" bIns="0" rtlCol="0" anchor="t">
            <a:spAutoFit/>
          </a:bodyPr>
          <a:lstStyle/>
          <a:p>
            <a:pPr marL="0" lvl="0" indent="0" algn="ctr">
              <a:lnSpc>
                <a:spcPts val="4319"/>
              </a:lnSpc>
              <a:spcBef>
                <a:spcPct val="0"/>
              </a:spcBef>
            </a:pPr>
            <a:r>
              <a:rPr lang="en-US" sz="3199" spc="191">
                <a:solidFill>
                  <a:srgbClr val="000000"/>
                </a:solidFill>
                <a:latin typeface="Public Sans"/>
              </a:rPr>
              <a:t>The Bayanihan Equity Center provides culturally responsive services to address the needs and advance the rights of marginalized communities in pursuit of equity and justice.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0604717" y="-820604"/>
            <a:ext cx="8377052" cy="11928208"/>
          </a:xfrm>
          <a:custGeom>
            <a:avLst/>
            <a:gdLst/>
            <a:ahLst/>
            <a:cxnLst/>
            <a:rect l="l" t="t" r="r" b="b"/>
            <a:pathLst>
              <a:path w="8377052" h="11928208">
                <a:moveTo>
                  <a:pt x="0" y="0"/>
                </a:moveTo>
                <a:lnTo>
                  <a:pt x="8377052" y="0"/>
                </a:lnTo>
                <a:lnTo>
                  <a:pt x="8377052" y="11928208"/>
                </a:lnTo>
                <a:lnTo>
                  <a:pt x="0" y="11928208"/>
                </a:lnTo>
                <a:lnTo>
                  <a:pt x="0" y="0"/>
                </a:lnTo>
                <a:close/>
              </a:path>
            </a:pathLst>
          </a:custGeom>
          <a:blipFill>
            <a:blip r:embed="rId3"/>
            <a:stretch>
              <a:fillRect l="-129273" t="-19967" r="-22399"/>
            </a:stretch>
          </a:blipFill>
        </p:spPr>
      </p:sp>
      <p:sp>
        <p:nvSpPr>
          <p:cNvPr id="4" name="Freeform 4"/>
          <p:cNvSpPr/>
          <p:nvPr/>
        </p:nvSpPr>
        <p:spPr>
          <a:xfrm>
            <a:off x="-112947" y="-1588385"/>
            <a:ext cx="10817930" cy="14039542"/>
          </a:xfrm>
          <a:custGeom>
            <a:avLst/>
            <a:gdLst/>
            <a:ahLst/>
            <a:cxnLst/>
            <a:rect l="l" t="t" r="r" b="b"/>
            <a:pathLst>
              <a:path w="10817930" h="14039542">
                <a:moveTo>
                  <a:pt x="0" y="0"/>
                </a:moveTo>
                <a:lnTo>
                  <a:pt x="10817929" y="0"/>
                </a:lnTo>
                <a:lnTo>
                  <a:pt x="10817929" y="14039543"/>
                </a:lnTo>
                <a:lnTo>
                  <a:pt x="0" y="14039543"/>
                </a:lnTo>
                <a:lnTo>
                  <a:pt x="0" y="0"/>
                </a:lnTo>
                <a:close/>
              </a:path>
            </a:pathLst>
          </a:custGeom>
          <a:blipFill>
            <a:blip r:embed="rId4">
              <a:alphaModFix amt="30000"/>
            </a:blip>
            <a:stretch>
              <a:fillRect l="-11000" t="-12733" r="-105795" b="-650"/>
            </a:stretch>
          </a:blipFill>
        </p:spPr>
      </p:sp>
      <p:sp>
        <p:nvSpPr>
          <p:cNvPr id="5" name="TextBox 5"/>
          <p:cNvSpPr txBox="1"/>
          <p:nvPr/>
        </p:nvSpPr>
        <p:spPr>
          <a:xfrm>
            <a:off x="1409700" y="2376668"/>
            <a:ext cx="8578914" cy="1876425"/>
          </a:xfrm>
          <a:prstGeom prst="rect">
            <a:avLst/>
          </a:prstGeom>
        </p:spPr>
        <p:txBody>
          <a:bodyPr lIns="0" tIns="0" rIns="0" bIns="0" rtlCol="0" anchor="t">
            <a:spAutoFit/>
          </a:bodyPr>
          <a:lstStyle/>
          <a:p>
            <a:pPr>
              <a:lnSpc>
                <a:spcPts val="7199"/>
              </a:lnSpc>
            </a:pPr>
            <a:r>
              <a:rPr lang="en-US" sz="7499" spc="-614">
                <a:solidFill>
                  <a:srgbClr val="000000"/>
                </a:solidFill>
                <a:latin typeface="Public Sans"/>
              </a:rPr>
              <a:t>In service of the community since 1999</a:t>
            </a:r>
          </a:p>
        </p:txBody>
      </p:sp>
      <p:sp>
        <p:nvSpPr>
          <p:cNvPr id="6" name="TextBox 6"/>
          <p:cNvSpPr txBox="1"/>
          <p:nvPr/>
        </p:nvSpPr>
        <p:spPr>
          <a:xfrm>
            <a:off x="1409700" y="4728982"/>
            <a:ext cx="8578914" cy="1899285"/>
          </a:xfrm>
          <a:prstGeom prst="rect">
            <a:avLst/>
          </a:prstGeom>
        </p:spPr>
        <p:txBody>
          <a:bodyPr lIns="0" tIns="0" rIns="0" bIns="0" rtlCol="0" anchor="t">
            <a:spAutoFit/>
          </a:bodyPr>
          <a:lstStyle/>
          <a:p>
            <a:pPr marL="0" lvl="0" indent="0">
              <a:lnSpc>
                <a:spcPts val="3779"/>
              </a:lnSpc>
              <a:spcBef>
                <a:spcPct val="0"/>
              </a:spcBef>
            </a:pPr>
            <a:r>
              <a:rPr lang="en-US" sz="2799" spc="167">
                <a:solidFill>
                  <a:srgbClr val="000000"/>
                </a:solidFill>
                <a:latin typeface="Public Sans"/>
              </a:rPr>
              <a:t>The Bayanihan Equity Center was originally founded as the Veterans Equity Center in December 1, 1999 to serve Filipino World War II veterans and their families. </a:t>
            </a:r>
          </a:p>
        </p:txBody>
      </p:sp>
      <p:sp>
        <p:nvSpPr>
          <p:cNvPr id="7" name="Freeform 7"/>
          <p:cNvSpPr/>
          <p:nvPr/>
        </p:nvSpPr>
        <p:spPr>
          <a:xfrm>
            <a:off x="10761804" y="-1740785"/>
            <a:ext cx="10119606" cy="13768569"/>
          </a:xfrm>
          <a:custGeom>
            <a:avLst/>
            <a:gdLst/>
            <a:ahLst/>
            <a:cxnLst/>
            <a:rect l="l" t="t" r="r" b="b"/>
            <a:pathLst>
              <a:path w="10119606" h="13768569">
                <a:moveTo>
                  <a:pt x="0" y="0"/>
                </a:moveTo>
                <a:lnTo>
                  <a:pt x="10119607" y="0"/>
                </a:lnTo>
                <a:lnTo>
                  <a:pt x="10119607" y="13768570"/>
                </a:lnTo>
                <a:lnTo>
                  <a:pt x="0" y="13768570"/>
                </a:lnTo>
                <a:lnTo>
                  <a:pt x="0" y="0"/>
                </a:lnTo>
                <a:close/>
              </a:path>
            </a:pathLst>
          </a:custGeom>
          <a:blipFill>
            <a:blip r:embed="rId3"/>
            <a:stretch>
              <a:fillRect l="-119018" t="-12792" r="-9329" b="-1122"/>
            </a:stretch>
          </a:blipFill>
        </p:spPr>
      </p:sp>
      <p:grpSp>
        <p:nvGrpSpPr>
          <p:cNvPr id="8" name="Group 8"/>
          <p:cNvGrpSpPr/>
          <p:nvPr/>
        </p:nvGrpSpPr>
        <p:grpSpPr>
          <a:xfrm>
            <a:off x="10604717" y="-896555"/>
            <a:ext cx="314174" cy="12004159"/>
            <a:chOff x="0" y="0"/>
            <a:chExt cx="87993" cy="3362084"/>
          </a:xfrm>
        </p:grpSpPr>
        <p:sp>
          <p:nvSpPr>
            <p:cNvPr id="9" name="Freeform 9"/>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10" name="TextBox 10"/>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972431" y="-820604"/>
            <a:ext cx="8377052" cy="11928208"/>
          </a:xfrm>
          <a:custGeom>
            <a:avLst/>
            <a:gdLst/>
            <a:ahLst/>
            <a:cxnLst/>
            <a:rect l="l" t="t" r="r" b="b"/>
            <a:pathLst>
              <a:path w="8377052" h="11928208">
                <a:moveTo>
                  <a:pt x="0" y="0"/>
                </a:moveTo>
                <a:lnTo>
                  <a:pt x="8377051" y="0"/>
                </a:lnTo>
                <a:lnTo>
                  <a:pt x="8377051" y="11928208"/>
                </a:lnTo>
                <a:lnTo>
                  <a:pt x="0" y="11928208"/>
                </a:lnTo>
                <a:lnTo>
                  <a:pt x="0" y="0"/>
                </a:lnTo>
                <a:close/>
              </a:path>
            </a:pathLst>
          </a:custGeom>
          <a:blipFill>
            <a:blip r:embed="rId3"/>
            <a:stretch>
              <a:fillRect l="-36231" r="-87786"/>
            </a:stretch>
          </a:blipFill>
        </p:spPr>
      </p:sp>
      <p:sp>
        <p:nvSpPr>
          <p:cNvPr id="4" name="TextBox 4"/>
          <p:cNvSpPr txBox="1"/>
          <p:nvPr/>
        </p:nvSpPr>
        <p:spPr>
          <a:xfrm>
            <a:off x="8158480" y="1181100"/>
            <a:ext cx="9288459" cy="2819400"/>
          </a:xfrm>
          <a:prstGeom prst="rect">
            <a:avLst/>
          </a:prstGeom>
        </p:spPr>
        <p:txBody>
          <a:bodyPr lIns="0" tIns="0" rIns="0" bIns="0" rtlCol="0" anchor="t">
            <a:spAutoFit/>
          </a:bodyPr>
          <a:lstStyle/>
          <a:p>
            <a:pPr>
              <a:lnSpc>
                <a:spcPts val="7200"/>
              </a:lnSpc>
            </a:pPr>
            <a:r>
              <a:rPr lang="en-US" sz="7500" spc="-615">
                <a:solidFill>
                  <a:srgbClr val="000000"/>
                </a:solidFill>
                <a:latin typeface="Public Sans"/>
              </a:rPr>
              <a:t>Immigration &amp; Naturalization Reform Act of 1990 (P.L. 101-649)</a:t>
            </a:r>
          </a:p>
        </p:txBody>
      </p:sp>
      <p:sp>
        <p:nvSpPr>
          <p:cNvPr id="5" name="TextBox 5"/>
          <p:cNvSpPr txBox="1"/>
          <p:nvPr/>
        </p:nvSpPr>
        <p:spPr>
          <a:xfrm>
            <a:off x="8158480" y="4349687"/>
            <a:ext cx="9288459" cy="5233035"/>
          </a:xfrm>
          <a:prstGeom prst="rect">
            <a:avLst/>
          </a:prstGeom>
        </p:spPr>
        <p:txBody>
          <a:bodyPr lIns="0" tIns="0" rIns="0" bIns="0" rtlCol="0" anchor="t">
            <a:spAutoFit/>
          </a:bodyPr>
          <a:lstStyle/>
          <a:p>
            <a:pPr>
              <a:lnSpc>
                <a:spcPts val="3779"/>
              </a:lnSpc>
            </a:pPr>
            <a:r>
              <a:rPr lang="en-US" sz="2799" spc="167">
                <a:solidFill>
                  <a:srgbClr val="000000"/>
                </a:solidFill>
                <a:latin typeface="Public Sans"/>
              </a:rPr>
              <a:t>Enacted on Novemberr 29, 1990.</a:t>
            </a:r>
          </a:p>
          <a:p>
            <a:pPr>
              <a:lnSpc>
                <a:spcPts val="3779"/>
              </a:lnSpc>
            </a:pPr>
            <a:endParaRPr lang="en-US" sz="2799" spc="167">
              <a:solidFill>
                <a:srgbClr val="000000"/>
              </a:solidFill>
              <a:latin typeface="Public Sans"/>
            </a:endParaRPr>
          </a:p>
          <a:p>
            <a:pPr>
              <a:lnSpc>
                <a:spcPts val="3779"/>
              </a:lnSpc>
            </a:pPr>
            <a:r>
              <a:rPr lang="en-US" sz="2799" spc="167">
                <a:solidFill>
                  <a:srgbClr val="000000"/>
                </a:solidFill>
                <a:latin typeface="Public Sans"/>
              </a:rPr>
              <a:t>More than 100,000 Filipino World War II veterans became eligible for naturalization, and of that, 26,000 veterans in the Philippines immigrated to the United States. </a:t>
            </a:r>
          </a:p>
          <a:p>
            <a:pPr>
              <a:lnSpc>
                <a:spcPts val="3779"/>
              </a:lnSpc>
            </a:pPr>
            <a:endParaRPr lang="en-US" sz="2799" spc="167">
              <a:solidFill>
                <a:srgbClr val="000000"/>
              </a:solidFill>
              <a:latin typeface="Public Sans"/>
            </a:endParaRPr>
          </a:p>
          <a:p>
            <a:pPr marL="0" lvl="0" indent="0">
              <a:lnSpc>
                <a:spcPts val="3779"/>
              </a:lnSpc>
              <a:spcBef>
                <a:spcPct val="0"/>
              </a:spcBef>
            </a:pPr>
            <a:r>
              <a:rPr lang="en-US" sz="2799" spc="167">
                <a:solidFill>
                  <a:srgbClr val="000000"/>
                </a:solidFill>
                <a:latin typeface="Public Sans"/>
              </a:rPr>
              <a:t>These veterans were unqualified for veteran benefits, and became dependent on social programs, such as SSI, soup kitchens, and the support of volunteers. </a:t>
            </a:r>
          </a:p>
        </p:txBody>
      </p:sp>
      <p:grpSp>
        <p:nvGrpSpPr>
          <p:cNvPr id="6" name="Group 6"/>
          <p:cNvGrpSpPr/>
          <p:nvPr/>
        </p:nvGrpSpPr>
        <p:grpSpPr>
          <a:xfrm>
            <a:off x="7404620" y="-896555"/>
            <a:ext cx="314174" cy="12004159"/>
            <a:chOff x="0" y="0"/>
            <a:chExt cx="87993" cy="3362084"/>
          </a:xfrm>
        </p:grpSpPr>
        <p:sp>
          <p:nvSpPr>
            <p:cNvPr id="7" name="Freeform 7"/>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8" name="TextBox 8"/>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sp>
        <p:nvSpPr>
          <p:cNvPr id="9" name="TextBox 9"/>
          <p:cNvSpPr txBox="1"/>
          <p:nvPr/>
        </p:nvSpPr>
        <p:spPr>
          <a:xfrm>
            <a:off x="4031487" y="9934575"/>
            <a:ext cx="3373133" cy="352425"/>
          </a:xfrm>
          <a:prstGeom prst="rect">
            <a:avLst/>
          </a:prstGeom>
        </p:spPr>
        <p:txBody>
          <a:bodyPr lIns="0" tIns="0" rIns="0" bIns="0" rtlCol="0" anchor="t">
            <a:spAutoFit/>
          </a:bodyPr>
          <a:lstStyle/>
          <a:p>
            <a:pPr marL="0" lvl="0" indent="0" algn="ctr">
              <a:lnSpc>
                <a:spcPts val="2550"/>
              </a:lnSpc>
            </a:pPr>
            <a:r>
              <a:rPr lang="en-US" sz="2500" spc="-205">
                <a:solidFill>
                  <a:srgbClr val="FFFFFF"/>
                </a:solidFill>
                <a:latin typeface="Public Sans Bold"/>
              </a:rPr>
              <a:t>Photo by Rick Rocamora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grpSp>
        <p:nvGrpSpPr>
          <p:cNvPr id="3" name="Group 3"/>
          <p:cNvGrpSpPr/>
          <p:nvPr/>
        </p:nvGrpSpPr>
        <p:grpSpPr>
          <a:xfrm>
            <a:off x="11395003" y="-756434"/>
            <a:ext cx="314174" cy="12004159"/>
            <a:chOff x="0" y="0"/>
            <a:chExt cx="87993" cy="3362084"/>
          </a:xfrm>
        </p:grpSpPr>
        <p:sp>
          <p:nvSpPr>
            <p:cNvPr id="4" name="Freeform 4"/>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5" name="TextBox 5"/>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sp>
        <p:nvSpPr>
          <p:cNvPr id="6" name="Freeform 6"/>
          <p:cNvSpPr/>
          <p:nvPr/>
        </p:nvSpPr>
        <p:spPr>
          <a:xfrm>
            <a:off x="-243977" y="0"/>
            <a:ext cx="18679567" cy="10583160"/>
          </a:xfrm>
          <a:custGeom>
            <a:avLst/>
            <a:gdLst/>
            <a:ahLst/>
            <a:cxnLst/>
            <a:rect l="l" t="t" r="r" b="b"/>
            <a:pathLst>
              <a:path w="18679567" h="10583160">
                <a:moveTo>
                  <a:pt x="0" y="0"/>
                </a:moveTo>
                <a:lnTo>
                  <a:pt x="18679568" y="0"/>
                </a:lnTo>
                <a:lnTo>
                  <a:pt x="18679568" y="10583160"/>
                </a:lnTo>
                <a:lnTo>
                  <a:pt x="0" y="10583160"/>
                </a:lnTo>
                <a:lnTo>
                  <a:pt x="0" y="0"/>
                </a:lnTo>
                <a:close/>
              </a:path>
            </a:pathLst>
          </a:custGeom>
          <a:blipFill>
            <a:blip r:embed="rId3">
              <a:alphaModFix amt="23000"/>
            </a:blip>
            <a:stretch>
              <a:fillRect l="-118" t="-14436" r="-13772" b="-20246"/>
            </a:stretch>
          </a:blipFill>
        </p:spPr>
      </p:sp>
      <p:sp>
        <p:nvSpPr>
          <p:cNvPr id="7" name="TextBox 7"/>
          <p:cNvSpPr txBox="1"/>
          <p:nvPr/>
        </p:nvSpPr>
        <p:spPr>
          <a:xfrm>
            <a:off x="1409700" y="2376668"/>
            <a:ext cx="8578914" cy="1876425"/>
          </a:xfrm>
          <a:prstGeom prst="rect">
            <a:avLst/>
          </a:prstGeom>
        </p:spPr>
        <p:txBody>
          <a:bodyPr lIns="0" tIns="0" rIns="0" bIns="0" rtlCol="0" anchor="t">
            <a:spAutoFit/>
          </a:bodyPr>
          <a:lstStyle/>
          <a:p>
            <a:pPr>
              <a:lnSpc>
                <a:spcPts val="7199"/>
              </a:lnSpc>
            </a:pPr>
            <a:r>
              <a:rPr lang="en-US" sz="7499" spc="-614">
                <a:solidFill>
                  <a:srgbClr val="000000"/>
                </a:solidFill>
                <a:latin typeface="Public Sans"/>
              </a:rPr>
              <a:t>Rooted in community strength</a:t>
            </a:r>
          </a:p>
        </p:txBody>
      </p:sp>
      <p:sp>
        <p:nvSpPr>
          <p:cNvPr id="8" name="TextBox 8"/>
          <p:cNvSpPr txBox="1"/>
          <p:nvPr/>
        </p:nvSpPr>
        <p:spPr>
          <a:xfrm>
            <a:off x="1409700" y="4728982"/>
            <a:ext cx="8578914" cy="2851785"/>
          </a:xfrm>
          <a:prstGeom prst="rect">
            <a:avLst/>
          </a:prstGeom>
        </p:spPr>
        <p:txBody>
          <a:bodyPr lIns="0" tIns="0" rIns="0" bIns="0" rtlCol="0" anchor="t">
            <a:spAutoFit/>
          </a:bodyPr>
          <a:lstStyle/>
          <a:p>
            <a:pPr marL="0" lvl="0" indent="0">
              <a:lnSpc>
                <a:spcPts val="3779"/>
              </a:lnSpc>
              <a:spcBef>
                <a:spcPct val="0"/>
              </a:spcBef>
            </a:pPr>
            <a:r>
              <a:rPr lang="en-US" sz="2799" spc="167">
                <a:solidFill>
                  <a:srgbClr val="000000"/>
                </a:solidFill>
                <a:latin typeface="Public Sans"/>
              </a:rPr>
              <a:t>Service providers, individuals in the community and a number of Filipino WWII veterans created the Veterans Equity Center to provide a “one-stop-shop” delivery system of care for the veteran population in need of services. </a:t>
            </a:r>
          </a:p>
        </p:txBody>
      </p:sp>
      <p:sp>
        <p:nvSpPr>
          <p:cNvPr id="9" name="Freeform 9"/>
          <p:cNvSpPr/>
          <p:nvPr/>
        </p:nvSpPr>
        <p:spPr>
          <a:xfrm>
            <a:off x="11343413" y="-197892"/>
            <a:ext cx="7092177" cy="10718101"/>
          </a:xfrm>
          <a:custGeom>
            <a:avLst/>
            <a:gdLst/>
            <a:ahLst/>
            <a:cxnLst/>
            <a:rect l="l" t="t" r="r" b="b"/>
            <a:pathLst>
              <a:path w="7092177" h="10718101">
                <a:moveTo>
                  <a:pt x="0" y="0"/>
                </a:moveTo>
                <a:lnTo>
                  <a:pt x="7092178" y="0"/>
                </a:lnTo>
                <a:lnTo>
                  <a:pt x="7092178" y="10718100"/>
                </a:lnTo>
                <a:lnTo>
                  <a:pt x="0" y="10718100"/>
                </a:lnTo>
                <a:lnTo>
                  <a:pt x="0" y="0"/>
                </a:lnTo>
                <a:close/>
              </a:path>
            </a:pathLst>
          </a:custGeom>
          <a:blipFill>
            <a:blip r:embed="rId4"/>
            <a:stretch>
              <a:fillRect l="-163693" t="-13012" r="-36273" b="-19974"/>
            </a:stretch>
          </a:blipFill>
        </p:spPr>
      </p:sp>
      <p:grpSp>
        <p:nvGrpSpPr>
          <p:cNvPr id="10" name="Group 10"/>
          <p:cNvGrpSpPr/>
          <p:nvPr/>
        </p:nvGrpSpPr>
        <p:grpSpPr>
          <a:xfrm>
            <a:off x="11343413" y="-756434"/>
            <a:ext cx="314174" cy="12004159"/>
            <a:chOff x="0" y="0"/>
            <a:chExt cx="87993" cy="3362084"/>
          </a:xfrm>
        </p:grpSpPr>
        <p:sp>
          <p:nvSpPr>
            <p:cNvPr id="11" name="Freeform 11"/>
            <p:cNvSpPr/>
            <p:nvPr/>
          </p:nvSpPr>
          <p:spPr>
            <a:xfrm>
              <a:off x="0" y="0"/>
              <a:ext cx="87993" cy="3362084"/>
            </a:xfrm>
            <a:custGeom>
              <a:avLst/>
              <a:gdLst/>
              <a:ahLst/>
              <a:cxnLst/>
              <a:rect l="l" t="t" r="r" b="b"/>
              <a:pathLst>
                <a:path w="87993" h="3362084">
                  <a:moveTo>
                    <a:pt x="43996" y="0"/>
                  </a:moveTo>
                  <a:lnTo>
                    <a:pt x="43996" y="0"/>
                  </a:lnTo>
                  <a:cubicBezTo>
                    <a:pt x="68295" y="0"/>
                    <a:pt x="87993" y="19698"/>
                    <a:pt x="87993" y="43996"/>
                  </a:cubicBezTo>
                  <a:lnTo>
                    <a:pt x="87993" y="3318088"/>
                  </a:lnTo>
                  <a:cubicBezTo>
                    <a:pt x="87993" y="3342386"/>
                    <a:pt x="68295" y="3362084"/>
                    <a:pt x="43996" y="3362084"/>
                  </a:cubicBezTo>
                  <a:lnTo>
                    <a:pt x="43996" y="3362084"/>
                  </a:lnTo>
                  <a:cubicBezTo>
                    <a:pt x="19698" y="3362084"/>
                    <a:pt x="0" y="3342386"/>
                    <a:pt x="0" y="3318088"/>
                  </a:cubicBezTo>
                  <a:lnTo>
                    <a:pt x="0" y="43996"/>
                  </a:lnTo>
                  <a:cubicBezTo>
                    <a:pt x="0" y="19698"/>
                    <a:pt x="19698" y="0"/>
                    <a:pt x="43996" y="0"/>
                  </a:cubicBezTo>
                  <a:close/>
                </a:path>
              </a:pathLst>
            </a:custGeom>
            <a:solidFill>
              <a:srgbClr val="F1F0EC"/>
            </a:solidFill>
          </p:spPr>
        </p:sp>
        <p:sp>
          <p:nvSpPr>
            <p:cNvPr id="12" name="TextBox 12"/>
            <p:cNvSpPr txBox="1"/>
            <p:nvPr/>
          </p:nvSpPr>
          <p:spPr>
            <a:xfrm>
              <a:off x="0" y="85725"/>
              <a:ext cx="87993" cy="3276359"/>
            </a:xfrm>
            <a:prstGeom prst="rect">
              <a:avLst/>
            </a:prstGeom>
          </p:spPr>
          <p:txBody>
            <a:bodyPr lIns="50800" tIns="50800" rIns="50800" bIns="50800" rtlCol="0" anchor="ctr"/>
            <a:lstStyle/>
            <a:p>
              <a:pPr algn="ctr">
                <a:lnSpc>
                  <a:spcPts val="1925"/>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326202" y="1447081"/>
            <a:ext cx="15635597" cy="7841868"/>
          </a:xfrm>
          <a:custGeom>
            <a:avLst/>
            <a:gdLst/>
            <a:ahLst/>
            <a:cxnLst/>
            <a:rect l="l" t="t" r="r" b="b"/>
            <a:pathLst>
              <a:path w="15635597" h="7841868">
                <a:moveTo>
                  <a:pt x="0" y="0"/>
                </a:moveTo>
                <a:lnTo>
                  <a:pt x="15635596" y="0"/>
                </a:lnTo>
                <a:lnTo>
                  <a:pt x="15635596" y="7841868"/>
                </a:lnTo>
                <a:lnTo>
                  <a:pt x="0" y="7841868"/>
                </a:lnTo>
                <a:lnTo>
                  <a:pt x="0" y="0"/>
                </a:lnTo>
                <a:close/>
              </a:path>
            </a:pathLst>
          </a:custGeom>
          <a:blipFill>
            <a:blip r:embed="rId3">
              <a:alphaModFix amt="90000"/>
            </a:blip>
            <a:stretch>
              <a:fillRect t="-25874" b="-7049"/>
            </a:stretch>
          </a:blipFill>
        </p:spPr>
      </p:sp>
      <p:sp>
        <p:nvSpPr>
          <p:cNvPr id="4" name="TextBox 4"/>
          <p:cNvSpPr txBox="1"/>
          <p:nvPr/>
        </p:nvSpPr>
        <p:spPr>
          <a:xfrm>
            <a:off x="1557527" y="7675209"/>
            <a:ext cx="15115114" cy="1082040"/>
          </a:xfrm>
          <a:prstGeom prst="rect">
            <a:avLst/>
          </a:prstGeom>
        </p:spPr>
        <p:txBody>
          <a:bodyPr lIns="0" tIns="0" rIns="0" bIns="0" rtlCol="0" anchor="t">
            <a:spAutoFit/>
          </a:bodyPr>
          <a:lstStyle/>
          <a:p>
            <a:pPr algn="ctr">
              <a:lnSpc>
                <a:spcPts val="4319"/>
              </a:lnSpc>
            </a:pPr>
            <a:r>
              <a:rPr lang="en-US" sz="3199" spc="191">
                <a:solidFill>
                  <a:srgbClr val="FFFFFF"/>
                </a:solidFill>
                <a:latin typeface="Public Sans Bold"/>
              </a:rPr>
              <a:t>In 2017, we expanded our mission and formally </a:t>
            </a:r>
          </a:p>
          <a:p>
            <a:pPr marL="0" lvl="0" indent="0" algn="ctr">
              <a:lnSpc>
                <a:spcPts val="4319"/>
              </a:lnSpc>
              <a:spcBef>
                <a:spcPct val="0"/>
              </a:spcBef>
            </a:pPr>
            <a:r>
              <a:rPr lang="en-US" sz="3199" spc="191">
                <a:solidFill>
                  <a:srgbClr val="FFFFFF"/>
                </a:solidFill>
                <a:latin typeface="Public Sans Bold"/>
              </a:rPr>
              <a:t>changed our name to the Bayanihan Equity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4919603" y="2316479"/>
            <a:ext cx="3966760" cy="4511707"/>
          </a:xfrm>
          <a:custGeom>
            <a:avLst/>
            <a:gdLst/>
            <a:ahLst/>
            <a:cxnLst/>
            <a:rect l="l" t="t" r="r" b="b"/>
            <a:pathLst>
              <a:path w="3966760" h="4511707">
                <a:moveTo>
                  <a:pt x="0" y="0"/>
                </a:moveTo>
                <a:lnTo>
                  <a:pt x="3966760" y="0"/>
                </a:lnTo>
                <a:lnTo>
                  <a:pt x="3966760" y="4511707"/>
                </a:lnTo>
                <a:lnTo>
                  <a:pt x="0" y="4511707"/>
                </a:lnTo>
                <a:lnTo>
                  <a:pt x="0" y="0"/>
                </a:lnTo>
                <a:close/>
              </a:path>
            </a:pathLst>
          </a:custGeom>
          <a:blipFill>
            <a:blip r:embed="rId3"/>
            <a:stretch>
              <a:fillRect t="-31882"/>
            </a:stretch>
          </a:blipFill>
        </p:spPr>
      </p:sp>
      <p:sp>
        <p:nvSpPr>
          <p:cNvPr id="4" name="Freeform 4"/>
          <p:cNvSpPr/>
          <p:nvPr/>
        </p:nvSpPr>
        <p:spPr>
          <a:xfrm>
            <a:off x="9144000" y="2316479"/>
            <a:ext cx="4599367" cy="4467455"/>
          </a:xfrm>
          <a:custGeom>
            <a:avLst/>
            <a:gdLst/>
            <a:ahLst/>
            <a:cxnLst/>
            <a:rect l="l" t="t" r="r" b="b"/>
            <a:pathLst>
              <a:path w="4599367" h="4467455">
                <a:moveTo>
                  <a:pt x="0" y="0"/>
                </a:moveTo>
                <a:lnTo>
                  <a:pt x="4599367" y="0"/>
                </a:lnTo>
                <a:lnTo>
                  <a:pt x="4599367" y="4467455"/>
                </a:lnTo>
                <a:lnTo>
                  <a:pt x="0" y="4467455"/>
                </a:lnTo>
                <a:lnTo>
                  <a:pt x="0" y="0"/>
                </a:lnTo>
                <a:close/>
              </a:path>
            </a:pathLst>
          </a:custGeom>
          <a:blipFill>
            <a:blip r:embed="rId4"/>
            <a:stretch>
              <a:fillRect l="-45697" t="-76" r="-111"/>
            </a:stretch>
          </a:blipFill>
        </p:spPr>
      </p:sp>
      <p:sp>
        <p:nvSpPr>
          <p:cNvPr id="5" name="Freeform 5"/>
          <p:cNvSpPr/>
          <p:nvPr/>
        </p:nvSpPr>
        <p:spPr>
          <a:xfrm>
            <a:off x="442610" y="2316479"/>
            <a:ext cx="4272838" cy="4498369"/>
          </a:xfrm>
          <a:custGeom>
            <a:avLst/>
            <a:gdLst/>
            <a:ahLst/>
            <a:cxnLst/>
            <a:rect l="l" t="t" r="r" b="b"/>
            <a:pathLst>
              <a:path w="4272838" h="4498369">
                <a:moveTo>
                  <a:pt x="0" y="0"/>
                </a:moveTo>
                <a:lnTo>
                  <a:pt x="4272838" y="0"/>
                </a:lnTo>
                <a:lnTo>
                  <a:pt x="4272838" y="4498369"/>
                </a:lnTo>
                <a:lnTo>
                  <a:pt x="0" y="4498369"/>
                </a:lnTo>
                <a:lnTo>
                  <a:pt x="0" y="0"/>
                </a:lnTo>
                <a:close/>
              </a:path>
            </a:pathLst>
          </a:custGeom>
          <a:blipFill>
            <a:blip r:embed="rId5"/>
            <a:stretch>
              <a:fillRect l="-33894" r="-24590" b="-296"/>
            </a:stretch>
          </a:blipFill>
        </p:spPr>
      </p:sp>
      <p:sp>
        <p:nvSpPr>
          <p:cNvPr id="6" name="Freeform 6"/>
          <p:cNvSpPr/>
          <p:nvPr/>
        </p:nvSpPr>
        <p:spPr>
          <a:xfrm>
            <a:off x="14000542" y="2285502"/>
            <a:ext cx="3739026" cy="4498432"/>
          </a:xfrm>
          <a:custGeom>
            <a:avLst/>
            <a:gdLst/>
            <a:ahLst/>
            <a:cxnLst/>
            <a:rect l="l" t="t" r="r" b="b"/>
            <a:pathLst>
              <a:path w="3739026" h="4498432">
                <a:moveTo>
                  <a:pt x="0" y="0"/>
                </a:moveTo>
                <a:lnTo>
                  <a:pt x="3739026" y="0"/>
                </a:lnTo>
                <a:lnTo>
                  <a:pt x="3739026" y="4498432"/>
                </a:lnTo>
                <a:lnTo>
                  <a:pt x="0" y="4498432"/>
                </a:lnTo>
                <a:lnTo>
                  <a:pt x="0" y="0"/>
                </a:lnTo>
                <a:close/>
              </a:path>
            </a:pathLst>
          </a:custGeom>
          <a:blipFill>
            <a:blip r:embed="rId6"/>
            <a:stretch>
              <a:fillRect t="-25377" r="-561"/>
            </a:stretch>
          </a:blipFill>
        </p:spPr>
      </p:sp>
      <p:grpSp>
        <p:nvGrpSpPr>
          <p:cNvPr id="7" name="Group 7"/>
          <p:cNvGrpSpPr/>
          <p:nvPr/>
        </p:nvGrpSpPr>
        <p:grpSpPr>
          <a:xfrm>
            <a:off x="442610" y="7031406"/>
            <a:ext cx="4272838" cy="869279"/>
            <a:chOff x="0" y="0"/>
            <a:chExt cx="5697117" cy="1159039"/>
          </a:xfrm>
        </p:grpSpPr>
        <p:grpSp>
          <p:nvGrpSpPr>
            <p:cNvPr id="8" name="Group 8"/>
            <p:cNvGrpSpPr/>
            <p:nvPr/>
          </p:nvGrpSpPr>
          <p:grpSpPr>
            <a:xfrm>
              <a:off x="365448" y="0"/>
              <a:ext cx="4966221" cy="1159039"/>
              <a:chOff x="0" y="0"/>
              <a:chExt cx="1043192" cy="243465"/>
            </a:xfrm>
          </p:grpSpPr>
          <p:sp>
            <p:nvSpPr>
              <p:cNvPr id="9" name="Freeform 9"/>
              <p:cNvSpPr/>
              <p:nvPr/>
            </p:nvSpPr>
            <p:spPr>
              <a:xfrm>
                <a:off x="0" y="0"/>
                <a:ext cx="1043192" cy="243465"/>
              </a:xfrm>
              <a:custGeom>
                <a:avLst/>
                <a:gdLst/>
                <a:ahLst/>
                <a:cxnLst/>
                <a:rect l="l" t="t" r="r" b="b"/>
                <a:pathLst>
                  <a:path w="1043192" h="243465">
                    <a:moveTo>
                      <a:pt x="31178" y="0"/>
                    </a:moveTo>
                    <a:lnTo>
                      <a:pt x="1012013" y="0"/>
                    </a:lnTo>
                    <a:cubicBezTo>
                      <a:pt x="1029233" y="0"/>
                      <a:pt x="1043192" y="13959"/>
                      <a:pt x="1043192" y="31178"/>
                    </a:cubicBezTo>
                    <a:lnTo>
                      <a:pt x="1043192" y="212286"/>
                    </a:lnTo>
                    <a:cubicBezTo>
                      <a:pt x="1043192" y="220555"/>
                      <a:pt x="1039907" y="228486"/>
                      <a:pt x="1034060" y="234333"/>
                    </a:cubicBezTo>
                    <a:cubicBezTo>
                      <a:pt x="1028213" y="240180"/>
                      <a:pt x="1020282" y="243465"/>
                      <a:pt x="1012013" y="243465"/>
                    </a:cubicBezTo>
                    <a:lnTo>
                      <a:pt x="31178" y="243465"/>
                    </a:lnTo>
                    <a:cubicBezTo>
                      <a:pt x="22909" y="243465"/>
                      <a:pt x="14979" y="240180"/>
                      <a:pt x="9132" y="234333"/>
                    </a:cubicBezTo>
                    <a:cubicBezTo>
                      <a:pt x="3285" y="228486"/>
                      <a:pt x="0" y="220555"/>
                      <a:pt x="0" y="212286"/>
                    </a:cubicBezTo>
                    <a:lnTo>
                      <a:pt x="0" y="31178"/>
                    </a:lnTo>
                    <a:cubicBezTo>
                      <a:pt x="0" y="22909"/>
                      <a:pt x="3285" y="14979"/>
                      <a:pt x="9132" y="9132"/>
                    </a:cubicBezTo>
                    <a:cubicBezTo>
                      <a:pt x="14979" y="3285"/>
                      <a:pt x="22909" y="0"/>
                      <a:pt x="31178" y="0"/>
                    </a:cubicBezTo>
                    <a:close/>
                  </a:path>
                </a:pathLst>
              </a:custGeom>
              <a:solidFill>
                <a:srgbClr val="000000"/>
              </a:solidFill>
            </p:spPr>
          </p:sp>
          <p:sp>
            <p:nvSpPr>
              <p:cNvPr id="10" name="TextBox 10"/>
              <p:cNvSpPr txBox="1"/>
              <p:nvPr/>
            </p:nvSpPr>
            <p:spPr>
              <a:xfrm>
                <a:off x="0" y="85725"/>
                <a:ext cx="1043192" cy="157740"/>
              </a:xfrm>
              <a:prstGeom prst="rect">
                <a:avLst/>
              </a:prstGeom>
            </p:spPr>
            <p:txBody>
              <a:bodyPr lIns="50800" tIns="50800" rIns="50800" bIns="50800" rtlCol="0" anchor="ctr"/>
              <a:lstStyle/>
              <a:p>
                <a:pPr algn="ctr">
                  <a:lnSpc>
                    <a:spcPts val="1925"/>
                  </a:lnSpc>
                </a:pPr>
                <a:endParaRPr/>
              </a:p>
            </p:txBody>
          </p:sp>
        </p:grpSp>
        <p:sp>
          <p:nvSpPr>
            <p:cNvPr id="11" name="TextBox 11"/>
            <p:cNvSpPr txBox="1"/>
            <p:nvPr/>
          </p:nvSpPr>
          <p:spPr>
            <a:xfrm>
              <a:off x="0" y="359810"/>
              <a:ext cx="5697117" cy="547370"/>
            </a:xfrm>
            <a:prstGeom prst="rect">
              <a:avLst/>
            </a:prstGeom>
          </p:spPr>
          <p:txBody>
            <a:bodyPr lIns="0" tIns="0" rIns="0" bIns="0" rtlCol="0" anchor="t">
              <a:spAutoFit/>
            </a:bodyPr>
            <a:lstStyle/>
            <a:p>
              <a:pPr algn="ctr">
                <a:lnSpc>
                  <a:spcPts val="2879"/>
                </a:lnSpc>
              </a:pPr>
              <a:r>
                <a:rPr lang="en-US" sz="3000" spc="-246">
                  <a:solidFill>
                    <a:srgbClr val="FFFFFF"/>
                  </a:solidFill>
                  <a:latin typeface="Public Sans"/>
                </a:rPr>
                <a:t>Case Management</a:t>
              </a:r>
            </a:p>
          </p:txBody>
        </p:sp>
      </p:grpSp>
      <p:grpSp>
        <p:nvGrpSpPr>
          <p:cNvPr id="12" name="Group 12"/>
          <p:cNvGrpSpPr/>
          <p:nvPr/>
        </p:nvGrpSpPr>
        <p:grpSpPr>
          <a:xfrm>
            <a:off x="4919603" y="7031406"/>
            <a:ext cx="3966760" cy="869279"/>
            <a:chOff x="0" y="0"/>
            <a:chExt cx="5289013" cy="1159039"/>
          </a:xfrm>
        </p:grpSpPr>
        <p:grpSp>
          <p:nvGrpSpPr>
            <p:cNvPr id="13" name="Group 13"/>
            <p:cNvGrpSpPr/>
            <p:nvPr/>
          </p:nvGrpSpPr>
          <p:grpSpPr>
            <a:xfrm>
              <a:off x="161396" y="0"/>
              <a:ext cx="4966221" cy="1159039"/>
              <a:chOff x="0" y="0"/>
              <a:chExt cx="1043192" cy="243465"/>
            </a:xfrm>
          </p:grpSpPr>
          <p:sp>
            <p:nvSpPr>
              <p:cNvPr id="14" name="Freeform 14"/>
              <p:cNvSpPr/>
              <p:nvPr/>
            </p:nvSpPr>
            <p:spPr>
              <a:xfrm>
                <a:off x="0" y="0"/>
                <a:ext cx="1043192" cy="243465"/>
              </a:xfrm>
              <a:custGeom>
                <a:avLst/>
                <a:gdLst/>
                <a:ahLst/>
                <a:cxnLst/>
                <a:rect l="l" t="t" r="r" b="b"/>
                <a:pathLst>
                  <a:path w="1043192" h="243465">
                    <a:moveTo>
                      <a:pt x="31178" y="0"/>
                    </a:moveTo>
                    <a:lnTo>
                      <a:pt x="1012013" y="0"/>
                    </a:lnTo>
                    <a:cubicBezTo>
                      <a:pt x="1029233" y="0"/>
                      <a:pt x="1043192" y="13959"/>
                      <a:pt x="1043192" y="31178"/>
                    </a:cubicBezTo>
                    <a:lnTo>
                      <a:pt x="1043192" y="212286"/>
                    </a:lnTo>
                    <a:cubicBezTo>
                      <a:pt x="1043192" y="220555"/>
                      <a:pt x="1039907" y="228486"/>
                      <a:pt x="1034060" y="234333"/>
                    </a:cubicBezTo>
                    <a:cubicBezTo>
                      <a:pt x="1028213" y="240180"/>
                      <a:pt x="1020282" y="243465"/>
                      <a:pt x="1012013" y="243465"/>
                    </a:cubicBezTo>
                    <a:lnTo>
                      <a:pt x="31178" y="243465"/>
                    </a:lnTo>
                    <a:cubicBezTo>
                      <a:pt x="22909" y="243465"/>
                      <a:pt x="14979" y="240180"/>
                      <a:pt x="9132" y="234333"/>
                    </a:cubicBezTo>
                    <a:cubicBezTo>
                      <a:pt x="3285" y="228486"/>
                      <a:pt x="0" y="220555"/>
                      <a:pt x="0" y="212286"/>
                    </a:cubicBezTo>
                    <a:lnTo>
                      <a:pt x="0" y="31178"/>
                    </a:lnTo>
                    <a:cubicBezTo>
                      <a:pt x="0" y="22909"/>
                      <a:pt x="3285" y="14979"/>
                      <a:pt x="9132" y="9132"/>
                    </a:cubicBezTo>
                    <a:cubicBezTo>
                      <a:pt x="14979" y="3285"/>
                      <a:pt x="22909" y="0"/>
                      <a:pt x="31178" y="0"/>
                    </a:cubicBezTo>
                    <a:close/>
                  </a:path>
                </a:pathLst>
              </a:custGeom>
              <a:solidFill>
                <a:srgbClr val="000000"/>
              </a:solidFill>
            </p:spPr>
          </p:sp>
          <p:sp>
            <p:nvSpPr>
              <p:cNvPr id="15" name="TextBox 15"/>
              <p:cNvSpPr txBox="1"/>
              <p:nvPr/>
            </p:nvSpPr>
            <p:spPr>
              <a:xfrm>
                <a:off x="0" y="85725"/>
                <a:ext cx="1043192" cy="157740"/>
              </a:xfrm>
              <a:prstGeom prst="rect">
                <a:avLst/>
              </a:prstGeom>
            </p:spPr>
            <p:txBody>
              <a:bodyPr lIns="50800" tIns="50800" rIns="50800" bIns="50800" rtlCol="0" anchor="ctr"/>
              <a:lstStyle/>
              <a:p>
                <a:pPr algn="ctr">
                  <a:lnSpc>
                    <a:spcPts val="1925"/>
                  </a:lnSpc>
                </a:pPr>
                <a:endParaRPr/>
              </a:p>
            </p:txBody>
          </p:sp>
        </p:grpSp>
        <p:sp>
          <p:nvSpPr>
            <p:cNvPr id="16" name="TextBox 16"/>
            <p:cNvSpPr txBox="1"/>
            <p:nvPr/>
          </p:nvSpPr>
          <p:spPr>
            <a:xfrm>
              <a:off x="0" y="359809"/>
              <a:ext cx="5289013" cy="547370"/>
            </a:xfrm>
            <a:prstGeom prst="rect">
              <a:avLst/>
            </a:prstGeom>
          </p:spPr>
          <p:txBody>
            <a:bodyPr lIns="0" tIns="0" rIns="0" bIns="0" rtlCol="0" anchor="t">
              <a:spAutoFit/>
            </a:bodyPr>
            <a:lstStyle/>
            <a:p>
              <a:pPr algn="ctr">
                <a:lnSpc>
                  <a:spcPts val="2879"/>
                </a:lnSpc>
              </a:pPr>
              <a:r>
                <a:rPr lang="en-US" sz="3000" spc="-246">
                  <a:solidFill>
                    <a:srgbClr val="FFFFFF"/>
                  </a:solidFill>
                  <a:latin typeface="Public Sans"/>
                </a:rPr>
                <a:t>Food Access</a:t>
              </a:r>
            </a:p>
          </p:txBody>
        </p:sp>
      </p:grpSp>
      <p:grpSp>
        <p:nvGrpSpPr>
          <p:cNvPr id="17" name="Group 17"/>
          <p:cNvGrpSpPr/>
          <p:nvPr/>
        </p:nvGrpSpPr>
        <p:grpSpPr>
          <a:xfrm>
            <a:off x="9014092" y="7031406"/>
            <a:ext cx="4591499" cy="869279"/>
            <a:chOff x="0" y="0"/>
            <a:chExt cx="6121999" cy="1159039"/>
          </a:xfrm>
        </p:grpSpPr>
        <p:grpSp>
          <p:nvGrpSpPr>
            <p:cNvPr id="18" name="Group 18"/>
            <p:cNvGrpSpPr/>
            <p:nvPr/>
          </p:nvGrpSpPr>
          <p:grpSpPr>
            <a:xfrm>
              <a:off x="514483" y="0"/>
              <a:ext cx="5093032" cy="1159039"/>
              <a:chOff x="0" y="0"/>
              <a:chExt cx="1069829" cy="243465"/>
            </a:xfrm>
          </p:grpSpPr>
          <p:sp>
            <p:nvSpPr>
              <p:cNvPr id="19" name="Freeform 19"/>
              <p:cNvSpPr/>
              <p:nvPr/>
            </p:nvSpPr>
            <p:spPr>
              <a:xfrm>
                <a:off x="0" y="0"/>
                <a:ext cx="1069829" cy="243465"/>
              </a:xfrm>
              <a:custGeom>
                <a:avLst/>
                <a:gdLst/>
                <a:ahLst/>
                <a:cxnLst/>
                <a:rect l="l" t="t" r="r" b="b"/>
                <a:pathLst>
                  <a:path w="1069829" h="243465">
                    <a:moveTo>
                      <a:pt x="30402" y="0"/>
                    </a:moveTo>
                    <a:lnTo>
                      <a:pt x="1039427" y="0"/>
                    </a:lnTo>
                    <a:cubicBezTo>
                      <a:pt x="1056218" y="0"/>
                      <a:pt x="1069829" y="13611"/>
                      <a:pt x="1069829" y="30402"/>
                    </a:cubicBezTo>
                    <a:lnTo>
                      <a:pt x="1069829" y="213063"/>
                    </a:lnTo>
                    <a:cubicBezTo>
                      <a:pt x="1069829" y="221126"/>
                      <a:pt x="1066626" y="228859"/>
                      <a:pt x="1060925" y="234560"/>
                    </a:cubicBezTo>
                    <a:cubicBezTo>
                      <a:pt x="1055223" y="240262"/>
                      <a:pt x="1047491" y="243465"/>
                      <a:pt x="1039427" y="243465"/>
                    </a:cubicBezTo>
                    <a:lnTo>
                      <a:pt x="30402" y="243465"/>
                    </a:lnTo>
                    <a:cubicBezTo>
                      <a:pt x="13611" y="243465"/>
                      <a:pt x="0" y="229853"/>
                      <a:pt x="0" y="213063"/>
                    </a:cubicBezTo>
                    <a:lnTo>
                      <a:pt x="0" y="30402"/>
                    </a:lnTo>
                    <a:cubicBezTo>
                      <a:pt x="0" y="13611"/>
                      <a:pt x="13611" y="0"/>
                      <a:pt x="30402" y="0"/>
                    </a:cubicBezTo>
                    <a:close/>
                  </a:path>
                </a:pathLst>
              </a:custGeom>
              <a:solidFill>
                <a:srgbClr val="000000"/>
              </a:solidFill>
            </p:spPr>
          </p:sp>
          <p:sp>
            <p:nvSpPr>
              <p:cNvPr id="20" name="TextBox 20"/>
              <p:cNvSpPr txBox="1"/>
              <p:nvPr/>
            </p:nvSpPr>
            <p:spPr>
              <a:xfrm>
                <a:off x="0" y="85725"/>
                <a:ext cx="1069829" cy="157740"/>
              </a:xfrm>
              <a:prstGeom prst="rect">
                <a:avLst/>
              </a:prstGeom>
            </p:spPr>
            <p:txBody>
              <a:bodyPr lIns="50800" tIns="50800" rIns="50800" bIns="50800" rtlCol="0" anchor="ctr"/>
              <a:lstStyle/>
              <a:p>
                <a:pPr algn="ctr">
                  <a:lnSpc>
                    <a:spcPts val="1925"/>
                  </a:lnSpc>
                </a:pPr>
                <a:endParaRPr/>
              </a:p>
            </p:txBody>
          </p:sp>
        </p:grpSp>
        <p:sp>
          <p:nvSpPr>
            <p:cNvPr id="21" name="TextBox 21"/>
            <p:cNvSpPr txBox="1"/>
            <p:nvPr/>
          </p:nvSpPr>
          <p:spPr>
            <a:xfrm>
              <a:off x="0" y="359809"/>
              <a:ext cx="6121999" cy="547370"/>
            </a:xfrm>
            <a:prstGeom prst="rect">
              <a:avLst/>
            </a:prstGeom>
          </p:spPr>
          <p:txBody>
            <a:bodyPr lIns="0" tIns="0" rIns="0" bIns="0" rtlCol="0" anchor="t">
              <a:spAutoFit/>
            </a:bodyPr>
            <a:lstStyle/>
            <a:p>
              <a:pPr algn="ctr">
                <a:lnSpc>
                  <a:spcPts val="2879"/>
                </a:lnSpc>
              </a:pPr>
              <a:r>
                <a:rPr lang="en-US" sz="3000" spc="-246">
                  <a:solidFill>
                    <a:srgbClr val="FFFFFF"/>
                  </a:solidFill>
                  <a:latin typeface="Public Sans"/>
                </a:rPr>
                <a:t>Activities Programming</a:t>
              </a:r>
            </a:p>
          </p:txBody>
        </p:sp>
      </p:grpSp>
      <p:grpSp>
        <p:nvGrpSpPr>
          <p:cNvPr id="22" name="Group 22"/>
          <p:cNvGrpSpPr/>
          <p:nvPr/>
        </p:nvGrpSpPr>
        <p:grpSpPr>
          <a:xfrm>
            <a:off x="14000542" y="7031406"/>
            <a:ext cx="3724666" cy="869279"/>
            <a:chOff x="0" y="0"/>
            <a:chExt cx="1043192" cy="243465"/>
          </a:xfrm>
        </p:grpSpPr>
        <p:sp>
          <p:nvSpPr>
            <p:cNvPr id="23" name="Freeform 23"/>
            <p:cNvSpPr/>
            <p:nvPr/>
          </p:nvSpPr>
          <p:spPr>
            <a:xfrm>
              <a:off x="0" y="0"/>
              <a:ext cx="1043192" cy="243465"/>
            </a:xfrm>
            <a:custGeom>
              <a:avLst/>
              <a:gdLst/>
              <a:ahLst/>
              <a:cxnLst/>
              <a:rect l="l" t="t" r="r" b="b"/>
              <a:pathLst>
                <a:path w="1043192" h="243465">
                  <a:moveTo>
                    <a:pt x="31178" y="0"/>
                  </a:moveTo>
                  <a:lnTo>
                    <a:pt x="1012013" y="0"/>
                  </a:lnTo>
                  <a:cubicBezTo>
                    <a:pt x="1029233" y="0"/>
                    <a:pt x="1043192" y="13959"/>
                    <a:pt x="1043192" y="31178"/>
                  </a:cubicBezTo>
                  <a:lnTo>
                    <a:pt x="1043192" y="212286"/>
                  </a:lnTo>
                  <a:cubicBezTo>
                    <a:pt x="1043192" y="220555"/>
                    <a:pt x="1039907" y="228486"/>
                    <a:pt x="1034060" y="234333"/>
                  </a:cubicBezTo>
                  <a:cubicBezTo>
                    <a:pt x="1028213" y="240180"/>
                    <a:pt x="1020282" y="243465"/>
                    <a:pt x="1012013" y="243465"/>
                  </a:cubicBezTo>
                  <a:lnTo>
                    <a:pt x="31178" y="243465"/>
                  </a:lnTo>
                  <a:cubicBezTo>
                    <a:pt x="22909" y="243465"/>
                    <a:pt x="14979" y="240180"/>
                    <a:pt x="9132" y="234333"/>
                  </a:cubicBezTo>
                  <a:cubicBezTo>
                    <a:pt x="3285" y="228486"/>
                    <a:pt x="0" y="220555"/>
                    <a:pt x="0" y="212286"/>
                  </a:cubicBezTo>
                  <a:lnTo>
                    <a:pt x="0" y="31178"/>
                  </a:lnTo>
                  <a:cubicBezTo>
                    <a:pt x="0" y="22909"/>
                    <a:pt x="3285" y="14979"/>
                    <a:pt x="9132" y="9132"/>
                  </a:cubicBezTo>
                  <a:cubicBezTo>
                    <a:pt x="14979" y="3285"/>
                    <a:pt x="22909" y="0"/>
                    <a:pt x="31178" y="0"/>
                  </a:cubicBezTo>
                  <a:close/>
                </a:path>
              </a:pathLst>
            </a:custGeom>
            <a:solidFill>
              <a:srgbClr val="000000"/>
            </a:solidFill>
          </p:spPr>
        </p:sp>
        <p:sp>
          <p:nvSpPr>
            <p:cNvPr id="24" name="TextBox 24"/>
            <p:cNvSpPr txBox="1"/>
            <p:nvPr/>
          </p:nvSpPr>
          <p:spPr>
            <a:xfrm>
              <a:off x="0" y="85725"/>
              <a:ext cx="1043192" cy="157740"/>
            </a:xfrm>
            <a:prstGeom prst="rect">
              <a:avLst/>
            </a:prstGeom>
          </p:spPr>
          <p:txBody>
            <a:bodyPr lIns="50800" tIns="50800" rIns="50800" bIns="50800" rtlCol="0" anchor="ctr"/>
            <a:lstStyle/>
            <a:p>
              <a:pPr algn="ctr">
                <a:lnSpc>
                  <a:spcPts val="1925"/>
                </a:lnSpc>
              </a:pPr>
              <a:endParaRPr/>
            </a:p>
          </p:txBody>
        </p:sp>
      </p:grpSp>
      <p:sp>
        <p:nvSpPr>
          <p:cNvPr id="25" name="TextBox 25"/>
          <p:cNvSpPr txBox="1"/>
          <p:nvPr/>
        </p:nvSpPr>
        <p:spPr>
          <a:xfrm>
            <a:off x="14005641" y="7088556"/>
            <a:ext cx="3739026" cy="758190"/>
          </a:xfrm>
          <a:prstGeom prst="rect">
            <a:avLst/>
          </a:prstGeom>
        </p:spPr>
        <p:txBody>
          <a:bodyPr lIns="0" tIns="0" rIns="0" bIns="0" rtlCol="0" anchor="t">
            <a:spAutoFit/>
          </a:bodyPr>
          <a:lstStyle/>
          <a:p>
            <a:pPr algn="ctr">
              <a:lnSpc>
                <a:spcPts val="2879"/>
              </a:lnSpc>
            </a:pPr>
            <a:r>
              <a:rPr lang="en-US" sz="3000" spc="-246">
                <a:solidFill>
                  <a:srgbClr val="FFFFFF"/>
                </a:solidFill>
                <a:latin typeface="Public Sans"/>
              </a:rPr>
              <a:t>Advocacy &amp; </a:t>
            </a:r>
          </a:p>
          <a:p>
            <a:pPr algn="ctr">
              <a:lnSpc>
                <a:spcPts val="2879"/>
              </a:lnSpc>
            </a:pPr>
            <a:r>
              <a:rPr lang="en-US" sz="3000" spc="-246">
                <a:solidFill>
                  <a:srgbClr val="FFFFFF"/>
                </a:solidFill>
                <a:latin typeface="Public Sans"/>
              </a:rPr>
              <a:t>Community Education </a:t>
            </a:r>
          </a:p>
        </p:txBody>
      </p:sp>
      <p:sp>
        <p:nvSpPr>
          <p:cNvPr id="26" name="Freeform 26"/>
          <p:cNvSpPr/>
          <p:nvPr/>
        </p:nvSpPr>
        <p:spPr>
          <a:xfrm>
            <a:off x="622116" y="7900685"/>
            <a:ext cx="3913827" cy="2207242"/>
          </a:xfrm>
          <a:custGeom>
            <a:avLst/>
            <a:gdLst/>
            <a:ahLst/>
            <a:cxnLst/>
            <a:rect l="l" t="t" r="r" b="b"/>
            <a:pathLst>
              <a:path w="3913827" h="2207242">
                <a:moveTo>
                  <a:pt x="0" y="0"/>
                </a:moveTo>
                <a:lnTo>
                  <a:pt x="3913827" y="0"/>
                </a:lnTo>
                <a:lnTo>
                  <a:pt x="3913827" y="2207242"/>
                </a:lnTo>
                <a:lnTo>
                  <a:pt x="0" y="220724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27" name="TextBox 27"/>
          <p:cNvSpPr txBox="1"/>
          <p:nvPr/>
        </p:nvSpPr>
        <p:spPr>
          <a:xfrm>
            <a:off x="4682409" y="1019175"/>
            <a:ext cx="8923181" cy="1097279"/>
          </a:xfrm>
          <a:prstGeom prst="rect">
            <a:avLst/>
          </a:prstGeom>
        </p:spPr>
        <p:txBody>
          <a:bodyPr lIns="0" tIns="0" rIns="0" bIns="0" rtlCol="0" anchor="t">
            <a:spAutoFit/>
          </a:bodyPr>
          <a:lstStyle/>
          <a:p>
            <a:pPr algn="ctr">
              <a:lnSpc>
                <a:spcPts val="8159"/>
              </a:lnSpc>
            </a:pPr>
            <a:r>
              <a:rPr lang="en-US" sz="8499" spc="-696">
                <a:solidFill>
                  <a:srgbClr val="000000"/>
                </a:solidFill>
                <a:latin typeface="Public Sans"/>
              </a:rPr>
              <a:t>Our Services</a:t>
            </a:r>
          </a:p>
        </p:txBody>
      </p:sp>
      <p:sp>
        <p:nvSpPr>
          <p:cNvPr id="28" name="TextBox 28"/>
          <p:cNvSpPr txBox="1"/>
          <p:nvPr/>
        </p:nvSpPr>
        <p:spPr>
          <a:xfrm>
            <a:off x="917300" y="8157860"/>
            <a:ext cx="3323458" cy="1591310"/>
          </a:xfrm>
          <a:prstGeom prst="rect">
            <a:avLst/>
          </a:prstGeom>
        </p:spPr>
        <p:txBody>
          <a:bodyPr lIns="0" tIns="0" rIns="0" bIns="0" rtlCol="0" anchor="t">
            <a:spAutoFit/>
          </a:bodyPr>
          <a:lstStyle/>
          <a:p>
            <a:pPr marL="0" lvl="0" indent="0" algn="ctr">
              <a:lnSpc>
                <a:spcPts val="2530"/>
              </a:lnSpc>
            </a:pPr>
            <a:r>
              <a:rPr lang="en-US" sz="2300">
                <a:solidFill>
                  <a:srgbClr val="000000"/>
                </a:solidFill>
                <a:latin typeface="Public Sans"/>
              </a:rPr>
              <a:t>One-on-one assistance in areas such as housing, immigration, transportation, and many more. </a:t>
            </a:r>
          </a:p>
        </p:txBody>
      </p:sp>
      <p:sp>
        <p:nvSpPr>
          <p:cNvPr id="29" name="Freeform 29"/>
          <p:cNvSpPr/>
          <p:nvPr/>
        </p:nvSpPr>
        <p:spPr>
          <a:xfrm>
            <a:off x="4946070" y="7900685"/>
            <a:ext cx="3913827" cy="2207242"/>
          </a:xfrm>
          <a:custGeom>
            <a:avLst/>
            <a:gdLst/>
            <a:ahLst/>
            <a:cxnLst/>
            <a:rect l="l" t="t" r="r" b="b"/>
            <a:pathLst>
              <a:path w="3913827" h="2207242">
                <a:moveTo>
                  <a:pt x="0" y="0"/>
                </a:moveTo>
                <a:lnTo>
                  <a:pt x="3913827" y="0"/>
                </a:lnTo>
                <a:lnTo>
                  <a:pt x="3913827" y="2207242"/>
                </a:lnTo>
                <a:lnTo>
                  <a:pt x="0" y="220724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30" name="TextBox 30"/>
          <p:cNvSpPr txBox="1"/>
          <p:nvPr/>
        </p:nvSpPr>
        <p:spPr>
          <a:xfrm>
            <a:off x="5131077" y="8110235"/>
            <a:ext cx="3478900" cy="1905635"/>
          </a:xfrm>
          <a:prstGeom prst="rect">
            <a:avLst/>
          </a:prstGeom>
        </p:spPr>
        <p:txBody>
          <a:bodyPr lIns="0" tIns="0" rIns="0" bIns="0" rtlCol="0" anchor="t">
            <a:spAutoFit/>
          </a:bodyPr>
          <a:lstStyle/>
          <a:p>
            <a:pPr marL="0" lvl="0" indent="0" algn="ctr">
              <a:lnSpc>
                <a:spcPts val="2529"/>
              </a:lnSpc>
            </a:pPr>
            <a:r>
              <a:rPr lang="en-US" sz="2299">
                <a:solidFill>
                  <a:srgbClr val="000000"/>
                </a:solidFill>
                <a:latin typeface="Public Sans"/>
              </a:rPr>
              <a:t>BEC is a part of the SF-Marin Food Bank’s pantry network, and at the onset of the pandemic, created the Supplemental Grocery Program (SGP).</a:t>
            </a:r>
          </a:p>
        </p:txBody>
      </p:sp>
      <p:sp>
        <p:nvSpPr>
          <p:cNvPr id="31" name="Freeform 31"/>
          <p:cNvSpPr/>
          <p:nvPr/>
        </p:nvSpPr>
        <p:spPr>
          <a:xfrm>
            <a:off x="9352928" y="7900685"/>
            <a:ext cx="3913827" cy="2207242"/>
          </a:xfrm>
          <a:custGeom>
            <a:avLst/>
            <a:gdLst/>
            <a:ahLst/>
            <a:cxnLst/>
            <a:rect l="l" t="t" r="r" b="b"/>
            <a:pathLst>
              <a:path w="3913827" h="2207242">
                <a:moveTo>
                  <a:pt x="0" y="0"/>
                </a:moveTo>
                <a:lnTo>
                  <a:pt x="3913827" y="0"/>
                </a:lnTo>
                <a:lnTo>
                  <a:pt x="3913827" y="2207242"/>
                </a:lnTo>
                <a:lnTo>
                  <a:pt x="0" y="220724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32" name="TextBox 32"/>
          <p:cNvSpPr txBox="1"/>
          <p:nvPr/>
        </p:nvSpPr>
        <p:spPr>
          <a:xfrm>
            <a:off x="9660273" y="8157860"/>
            <a:ext cx="3299137" cy="962660"/>
          </a:xfrm>
          <a:prstGeom prst="rect">
            <a:avLst/>
          </a:prstGeom>
        </p:spPr>
        <p:txBody>
          <a:bodyPr lIns="0" tIns="0" rIns="0" bIns="0" rtlCol="0" anchor="t">
            <a:spAutoFit/>
          </a:bodyPr>
          <a:lstStyle/>
          <a:p>
            <a:pPr marL="0" lvl="0" indent="0" algn="ctr">
              <a:lnSpc>
                <a:spcPts val="2530"/>
              </a:lnSpc>
            </a:pPr>
            <a:r>
              <a:rPr lang="en-US" sz="2300">
                <a:solidFill>
                  <a:srgbClr val="000000"/>
                </a:solidFill>
                <a:latin typeface="Public Sans"/>
              </a:rPr>
              <a:t>BEC hosts recreational activities designed to combat social isolation.</a:t>
            </a:r>
          </a:p>
        </p:txBody>
      </p:sp>
      <p:sp>
        <p:nvSpPr>
          <p:cNvPr id="33" name="Freeform 33"/>
          <p:cNvSpPr/>
          <p:nvPr/>
        </p:nvSpPr>
        <p:spPr>
          <a:xfrm>
            <a:off x="13915691" y="7900685"/>
            <a:ext cx="3913827" cy="2207242"/>
          </a:xfrm>
          <a:custGeom>
            <a:avLst/>
            <a:gdLst/>
            <a:ahLst/>
            <a:cxnLst/>
            <a:rect l="l" t="t" r="r" b="b"/>
            <a:pathLst>
              <a:path w="3913827" h="2207242">
                <a:moveTo>
                  <a:pt x="0" y="0"/>
                </a:moveTo>
                <a:lnTo>
                  <a:pt x="3913827" y="0"/>
                </a:lnTo>
                <a:lnTo>
                  <a:pt x="3913827" y="2207242"/>
                </a:lnTo>
                <a:lnTo>
                  <a:pt x="0" y="2207242"/>
                </a:lnTo>
                <a:lnTo>
                  <a:pt x="0" y="0"/>
                </a:lnTo>
                <a:close/>
              </a:path>
            </a:pathLst>
          </a:custGeom>
          <a:blipFill>
            <a:blip r:embed="rId7">
              <a:alphaModFix amt="25000"/>
              <a:extLst>
                <a:ext uri="{96DAC541-7B7A-43D3-8B79-37D633B846F1}">
                  <asvg:svgBlip xmlns:asvg="http://schemas.microsoft.com/office/drawing/2016/SVG/main" r:embed="rId8"/>
                </a:ext>
              </a:extLst>
            </a:blip>
            <a:stretch>
              <a:fillRect/>
            </a:stretch>
          </a:blipFill>
        </p:spPr>
      </p:sp>
      <p:sp>
        <p:nvSpPr>
          <p:cNvPr id="34" name="TextBox 34"/>
          <p:cNvSpPr txBox="1"/>
          <p:nvPr/>
        </p:nvSpPr>
        <p:spPr>
          <a:xfrm>
            <a:off x="14005641" y="8110235"/>
            <a:ext cx="3733928" cy="1905635"/>
          </a:xfrm>
          <a:prstGeom prst="rect">
            <a:avLst/>
          </a:prstGeom>
        </p:spPr>
        <p:txBody>
          <a:bodyPr lIns="0" tIns="0" rIns="0" bIns="0" rtlCol="0" anchor="t">
            <a:spAutoFit/>
          </a:bodyPr>
          <a:lstStyle/>
          <a:p>
            <a:pPr marL="0" lvl="0" indent="0" algn="ctr">
              <a:lnSpc>
                <a:spcPts val="2530"/>
              </a:lnSpc>
            </a:pPr>
            <a:r>
              <a:rPr lang="en-US" sz="2300">
                <a:solidFill>
                  <a:srgbClr val="000000"/>
                </a:solidFill>
                <a:latin typeface="Public Sans"/>
              </a:rPr>
              <a:t>BEC provides educational workshops, produces in-language materials, and collaborates with CBOs to inform &amp; empower the community.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grpSp>
        <p:nvGrpSpPr>
          <p:cNvPr id="3" name="Group 3"/>
          <p:cNvGrpSpPr/>
          <p:nvPr/>
        </p:nvGrpSpPr>
        <p:grpSpPr>
          <a:xfrm>
            <a:off x="10261239" y="1170261"/>
            <a:ext cx="6998061" cy="2561528"/>
            <a:chOff x="0" y="0"/>
            <a:chExt cx="2342659" cy="857492"/>
          </a:xfrm>
        </p:grpSpPr>
        <p:sp>
          <p:nvSpPr>
            <p:cNvPr id="4" name="Freeform 4"/>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solidFill>
          </p:spPr>
        </p:sp>
        <p:sp>
          <p:nvSpPr>
            <p:cNvPr id="5" name="TextBox 5"/>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6" name="Group 6"/>
          <p:cNvGrpSpPr/>
          <p:nvPr/>
        </p:nvGrpSpPr>
        <p:grpSpPr>
          <a:xfrm>
            <a:off x="10261239" y="3862348"/>
            <a:ext cx="6998061" cy="2561528"/>
            <a:chOff x="0" y="0"/>
            <a:chExt cx="2342659" cy="857492"/>
          </a:xfrm>
        </p:grpSpPr>
        <p:sp>
          <p:nvSpPr>
            <p:cNvPr id="7" name="Freeform 7"/>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solidFill>
          </p:spPr>
        </p:sp>
        <p:sp>
          <p:nvSpPr>
            <p:cNvPr id="8" name="TextBox 8"/>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grpSp>
        <p:nvGrpSpPr>
          <p:cNvPr id="9" name="Group 9"/>
          <p:cNvGrpSpPr/>
          <p:nvPr/>
        </p:nvGrpSpPr>
        <p:grpSpPr>
          <a:xfrm>
            <a:off x="10261239" y="6557226"/>
            <a:ext cx="6998061" cy="2561528"/>
            <a:chOff x="0" y="0"/>
            <a:chExt cx="2342659" cy="857492"/>
          </a:xfrm>
        </p:grpSpPr>
        <p:sp>
          <p:nvSpPr>
            <p:cNvPr id="10" name="Freeform 10"/>
            <p:cNvSpPr/>
            <p:nvPr/>
          </p:nvSpPr>
          <p:spPr>
            <a:xfrm>
              <a:off x="0" y="0"/>
              <a:ext cx="2342659" cy="857492"/>
            </a:xfrm>
            <a:custGeom>
              <a:avLst/>
              <a:gdLst/>
              <a:ahLst/>
              <a:cxnLst/>
              <a:rect l="l" t="t" r="r" b="b"/>
              <a:pathLst>
                <a:path w="2342659" h="857492">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000000"/>
            </a:solidFill>
          </p:spPr>
        </p:sp>
        <p:sp>
          <p:nvSpPr>
            <p:cNvPr id="11" name="TextBox 11"/>
            <p:cNvSpPr txBox="1"/>
            <p:nvPr/>
          </p:nvSpPr>
          <p:spPr>
            <a:xfrm>
              <a:off x="0" y="85725"/>
              <a:ext cx="2342659" cy="771767"/>
            </a:xfrm>
            <a:prstGeom prst="rect">
              <a:avLst/>
            </a:prstGeom>
          </p:spPr>
          <p:txBody>
            <a:bodyPr lIns="50800" tIns="50800" rIns="50800" bIns="50800" rtlCol="0" anchor="ctr"/>
            <a:lstStyle/>
            <a:p>
              <a:pPr algn="ctr">
                <a:lnSpc>
                  <a:spcPts val="1925"/>
                </a:lnSpc>
              </a:pPr>
              <a:endParaRPr/>
            </a:p>
          </p:txBody>
        </p:sp>
      </p:grpSp>
      <p:sp>
        <p:nvSpPr>
          <p:cNvPr id="12" name="Freeform 12"/>
          <p:cNvSpPr/>
          <p:nvPr/>
        </p:nvSpPr>
        <p:spPr>
          <a:xfrm>
            <a:off x="1228674" y="2865790"/>
            <a:ext cx="8591212" cy="6252963"/>
          </a:xfrm>
          <a:custGeom>
            <a:avLst/>
            <a:gdLst/>
            <a:ahLst/>
            <a:cxnLst/>
            <a:rect l="l" t="t" r="r" b="b"/>
            <a:pathLst>
              <a:path w="8591212" h="6252963">
                <a:moveTo>
                  <a:pt x="0" y="0"/>
                </a:moveTo>
                <a:lnTo>
                  <a:pt x="8591211" y="0"/>
                </a:lnTo>
                <a:lnTo>
                  <a:pt x="8591211" y="6252963"/>
                </a:lnTo>
                <a:lnTo>
                  <a:pt x="0" y="6252963"/>
                </a:lnTo>
                <a:lnTo>
                  <a:pt x="0" y="0"/>
                </a:lnTo>
                <a:close/>
              </a:path>
            </a:pathLst>
          </a:custGeom>
          <a:blipFill>
            <a:blip r:embed="rId3"/>
            <a:stretch>
              <a:fillRect/>
            </a:stretch>
          </a:blipFill>
        </p:spPr>
      </p:sp>
      <p:sp>
        <p:nvSpPr>
          <p:cNvPr id="13" name="TextBox 13"/>
          <p:cNvSpPr txBox="1"/>
          <p:nvPr/>
        </p:nvSpPr>
        <p:spPr>
          <a:xfrm>
            <a:off x="1409700" y="1360761"/>
            <a:ext cx="8229159" cy="1097279"/>
          </a:xfrm>
          <a:prstGeom prst="rect">
            <a:avLst/>
          </a:prstGeom>
        </p:spPr>
        <p:txBody>
          <a:bodyPr lIns="0" tIns="0" rIns="0" bIns="0" rtlCol="0" anchor="t">
            <a:spAutoFit/>
          </a:bodyPr>
          <a:lstStyle/>
          <a:p>
            <a:pPr>
              <a:lnSpc>
                <a:spcPts val="8159"/>
              </a:lnSpc>
            </a:pPr>
            <a:r>
              <a:rPr lang="en-US" sz="8499" spc="-696">
                <a:solidFill>
                  <a:srgbClr val="000000"/>
                </a:solidFill>
                <a:latin typeface="Public Sans"/>
              </a:rPr>
              <a:t>Background</a:t>
            </a:r>
          </a:p>
        </p:txBody>
      </p:sp>
      <p:sp>
        <p:nvSpPr>
          <p:cNvPr id="14" name="TextBox 14"/>
          <p:cNvSpPr txBox="1"/>
          <p:nvPr/>
        </p:nvSpPr>
        <p:spPr>
          <a:xfrm>
            <a:off x="10767897" y="1966203"/>
            <a:ext cx="1578952" cy="1169670"/>
          </a:xfrm>
          <a:prstGeom prst="rect">
            <a:avLst/>
          </a:prstGeom>
        </p:spPr>
        <p:txBody>
          <a:bodyPr lIns="0" tIns="0" rIns="0" bIns="0" rtlCol="0" anchor="t">
            <a:spAutoFit/>
          </a:bodyPr>
          <a:lstStyle/>
          <a:p>
            <a:pPr>
              <a:lnSpc>
                <a:spcPts val="8640"/>
              </a:lnSpc>
            </a:pPr>
            <a:r>
              <a:rPr lang="en-US" sz="9000" spc="-738">
                <a:solidFill>
                  <a:srgbClr val="F1F0EC"/>
                </a:solidFill>
                <a:latin typeface="Public Sans"/>
              </a:rPr>
              <a:t>01.</a:t>
            </a:r>
          </a:p>
        </p:txBody>
      </p:sp>
      <p:sp>
        <p:nvSpPr>
          <p:cNvPr id="15" name="TextBox 15"/>
          <p:cNvSpPr txBox="1"/>
          <p:nvPr/>
        </p:nvSpPr>
        <p:spPr>
          <a:xfrm>
            <a:off x="10767897" y="4658289"/>
            <a:ext cx="1578952" cy="1169670"/>
          </a:xfrm>
          <a:prstGeom prst="rect">
            <a:avLst/>
          </a:prstGeom>
        </p:spPr>
        <p:txBody>
          <a:bodyPr lIns="0" tIns="0" rIns="0" bIns="0" rtlCol="0" anchor="t">
            <a:spAutoFit/>
          </a:bodyPr>
          <a:lstStyle/>
          <a:p>
            <a:pPr>
              <a:lnSpc>
                <a:spcPts val="8640"/>
              </a:lnSpc>
            </a:pPr>
            <a:r>
              <a:rPr lang="en-US" sz="9000" spc="-738">
                <a:solidFill>
                  <a:srgbClr val="F1F0EC"/>
                </a:solidFill>
                <a:latin typeface="Public Sans"/>
              </a:rPr>
              <a:t>02.</a:t>
            </a:r>
          </a:p>
        </p:txBody>
      </p:sp>
      <p:sp>
        <p:nvSpPr>
          <p:cNvPr id="16" name="TextBox 16"/>
          <p:cNvSpPr txBox="1"/>
          <p:nvPr/>
        </p:nvSpPr>
        <p:spPr>
          <a:xfrm>
            <a:off x="10767897" y="7353167"/>
            <a:ext cx="1578952" cy="1169670"/>
          </a:xfrm>
          <a:prstGeom prst="rect">
            <a:avLst/>
          </a:prstGeom>
        </p:spPr>
        <p:txBody>
          <a:bodyPr lIns="0" tIns="0" rIns="0" bIns="0" rtlCol="0" anchor="t">
            <a:spAutoFit/>
          </a:bodyPr>
          <a:lstStyle/>
          <a:p>
            <a:pPr>
              <a:lnSpc>
                <a:spcPts val="8640"/>
              </a:lnSpc>
            </a:pPr>
            <a:r>
              <a:rPr lang="en-US" sz="9000" spc="-738">
                <a:solidFill>
                  <a:srgbClr val="F1F0EC"/>
                </a:solidFill>
                <a:latin typeface="Public Sans"/>
              </a:rPr>
              <a:t>03.</a:t>
            </a:r>
          </a:p>
        </p:txBody>
      </p:sp>
      <p:sp>
        <p:nvSpPr>
          <p:cNvPr id="17" name="TextBox 17"/>
          <p:cNvSpPr txBox="1"/>
          <p:nvPr/>
        </p:nvSpPr>
        <p:spPr>
          <a:xfrm>
            <a:off x="12612179" y="4439214"/>
            <a:ext cx="4280747" cy="1352550"/>
          </a:xfrm>
          <a:prstGeom prst="rect">
            <a:avLst/>
          </a:prstGeom>
        </p:spPr>
        <p:txBody>
          <a:bodyPr lIns="0" tIns="0" rIns="0" bIns="0" rtlCol="0" anchor="t">
            <a:spAutoFit/>
          </a:bodyPr>
          <a:lstStyle/>
          <a:p>
            <a:pPr marL="0" lvl="0" indent="0">
              <a:lnSpc>
                <a:spcPts val="2639"/>
              </a:lnSpc>
            </a:pPr>
            <a:r>
              <a:rPr lang="en-US" sz="2199" spc="131">
                <a:solidFill>
                  <a:srgbClr val="F1F0EC"/>
                </a:solidFill>
                <a:latin typeface="Public Sans Medium"/>
              </a:rPr>
              <a:t>In 1934, U.S. Congress passed the Philippine Independence Act (Tydings-McDuffie Act (P.L. 73-127).</a:t>
            </a:r>
          </a:p>
        </p:txBody>
      </p:sp>
      <p:sp>
        <p:nvSpPr>
          <p:cNvPr id="18" name="TextBox 18"/>
          <p:cNvSpPr txBox="1"/>
          <p:nvPr/>
        </p:nvSpPr>
        <p:spPr>
          <a:xfrm>
            <a:off x="12612179" y="6818814"/>
            <a:ext cx="4280747" cy="2019300"/>
          </a:xfrm>
          <a:prstGeom prst="rect">
            <a:avLst/>
          </a:prstGeom>
        </p:spPr>
        <p:txBody>
          <a:bodyPr lIns="0" tIns="0" rIns="0" bIns="0" rtlCol="0" anchor="t">
            <a:spAutoFit/>
          </a:bodyPr>
          <a:lstStyle/>
          <a:p>
            <a:pPr marL="0" lvl="0" indent="0">
              <a:lnSpc>
                <a:spcPts val="2639"/>
              </a:lnSpc>
            </a:pPr>
            <a:r>
              <a:rPr lang="en-US" sz="2199" spc="131">
                <a:solidFill>
                  <a:srgbClr val="F1F0EC"/>
                </a:solidFill>
                <a:latin typeface="Public Sans Medium"/>
              </a:rPr>
              <a:t>A 10-year timetable for the eventual independence of the Phiilippines was set &amp; the Philippine Commonwealth Government was established.</a:t>
            </a:r>
          </a:p>
        </p:txBody>
      </p:sp>
      <p:sp>
        <p:nvSpPr>
          <p:cNvPr id="19" name="TextBox 19"/>
          <p:cNvSpPr txBox="1"/>
          <p:nvPr/>
        </p:nvSpPr>
        <p:spPr>
          <a:xfrm>
            <a:off x="12612179" y="1431850"/>
            <a:ext cx="4280747" cy="2019300"/>
          </a:xfrm>
          <a:prstGeom prst="rect">
            <a:avLst/>
          </a:prstGeom>
        </p:spPr>
        <p:txBody>
          <a:bodyPr lIns="0" tIns="0" rIns="0" bIns="0" rtlCol="0" anchor="t">
            <a:spAutoFit/>
          </a:bodyPr>
          <a:lstStyle/>
          <a:p>
            <a:pPr marL="0" lvl="0" indent="0">
              <a:lnSpc>
                <a:spcPts val="2639"/>
              </a:lnSpc>
            </a:pPr>
            <a:r>
              <a:rPr lang="en-US" sz="2199" spc="131">
                <a:solidFill>
                  <a:srgbClr val="F1F0EC"/>
                </a:solidFill>
                <a:latin typeface="Public Sans Medium"/>
              </a:rPr>
              <a:t>The Philippine Islands became a U.S. posession in 1898, when they were ceded from Spain following the Spanish-American War (1898-1902).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301" r="-1828" b="-16301"/>
            </a:stretch>
          </a:blipFill>
        </p:spPr>
      </p:sp>
      <p:sp>
        <p:nvSpPr>
          <p:cNvPr id="3" name="Freeform 3"/>
          <p:cNvSpPr/>
          <p:nvPr/>
        </p:nvSpPr>
        <p:spPr>
          <a:xfrm>
            <a:off x="10374310" y="-170304"/>
            <a:ext cx="7913690" cy="10627607"/>
          </a:xfrm>
          <a:custGeom>
            <a:avLst/>
            <a:gdLst/>
            <a:ahLst/>
            <a:cxnLst/>
            <a:rect l="l" t="t" r="r" b="b"/>
            <a:pathLst>
              <a:path w="7913690" h="10627607">
                <a:moveTo>
                  <a:pt x="0" y="0"/>
                </a:moveTo>
                <a:lnTo>
                  <a:pt x="7913690" y="0"/>
                </a:lnTo>
                <a:lnTo>
                  <a:pt x="7913690" y="10627608"/>
                </a:lnTo>
                <a:lnTo>
                  <a:pt x="0" y="10627608"/>
                </a:lnTo>
                <a:lnTo>
                  <a:pt x="0" y="0"/>
                </a:lnTo>
                <a:close/>
              </a:path>
            </a:pathLst>
          </a:custGeom>
          <a:blipFill>
            <a:blip r:embed="rId3"/>
            <a:stretch>
              <a:fillRect/>
            </a:stretch>
          </a:blipFill>
        </p:spPr>
      </p:sp>
      <p:sp>
        <p:nvSpPr>
          <p:cNvPr id="4" name="TextBox 4"/>
          <p:cNvSpPr txBox="1"/>
          <p:nvPr/>
        </p:nvSpPr>
        <p:spPr>
          <a:xfrm>
            <a:off x="1409700" y="2376668"/>
            <a:ext cx="8578914" cy="1876425"/>
          </a:xfrm>
          <a:prstGeom prst="rect">
            <a:avLst/>
          </a:prstGeom>
        </p:spPr>
        <p:txBody>
          <a:bodyPr lIns="0" tIns="0" rIns="0" bIns="0" rtlCol="0" anchor="t">
            <a:spAutoFit/>
          </a:bodyPr>
          <a:lstStyle/>
          <a:p>
            <a:pPr>
              <a:lnSpc>
                <a:spcPts val="7199"/>
              </a:lnSpc>
            </a:pPr>
            <a:r>
              <a:rPr lang="en-US" sz="7499" spc="-614">
                <a:solidFill>
                  <a:srgbClr val="000000"/>
                </a:solidFill>
                <a:latin typeface="Public Sans"/>
              </a:rPr>
              <a:t>Establishment of USAFFE</a:t>
            </a:r>
          </a:p>
        </p:txBody>
      </p:sp>
      <p:sp>
        <p:nvSpPr>
          <p:cNvPr id="5" name="TextBox 5"/>
          <p:cNvSpPr txBox="1"/>
          <p:nvPr/>
        </p:nvSpPr>
        <p:spPr>
          <a:xfrm>
            <a:off x="1409700" y="4728982"/>
            <a:ext cx="8397656" cy="2851785"/>
          </a:xfrm>
          <a:prstGeom prst="rect">
            <a:avLst/>
          </a:prstGeom>
        </p:spPr>
        <p:txBody>
          <a:bodyPr lIns="0" tIns="0" rIns="0" bIns="0" rtlCol="0" anchor="t">
            <a:spAutoFit/>
          </a:bodyPr>
          <a:lstStyle/>
          <a:p>
            <a:pPr marL="0" lvl="0" indent="0">
              <a:lnSpc>
                <a:spcPts val="3779"/>
              </a:lnSpc>
              <a:spcBef>
                <a:spcPct val="0"/>
              </a:spcBef>
            </a:pPr>
            <a:r>
              <a:rPr lang="en-US" sz="2799" spc="167">
                <a:solidFill>
                  <a:srgbClr val="000000"/>
                </a:solidFill>
                <a:latin typeface="Public Sans"/>
              </a:rPr>
              <a:t>On July 26, 1941, President Franklin D. Roosevelt issued an executive order inducting military forces of the Philippine Commonwealth under the newly created United States Armed Forces of the Far East (USAFFE).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871</Words>
  <Application>Microsoft Office PowerPoint</Application>
  <PresentationFormat>Custom</PresentationFormat>
  <Paragraphs>79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Public Sans Medium</vt:lpstr>
      <vt:lpstr>Arial</vt:lpstr>
      <vt:lpstr>Public Sans Bold</vt:lpstr>
      <vt:lpstr>Public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MISSION</dc:title>
  <cp:lastModifiedBy>Murphy, Mary (HSA)</cp:lastModifiedBy>
  <cp:revision>2</cp:revision>
  <dcterms:created xsi:type="dcterms:W3CDTF">2006-08-16T00:00:00Z</dcterms:created>
  <dcterms:modified xsi:type="dcterms:W3CDTF">2024-04-08T19:48:24Z</dcterms:modified>
  <dc:identifier>DAGBMd7OgQ0</dc:identifier>
</cp:coreProperties>
</file>