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62" r:id="rId4"/>
  </p:sldMasterIdLst>
  <p:notesMasterIdLst>
    <p:notesMasterId r:id="rId21"/>
  </p:notesMasterIdLst>
  <p:sldIdLst>
    <p:sldId id="266" r:id="rId5"/>
    <p:sldId id="279" r:id="rId6"/>
    <p:sldId id="284" r:id="rId7"/>
    <p:sldId id="297" r:id="rId8"/>
    <p:sldId id="286" r:id="rId9"/>
    <p:sldId id="287" r:id="rId10"/>
    <p:sldId id="294" r:id="rId11"/>
    <p:sldId id="269" r:id="rId12"/>
    <p:sldId id="281" r:id="rId13"/>
    <p:sldId id="273" r:id="rId14"/>
    <p:sldId id="292" r:id="rId15"/>
    <p:sldId id="296" r:id="rId16"/>
    <p:sldId id="293" r:id="rId17"/>
    <p:sldId id="282" r:id="rId18"/>
    <p:sldId id="295"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9900"/>
    <a:srgbClr val="DF5327"/>
    <a:srgbClr val="F6B600"/>
    <a:srgbClr val="C5C5C5"/>
    <a:srgbClr val="CC9900"/>
    <a:srgbClr val="FFD597"/>
    <a:srgbClr val="FFB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C5C5F-F2CB-49EF-B499-235C14B04BCE}" v="3" dt="2024-02-14T20:09:09.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AD95D-A191-430E-8633-DE9FC5C407C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048C8E8-B634-4A0B-A93E-4CF904A657F4}">
      <dgm:prSet custT="1"/>
      <dgm:spPr/>
      <dgm:t>
        <a:bodyPr/>
        <a:lstStyle/>
        <a:p>
          <a:pPr rtl="0"/>
          <a:r>
            <a:rPr lang="en-US" sz="2400" dirty="0">
              <a:solidFill>
                <a:schemeClr val="tx1"/>
              </a:solidFill>
            </a:rPr>
            <a:t>MHSA Enacted into law in 2005</a:t>
          </a:r>
        </a:p>
      </dgm:t>
    </dgm:pt>
    <dgm:pt modelId="{7A66BAD4-CE74-4625-9A42-37F72F88F200}" type="parTrans" cxnId="{A97DC87C-113F-45F2-A138-633168D4E46B}">
      <dgm:prSet/>
      <dgm:spPr/>
      <dgm:t>
        <a:bodyPr/>
        <a:lstStyle/>
        <a:p>
          <a:endParaRPr lang="en-US"/>
        </a:p>
      </dgm:t>
    </dgm:pt>
    <dgm:pt modelId="{EFB84262-EEDE-431C-8B29-99A6539A57A4}" type="sibTrans" cxnId="{A97DC87C-113F-45F2-A138-633168D4E46B}">
      <dgm:prSet/>
      <dgm:spPr/>
      <dgm:t>
        <a:bodyPr/>
        <a:lstStyle/>
        <a:p>
          <a:endParaRPr lang="en-US"/>
        </a:p>
      </dgm:t>
    </dgm:pt>
    <dgm:pt modelId="{DC636AF4-2AFD-4F81-A5F1-EE244EDB2C9B}">
      <dgm:prSet custT="1"/>
      <dgm:spPr/>
      <dgm:t>
        <a:bodyPr/>
        <a:lstStyle/>
        <a:p>
          <a:pPr rtl="0"/>
          <a:r>
            <a:rPr lang="en-US" sz="2400" dirty="0">
              <a:solidFill>
                <a:schemeClr val="tx1"/>
              </a:solidFill>
            </a:rPr>
            <a:t>1% tax on personal income over  $1 million</a:t>
          </a:r>
        </a:p>
      </dgm:t>
    </dgm:pt>
    <dgm:pt modelId="{7376F2CC-A8F1-49FA-8D87-6108C741F797}" type="parTrans" cxnId="{FF7364B3-7FCD-44B3-AA72-F03936776190}">
      <dgm:prSet/>
      <dgm:spPr/>
      <dgm:t>
        <a:bodyPr/>
        <a:lstStyle/>
        <a:p>
          <a:endParaRPr lang="en-US"/>
        </a:p>
      </dgm:t>
    </dgm:pt>
    <dgm:pt modelId="{69BC11F5-83BD-466C-A468-3342EBF10865}" type="sibTrans" cxnId="{FF7364B3-7FCD-44B3-AA72-F03936776190}">
      <dgm:prSet/>
      <dgm:spPr/>
      <dgm:t>
        <a:bodyPr/>
        <a:lstStyle/>
        <a:p>
          <a:endParaRPr lang="en-US"/>
        </a:p>
      </dgm:t>
    </dgm:pt>
    <dgm:pt modelId="{6F79FBAF-6A32-46C8-83A5-DC0D33875217}">
      <dgm:prSet custT="1"/>
      <dgm:spPr/>
      <dgm:t>
        <a:bodyPr/>
        <a:lstStyle/>
        <a:p>
          <a:pPr rtl="0"/>
          <a:r>
            <a:rPr lang="en-US" sz="2400" dirty="0">
              <a:solidFill>
                <a:schemeClr val="tx1"/>
              </a:solidFill>
            </a:rPr>
            <a:t>Designed to support the transformation of the mental health system to address unmet needs</a:t>
          </a:r>
        </a:p>
      </dgm:t>
    </dgm:pt>
    <dgm:pt modelId="{1DA0AA72-E624-4C0C-A15B-20D5AD5FC5E5}" type="parTrans" cxnId="{0EFB88BF-341F-41AD-B180-B505CBC910CD}">
      <dgm:prSet/>
      <dgm:spPr/>
      <dgm:t>
        <a:bodyPr/>
        <a:lstStyle/>
        <a:p>
          <a:endParaRPr lang="en-US"/>
        </a:p>
      </dgm:t>
    </dgm:pt>
    <dgm:pt modelId="{1B32493D-C257-4419-83FC-3D393E1FC580}" type="sibTrans" cxnId="{0EFB88BF-341F-41AD-B180-B505CBC910CD}">
      <dgm:prSet/>
      <dgm:spPr/>
      <dgm:t>
        <a:bodyPr/>
        <a:lstStyle/>
        <a:p>
          <a:endParaRPr lang="en-US"/>
        </a:p>
      </dgm:t>
    </dgm:pt>
    <dgm:pt modelId="{F9D9FC45-9850-487C-BD3A-4F070201789D}">
      <dgm:prSet custT="1"/>
      <dgm:spPr/>
      <dgm:t>
        <a:bodyPr/>
        <a:lstStyle/>
        <a:p>
          <a:pPr rtl="0"/>
          <a:r>
            <a:rPr lang="en-US" sz="2400" dirty="0">
              <a:solidFill>
                <a:schemeClr val="tx1"/>
              </a:solidFill>
            </a:rPr>
            <a:t>Based on a set of core principles</a:t>
          </a:r>
        </a:p>
      </dgm:t>
    </dgm:pt>
    <dgm:pt modelId="{BEF14607-B8BE-4C7C-8F59-EE9C961077B5}" type="parTrans" cxnId="{256305F1-7799-4EE8-825F-73D4B195A516}">
      <dgm:prSet/>
      <dgm:spPr/>
      <dgm:t>
        <a:bodyPr/>
        <a:lstStyle/>
        <a:p>
          <a:endParaRPr lang="en-US"/>
        </a:p>
      </dgm:t>
    </dgm:pt>
    <dgm:pt modelId="{DE03B04D-FD54-4E2A-A3BB-46925579C9EB}" type="sibTrans" cxnId="{256305F1-7799-4EE8-825F-73D4B195A516}">
      <dgm:prSet/>
      <dgm:spPr/>
      <dgm:t>
        <a:bodyPr/>
        <a:lstStyle/>
        <a:p>
          <a:endParaRPr lang="en-US"/>
        </a:p>
      </dgm:t>
    </dgm:pt>
    <dgm:pt modelId="{C13216FB-5A02-41D9-B407-979271F3A9CE}" type="pres">
      <dgm:prSet presAssocID="{90CAD95D-A191-430E-8633-DE9FC5C407C7}" presName="linearFlow" presStyleCnt="0">
        <dgm:presLayoutVars>
          <dgm:dir/>
          <dgm:resizeHandles val="exact"/>
        </dgm:presLayoutVars>
      </dgm:prSet>
      <dgm:spPr/>
    </dgm:pt>
    <dgm:pt modelId="{64C89841-66D8-467B-ACDE-0C24CA0E532A}" type="pres">
      <dgm:prSet presAssocID="{F048C8E8-B634-4A0B-A93E-4CF904A657F4}" presName="composite" presStyleCnt="0"/>
      <dgm:spPr/>
    </dgm:pt>
    <dgm:pt modelId="{0F6541D7-6A71-4054-9D4F-51906832E74E}" type="pres">
      <dgm:prSet presAssocID="{F048C8E8-B634-4A0B-A93E-4CF904A657F4}"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85654B3D-C935-4116-B30F-02630E2EC9D2}" type="pres">
      <dgm:prSet presAssocID="{F048C8E8-B634-4A0B-A93E-4CF904A657F4}" presName="txShp" presStyleLbl="node1" presStyleIdx="0" presStyleCnt="4">
        <dgm:presLayoutVars>
          <dgm:bulletEnabled val="1"/>
        </dgm:presLayoutVars>
      </dgm:prSet>
      <dgm:spPr/>
    </dgm:pt>
    <dgm:pt modelId="{7EE2B004-36E1-4A2B-B374-9C7AE3BB409C}" type="pres">
      <dgm:prSet presAssocID="{EFB84262-EEDE-431C-8B29-99A6539A57A4}" presName="spacing" presStyleCnt="0"/>
      <dgm:spPr/>
    </dgm:pt>
    <dgm:pt modelId="{A9E75E08-8537-457C-8BDA-5683B61B887B}" type="pres">
      <dgm:prSet presAssocID="{DC636AF4-2AFD-4F81-A5F1-EE244EDB2C9B}" presName="composite" presStyleCnt="0"/>
      <dgm:spPr/>
    </dgm:pt>
    <dgm:pt modelId="{FEFF6E4C-EAA8-4254-A214-8601BFC688BD}" type="pres">
      <dgm:prSet presAssocID="{DC636AF4-2AFD-4F81-A5F1-EE244EDB2C9B}"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53907E40-B8F9-4073-BCD7-0845B47405E9}" type="pres">
      <dgm:prSet presAssocID="{DC636AF4-2AFD-4F81-A5F1-EE244EDB2C9B}" presName="txShp" presStyleLbl="node1" presStyleIdx="1" presStyleCnt="4">
        <dgm:presLayoutVars>
          <dgm:bulletEnabled val="1"/>
        </dgm:presLayoutVars>
      </dgm:prSet>
      <dgm:spPr/>
    </dgm:pt>
    <dgm:pt modelId="{E4BAB4A4-2A9A-4C18-8664-BECDB22988B4}" type="pres">
      <dgm:prSet presAssocID="{69BC11F5-83BD-466C-A468-3342EBF10865}" presName="spacing" presStyleCnt="0"/>
      <dgm:spPr/>
    </dgm:pt>
    <dgm:pt modelId="{61FAF297-93FE-4439-A1C5-2B59394F2003}" type="pres">
      <dgm:prSet presAssocID="{6F79FBAF-6A32-46C8-83A5-DC0D33875217}" presName="composite" presStyleCnt="0"/>
      <dgm:spPr/>
    </dgm:pt>
    <dgm:pt modelId="{FF834C5A-8BC7-4B73-A820-ED7A771FEDF4}" type="pres">
      <dgm:prSet presAssocID="{6F79FBAF-6A32-46C8-83A5-DC0D33875217}"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pt>
    <dgm:pt modelId="{879DB184-7A18-4819-91D9-6D4ABED50048}" type="pres">
      <dgm:prSet presAssocID="{6F79FBAF-6A32-46C8-83A5-DC0D33875217}" presName="txShp" presStyleLbl="node1" presStyleIdx="2" presStyleCnt="4">
        <dgm:presLayoutVars>
          <dgm:bulletEnabled val="1"/>
        </dgm:presLayoutVars>
      </dgm:prSet>
      <dgm:spPr/>
    </dgm:pt>
    <dgm:pt modelId="{92A6F9AE-CA10-4044-ABA3-A43D1AD47380}" type="pres">
      <dgm:prSet presAssocID="{1B32493D-C257-4419-83FC-3D393E1FC580}" presName="spacing" presStyleCnt="0"/>
      <dgm:spPr/>
    </dgm:pt>
    <dgm:pt modelId="{673FE18F-2D8B-4C06-9B9F-946DCCE35C60}" type="pres">
      <dgm:prSet presAssocID="{F9D9FC45-9850-487C-BD3A-4F070201789D}" presName="composite" presStyleCnt="0"/>
      <dgm:spPr/>
    </dgm:pt>
    <dgm:pt modelId="{FB8CE2F0-F96C-4473-B428-EAD01D00ECA8}" type="pres">
      <dgm:prSet presAssocID="{F9D9FC45-9850-487C-BD3A-4F070201789D}"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4000" r="-24000"/>
          </a:stretch>
        </a:blipFill>
      </dgm:spPr>
    </dgm:pt>
    <dgm:pt modelId="{60A30A37-A5FD-4277-9EE1-DCC87D856E4F}" type="pres">
      <dgm:prSet presAssocID="{F9D9FC45-9850-487C-BD3A-4F070201789D}" presName="txShp" presStyleLbl="node1" presStyleIdx="3" presStyleCnt="4">
        <dgm:presLayoutVars>
          <dgm:bulletEnabled val="1"/>
        </dgm:presLayoutVars>
      </dgm:prSet>
      <dgm:spPr/>
    </dgm:pt>
  </dgm:ptLst>
  <dgm:cxnLst>
    <dgm:cxn modelId="{7F08A06F-AB33-4ADF-959C-AF17DBFB201F}" type="presOf" srcId="{90CAD95D-A191-430E-8633-DE9FC5C407C7}" destId="{C13216FB-5A02-41D9-B407-979271F3A9CE}" srcOrd="0" destOrd="0" presId="urn:microsoft.com/office/officeart/2005/8/layout/vList3"/>
    <dgm:cxn modelId="{A97DC87C-113F-45F2-A138-633168D4E46B}" srcId="{90CAD95D-A191-430E-8633-DE9FC5C407C7}" destId="{F048C8E8-B634-4A0B-A93E-4CF904A657F4}" srcOrd="0" destOrd="0" parTransId="{7A66BAD4-CE74-4625-9A42-37F72F88F200}" sibTransId="{EFB84262-EEDE-431C-8B29-99A6539A57A4}"/>
    <dgm:cxn modelId="{AEF9D390-D9E5-4634-B8B6-34E4F6B5664B}" type="presOf" srcId="{F9D9FC45-9850-487C-BD3A-4F070201789D}" destId="{60A30A37-A5FD-4277-9EE1-DCC87D856E4F}" srcOrd="0" destOrd="0" presId="urn:microsoft.com/office/officeart/2005/8/layout/vList3"/>
    <dgm:cxn modelId="{1EDD32A9-D71C-4512-BEE9-18222187C96A}" type="presOf" srcId="{F048C8E8-B634-4A0B-A93E-4CF904A657F4}" destId="{85654B3D-C935-4116-B30F-02630E2EC9D2}" srcOrd="0" destOrd="0" presId="urn:microsoft.com/office/officeart/2005/8/layout/vList3"/>
    <dgm:cxn modelId="{FF7364B3-7FCD-44B3-AA72-F03936776190}" srcId="{90CAD95D-A191-430E-8633-DE9FC5C407C7}" destId="{DC636AF4-2AFD-4F81-A5F1-EE244EDB2C9B}" srcOrd="1" destOrd="0" parTransId="{7376F2CC-A8F1-49FA-8D87-6108C741F797}" sibTransId="{69BC11F5-83BD-466C-A468-3342EBF10865}"/>
    <dgm:cxn modelId="{0EFB88BF-341F-41AD-B180-B505CBC910CD}" srcId="{90CAD95D-A191-430E-8633-DE9FC5C407C7}" destId="{6F79FBAF-6A32-46C8-83A5-DC0D33875217}" srcOrd="2" destOrd="0" parTransId="{1DA0AA72-E624-4C0C-A15B-20D5AD5FC5E5}" sibTransId="{1B32493D-C257-4419-83FC-3D393E1FC580}"/>
    <dgm:cxn modelId="{1EE118C1-A5F8-4D61-B85C-EE365E7ED80C}" type="presOf" srcId="{DC636AF4-2AFD-4F81-A5F1-EE244EDB2C9B}" destId="{53907E40-B8F9-4073-BCD7-0845B47405E9}" srcOrd="0" destOrd="0" presId="urn:microsoft.com/office/officeart/2005/8/layout/vList3"/>
    <dgm:cxn modelId="{8ED368EA-45FC-49B7-9AB1-47B25D7CE2A9}" type="presOf" srcId="{6F79FBAF-6A32-46C8-83A5-DC0D33875217}" destId="{879DB184-7A18-4819-91D9-6D4ABED50048}" srcOrd="0" destOrd="0" presId="urn:microsoft.com/office/officeart/2005/8/layout/vList3"/>
    <dgm:cxn modelId="{256305F1-7799-4EE8-825F-73D4B195A516}" srcId="{90CAD95D-A191-430E-8633-DE9FC5C407C7}" destId="{F9D9FC45-9850-487C-BD3A-4F070201789D}" srcOrd="3" destOrd="0" parTransId="{BEF14607-B8BE-4C7C-8F59-EE9C961077B5}" sibTransId="{DE03B04D-FD54-4E2A-A3BB-46925579C9EB}"/>
    <dgm:cxn modelId="{7A0E5EF3-F699-4B59-B9CC-4B9518FD8963}" type="presParOf" srcId="{C13216FB-5A02-41D9-B407-979271F3A9CE}" destId="{64C89841-66D8-467B-ACDE-0C24CA0E532A}" srcOrd="0" destOrd="0" presId="urn:microsoft.com/office/officeart/2005/8/layout/vList3"/>
    <dgm:cxn modelId="{634D2A40-084F-49E9-808A-5E253DEF57A1}" type="presParOf" srcId="{64C89841-66D8-467B-ACDE-0C24CA0E532A}" destId="{0F6541D7-6A71-4054-9D4F-51906832E74E}" srcOrd="0" destOrd="0" presId="urn:microsoft.com/office/officeart/2005/8/layout/vList3"/>
    <dgm:cxn modelId="{55A3BC0E-4092-46F1-BEC7-95E17F5CA86D}" type="presParOf" srcId="{64C89841-66D8-467B-ACDE-0C24CA0E532A}" destId="{85654B3D-C935-4116-B30F-02630E2EC9D2}" srcOrd="1" destOrd="0" presId="urn:microsoft.com/office/officeart/2005/8/layout/vList3"/>
    <dgm:cxn modelId="{CAE6995C-3652-4795-8794-3D04CEDAD4DC}" type="presParOf" srcId="{C13216FB-5A02-41D9-B407-979271F3A9CE}" destId="{7EE2B004-36E1-4A2B-B374-9C7AE3BB409C}" srcOrd="1" destOrd="0" presId="urn:microsoft.com/office/officeart/2005/8/layout/vList3"/>
    <dgm:cxn modelId="{5B8C7F6D-0F04-4A3D-A41D-AC2F729F0BF6}" type="presParOf" srcId="{C13216FB-5A02-41D9-B407-979271F3A9CE}" destId="{A9E75E08-8537-457C-8BDA-5683B61B887B}" srcOrd="2" destOrd="0" presId="urn:microsoft.com/office/officeart/2005/8/layout/vList3"/>
    <dgm:cxn modelId="{57AC2C3F-EB8F-48A5-BB98-E910744AD9A0}" type="presParOf" srcId="{A9E75E08-8537-457C-8BDA-5683B61B887B}" destId="{FEFF6E4C-EAA8-4254-A214-8601BFC688BD}" srcOrd="0" destOrd="0" presId="urn:microsoft.com/office/officeart/2005/8/layout/vList3"/>
    <dgm:cxn modelId="{D886AB00-C734-4402-9D2A-990E8FA90C0B}" type="presParOf" srcId="{A9E75E08-8537-457C-8BDA-5683B61B887B}" destId="{53907E40-B8F9-4073-BCD7-0845B47405E9}" srcOrd="1" destOrd="0" presId="urn:microsoft.com/office/officeart/2005/8/layout/vList3"/>
    <dgm:cxn modelId="{D500E4BE-0278-4E4A-AD23-D39D66DA295A}" type="presParOf" srcId="{C13216FB-5A02-41D9-B407-979271F3A9CE}" destId="{E4BAB4A4-2A9A-4C18-8664-BECDB22988B4}" srcOrd="3" destOrd="0" presId="urn:microsoft.com/office/officeart/2005/8/layout/vList3"/>
    <dgm:cxn modelId="{59911F25-237B-49A4-BD38-85DD9615FE4C}" type="presParOf" srcId="{C13216FB-5A02-41D9-B407-979271F3A9CE}" destId="{61FAF297-93FE-4439-A1C5-2B59394F2003}" srcOrd="4" destOrd="0" presId="urn:microsoft.com/office/officeart/2005/8/layout/vList3"/>
    <dgm:cxn modelId="{EA8C15B8-E479-48A6-80DC-8E1BCE13B704}" type="presParOf" srcId="{61FAF297-93FE-4439-A1C5-2B59394F2003}" destId="{FF834C5A-8BC7-4B73-A820-ED7A771FEDF4}" srcOrd="0" destOrd="0" presId="urn:microsoft.com/office/officeart/2005/8/layout/vList3"/>
    <dgm:cxn modelId="{B52C8E9E-801D-4D1A-B2BD-9F5012FCDAFF}" type="presParOf" srcId="{61FAF297-93FE-4439-A1C5-2B59394F2003}" destId="{879DB184-7A18-4819-91D9-6D4ABED50048}" srcOrd="1" destOrd="0" presId="urn:microsoft.com/office/officeart/2005/8/layout/vList3"/>
    <dgm:cxn modelId="{893B7DF6-79A7-4439-A1B9-2C9D4EC0D21C}" type="presParOf" srcId="{C13216FB-5A02-41D9-B407-979271F3A9CE}" destId="{92A6F9AE-CA10-4044-ABA3-A43D1AD47380}" srcOrd="5" destOrd="0" presId="urn:microsoft.com/office/officeart/2005/8/layout/vList3"/>
    <dgm:cxn modelId="{F69D3FE5-9A50-46A2-BBA3-9640939F87DA}" type="presParOf" srcId="{C13216FB-5A02-41D9-B407-979271F3A9CE}" destId="{673FE18F-2D8B-4C06-9B9F-946DCCE35C60}" srcOrd="6" destOrd="0" presId="urn:microsoft.com/office/officeart/2005/8/layout/vList3"/>
    <dgm:cxn modelId="{B85DE43E-F48C-423C-A087-3BE8623D0DEE}" type="presParOf" srcId="{673FE18F-2D8B-4C06-9B9F-946DCCE35C60}" destId="{FB8CE2F0-F96C-4473-B428-EAD01D00ECA8}" srcOrd="0" destOrd="0" presId="urn:microsoft.com/office/officeart/2005/8/layout/vList3"/>
    <dgm:cxn modelId="{2C4CBB47-806B-4DB9-992F-8DE8E1BFFD5C}" type="presParOf" srcId="{673FE18F-2D8B-4C06-9B9F-946DCCE35C60}" destId="{60A30A37-A5FD-4277-9EE1-DCC87D856E4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54B3D-C935-4116-B30F-02630E2EC9D2}">
      <dsp:nvSpPr>
        <dsp:cNvPr id="0" name=""/>
        <dsp:cNvSpPr/>
      </dsp:nvSpPr>
      <dsp:spPr>
        <a:xfrm rot="10800000">
          <a:off x="1816737" y="3171"/>
          <a:ext cx="6189669" cy="103074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528"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MHSA Enacted into law in 2005</a:t>
          </a:r>
        </a:p>
      </dsp:txBody>
      <dsp:txXfrm rot="10800000">
        <a:off x="2074422" y="3171"/>
        <a:ext cx="5931984" cy="1030740"/>
      </dsp:txXfrm>
    </dsp:sp>
    <dsp:sp modelId="{0F6541D7-6A71-4054-9D4F-51906832E74E}">
      <dsp:nvSpPr>
        <dsp:cNvPr id="0" name=""/>
        <dsp:cNvSpPr/>
      </dsp:nvSpPr>
      <dsp:spPr>
        <a:xfrm>
          <a:off x="1301366" y="3171"/>
          <a:ext cx="1030740" cy="103074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07E40-B8F9-4073-BCD7-0845B47405E9}">
      <dsp:nvSpPr>
        <dsp:cNvPr id="0" name=""/>
        <dsp:cNvSpPr/>
      </dsp:nvSpPr>
      <dsp:spPr>
        <a:xfrm rot="10800000">
          <a:off x="1816737" y="1341595"/>
          <a:ext cx="6189669" cy="103074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528"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1% tax on personal income over  $1 million</a:t>
          </a:r>
        </a:p>
      </dsp:txBody>
      <dsp:txXfrm rot="10800000">
        <a:off x="2074422" y="1341595"/>
        <a:ext cx="5931984" cy="1030740"/>
      </dsp:txXfrm>
    </dsp:sp>
    <dsp:sp modelId="{FEFF6E4C-EAA8-4254-A214-8601BFC688BD}">
      <dsp:nvSpPr>
        <dsp:cNvPr id="0" name=""/>
        <dsp:cNvSpPr/>
      </dsp:nvSpPr>
      <dsp:spPr>
        <a:xfrm>
          <a:off x="1301366" y="1341595"/>
          <a:ext cx="1030740" cy="103074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9DB184-7A18-4819-91D9-6D4ABED50048}">
      <dsp:nvSpPr>
        <dsp:cNvPr id="0" name=""/>
        <dsp:cNvSpPr/>
      </dsp:nvSpPr>
      <dsp:spPr>
        <a:xfrm rot="10800000">
          <a:off x="1816737" y="2680019"/>
          <a:ext cx="6189669" cy="103074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528"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Designed to support the transformation of the mental health system to address unmet needs</a:t>
          </a:r>
        </a:p>
      </dsp:txBody>
      <dsp:txXfrm rot="10800000">
        <a:off x="2074422" y="2680019"/>
        <a:ext cx="5931984" cy="1030740"/>
      </dsp:txXfrm>
    </dsp:sp>
    <dsp:sp modelId="{FF834C5A-8BC7-4B73-A820-ED7A771FEDF4}">
      <dsp:nvSpPr>
        <dsp:cNvPr id="0" name=""/>
        <dsp:cNvSpPr/>
      </dsp:nvSpPr>
      <dsp:spPr>
        <a:xfrm>
          <a:off x="1301366" y="2680019"/>
          <a:ext cx="1030740" cy="103074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A30A37-A5FD-4277-9EE1-DCC87D856E4F}">
      <dsp:nvSpPr>
        <dsp:cNvPr id="0" name=""/>
        <dsp:cNvSpPr/>
      </dsp:nvSpPr>
      <dsp:spPr>
        <a:xfrm rot="10800000">
          <a:off x="1816737" y="4018443"/>
          <a:ext cx="6189669" cy="103074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528"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Based on a set of core principles</a:t>
          </a:r>
        </a:p>
      </dsp:txBody>
      <dsp:txXfrm rot="10800000">
        <a:off x="2074422" y="4018443"/>
        <a:ext cx="5931984" cy="1030740"/>
      </dsp:txXfrm>
    </dsp:sp>
    <dsp:sp modelId="{FB8CE2F0-F96C-4473-B428-EAD01D00ECA8}">
      <dsp:nvSpPr>
        <dsp:cNvPr id="0" name=""/>
        <dsp:cNvSpPr/>
      </dsp:nvSpPr>
      <dsp:spPr>
        <a:xfrm>
          <a:off x="1301366" y="4018443"/>
          <a:ext cx="1030740" cy="103074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4000" r="-2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A7496-F4A4-4CED-B9FD-F24822FDA9C9}" type="datetimeFigureOut">
              <a:rPr lang="en-US" smtClean="0"/>
              <a:t>3/17/2024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04607-4F56-4358-9E56-2E6E89A8D21B}" type="slidenum">
              <a:rPr lang="en-US" smtClean="0"/>
              <a:t>‹#›</a:t>
            </a:fld>
            <a:endParaRPr lang="en-US"/>
          </a:p>
        </p:txBody>
      </p:sp>
    </p:spTree>
    <p:extLst>
      <p:ext uri="{BB962C8B-B14F-4D97-AF65-F5344CB8AC3E}">
        <p14:creationId xmlns:p14="http://schemas.microsoft.com/office/powerpoint/2010/main" val="339502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a:solidFill>
                  <a:schemeClr val="tx1"/>
                </a:solidFill>
                <a:effectLst/>
                <a:latin typeface="+mn-lt"/>
                <a:ea typeface="+mn-ea"/>
                <a:cs typeface="+mn-cs"/>
              </a:rPr>
              <a:t>Community Services &amp; Supports (CSS)</a:t>
            </a:r>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Supports Full Service Partnership (FSP) Programs and other programs improving the mental health service delivery system for all clients</a:t>
            </a:r>
          </a:p>
          <a:p>
            <a:pPr rtl="0" eaLnBrk="1" fontAlgn="auto" latinLnBrk="0" hangingPunct="1"/>
            <a:r>
              <a:rPr lang="en-US" sz="1200" b="0" i="0" u="none" strike="noStrike" kern="1200" baseline="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Recovery-Oriented Treatment </a:t>
            </a:r>
          </a:p>
          <a:p>
            <a:pPr rtl="0" eaLnBrk="1" fontAlgn="auto" latinLnBrk="0" hangingPunct="1"/>
            <a:r>
              <a:rPr lang="en-US" sz="1200" b="0" i="0" u="none" strike="noStrike" kern="120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 - Peer-to-Peer Support Services</a:t>
            </a:r>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baseline="0" dirty="0">
                <a:solidFill>
                  <a:schemeClr val="tx1"/>
                </a:solidFill>
                <a:effectLst/>
                <a:latin typeface="+mn-lt"/>
                <a:ea typeface="+mn-ea"/>
                <a:cs typeface="+mn-cs"/>
              </a:rPr>
              <a:t>             - Vocational Services</a:t>
            </a:r>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             - Housing for FSP Clients</a:t>
            </a:r>
          </a:p>
          <a:p>
            <a:pPr rtl="0" eaLnBrk="1" fontAlgn="t" latinLnBrk="0" hangingPunct="1"/>
            <a:r>
              <a:rPr lang="en-US" sz="1200" b="1" i="0" u="none" strike="noStrike" kern="1200" dirty="0">
                <a:solidFill>
                  <a:schemeClr val="tx1"/>
                </a:solidFill>
                <a:effectLst/>
                <a:latin typeface="+mn-lt"/>
                <a:ea typeface="+mn-ea"/>
                <a:cs typeface="+mn-cs"/>
              </a:rPr>
              <a:t>Innovation (INN)</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To </a:t>
            </a:r>
            <a:r>
              <a:rPr lang="en-US" sz="1200" b="0" i="0" u="none" strike="noStrike" kern="1200" baseline="0" dirty="0">
                <a:solidFill>
                  <a:schemeClr val="tx1"/>
                </a:solidFill>
                <a:effectLst/>
                <a:latin typeface="+mn-lt"/>
                <a:ea typeface="+mn-ea"/>
                <a:cs typeface="+mn-cs"/>
              </a:rPr>
              <a:t>test </a:t>
            </a:r>
            <a:r>
              <a:rPr lang="en-US" sz="1200" b="0" i="0" u="none" strike="noStrike" kern="1200" dirty="0">
                <a:solidFill>
                  <a:schemeClr val="tx1"/>
                </a:solidFill>
                <a:effectLst/>
                <a:latin typeface="+mn-lt"/>
                <a:ea typeface="+mn-ea"/>
                <a:cs typeface="+mn-cs"/>
              </a:rPr>
              <a:t>novel, creative mental health practices/ approaches that contribute to learning</a:t>
            </a:r>
          </a:p>
          <a:p>
            <a:pPr rtl="0" eaLnBrk="1" fontAlgn="t" latinLnBrk="0" hangingPunct="1"/>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Prevention and Early Intervention (PEI)</a:t>
            </a:r>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Identify risks early on; prevent worsening of mental illness and promote positive outlook</a:t>
            </a:r>
          </a:p>
          <a:p>
            <a:pPr rtl="0" eaLnBrk="1" fontAlgn="auto" latinLnBrk="0" hangingPunct="1"/>
            <a:r>
              <a:rPr lang="en-US" sz="1200" b="0" i="0" u="none" strike="noStrike" kern="1200" dirty="0">
                <a:solidFill>
                  <a:schemeClr val="tx1"/>
                </a:solidFill>
                <a:effectLst/>
                <a:latin typeface="+mn-lt"/>
                <a:ea typeface="+mn-ea"/>
                <a:cs typeface="+mn-cs"/>
              </a:rPr>
              <a:t>Funded</a:t>
            </a:r>
            <a:r>
              <a:rPr lang="en-US" sz="1200" b="0" i="0" u="none" strike="noStrike" kern="1200" baseline="0" dirty="0">
                <a:solidFill>
                  <a:schemeClr val="tx1"/>
                </a:solidFill>
                <a:effectLst/>
                <a:latin typeface="+mn-lt"/>
                <a:ea typeface="+mn-ea"/>
                <a:cs typeface="+mn-cs"/>
              </a:rPr>
              <a:t> activities include </a:t>
            </a:r>
            <a:r>
              <a:rPr lang="en-US" sz="1200" b="0" i="0" u="none" strike="noStrike" kern="1200" dirty="0">
                <a:solidFill>
                  <a:schemeClr val="tx1"/>
                </a:solidFill>
                <a:effectLst/>
                <a:latin typeface="+mn-lt"/>
                <a:ea typeface="+mn-ea"/>
                <a:cs typeface="+mn-cs"/>
              </a:rPr>
              <a:t>outreach, identification and linkage</a:t>
            </a:r>
          </a:p>
          <a:p>
            <a:pPr rtl="0" eaLnBrk="1" fontAlgn="auto" latinLnBrk="0" hangingPunct="1"/>
            <a:endParaRPr lang="en-US" sz="1200" b="0" i="0" u="none" strike="noStrike" kern="1200" dirty="0">
              <a:solidFill>
                <a:schemeClr val="tx1"/>
              </a:solidFill>
              <a:effectLst/>
              <a:latin typeface="+mn-lt"/>
              <a:ea typeface="+mn-ea"/>
              <a:cs typeface="+mn-cs"/>
            </a:endParaRPr>
          </a:p>
          <a:p>
            <a:pPr rtl="0" eaLnBrk="1" fontAlgn="auto" latinLnBrk="0" hangingPunct="1"/>
            <a:r>
              <a:rPr lang="en-US" sz="1200" b="1" i="0" u="none" strike="noStrike" kern="1200" dirty="0">
                <a:solidFill>
                  <a:schemeClr val="tx1"/>
                </a:solidFill>
                <a:effectLst/>
                <a:latin typeface="+mn-lt"/>
                <a:ea typeface="+mn-ea"/>
                <a:cs typeface="+mn-cs"/>
              </a:rPr>
              <a:t>Workforce Education and Training (WET)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Identify gaps in workforce; increase workforce’s cultural and linguistic capacities; educate consumers</a:t>
            </a:r>
          </a:p>
          <a:p>
            <a:pPr rtl="0" eaLnBrk="1" fontAlgn="t" latinLnBrk="0" hangingPunct="1"/>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Capital Facilities and Technology Needs (CF/TN)</a:t>
            </a:r>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Renovation of admin and service facilities owned by City; modernize information systems and provide access to health records to consumers and family members</a:t>
            </a:r>
          </a:p>
          <a:p>
            <a:endParaRPr lang="en-US" dirty="0"/>
          </a:p>
        </p:txBody>
      </p:sp>
      <p:sp>
        <p:nvSpPr>
          <p:cNvPr id="4" name="Slide Number Placeholder 3"/>
          <p:cNvSpPr>
            <a:spLocks noGrp="1"/>
          </p:cNvSpPr>
          <p:nvPr>
            <p:ph type="sldNum" sz="quarter" idx="10"/>
          </p:nvPr>
        </p:nvSpPr>
        <p:spPr/>
        <p:txBody>
          <a:bodyPr/>
          <a:lstStyle/>
          <a:p>
            <a:fld id="{10404607-4F56-4358-9E56-2E6E89A8D21B}" type="slidenum">
              <a:rPr lang="en-US" smtClean="0"/>
              <a:t>8</a:t>
            </a:fld>
            <a:endParaRPr lang="en-US"/>
          </a:p>
        </p:txBody>
      </p:sp>
    </p:spTree>
    <p:extLst>
      <p:ext uri="{BB962C8B-B14F-4D97-AF65-F5344CB8AC3E}">
        <p14:creationId xmlns:p14="http://schemas.microsoft.com/office/powerpoint/2010/main" val="217703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04607-4F56-4358-9E56-2E6E89A8D21B}" type="slidenum">
              <a:rPr lang="en-US" smtClean="0"/>
              <a:t>10</a:t>
            </a:fld>
            <a:endParaRPr lang="en-US"/>
          </a:p>
        </p:txBody>
      </p:sp>
    </p:spTree>
    <p:extLst>
      <p:ext uri="{BB962C8B-B14F-4D97-AF65-F5344CB8AC3E}">
        <p14:creationId xmlns:p14="http://schemas.microsoft.com/office/powerpoint/2010/main" val="115312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CC402-FBA7-EA09-6F52-6496D1FFD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6E997-2F56-4C93-1C9F-AEA9A9FE4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8915A-FF43-DB2E-44C4-53EE3C2D27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6EB258-5263-3CCC-51F1-0CB4B284B06A}"/>
              </a:ext>
            </a:extLst>
          </p:cNvPr>
          <p:cNvSpPr>
            <a:spLocks noGrp="1"/>
          </p:cNvSpPr>
          <p:nvPr>
            <p:ph type="sldNum" sz="quarter" idx="10"/>
          </p:nvPr>
        </p:nvSpPr>
        <p:spPr/>
        <p:txBody>
          <a:bodyPr/>
          <a:lstStyle/>
          <a:p>
            <a:fld id="{10404607-4F56-4358-9E56-2E6E89A8D21B}" type="slidenum">
              <a:rPr lang="en-US" smtClean="0"/>
              <a:t>12</a:t>
            </a:fld>
            <a:endParaRPr lang="en-US"/>
          </a:p>
        </p:txBody>
      </p:sp>
    </p:spTree>
    <p:extLst>
      <p:ext uri="{BB962C8B-B14F-4D97-AF65-F5344CB8AC3E}">
        <p14:creationId xmlns:p14="http://schemas.microsoft.com/office/powerpoint/2010/main" val="79355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B61BEF0D-F0BB-DE4B-95CE-6DB70DBA9567}" type="datetimeFigureOut">
              <a:rPr lang="en-US" smtClean="0"/>
              <a:pPr/>
              <a:t>3/17/2024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6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865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270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8" name="Text Placeholder 4"/>
          <p:cNvSpPr>
            <a:spLocks noGrp="1"/>
          </p:cNvSpPr>
          <p:nvPr>
            <p:ph type="body" sz="quarter" idx="14"/>
          </p:nvPr>
        </p:nvSpPr>
        <p:spPr>
          <a:xfrm>
            <a:off x="518546" y="1388963"/>
            <a:ext cx="10058400" cy="3878248"/>
          </a:xfrm>
          <a:prstGeom prst="rect">
            <a:avLst/>
          </a:prstGeom>
        </p:spPr>
        <p:txBody>
          <a:bodyPr>
            <a:noAutofit/>
          </a:bodyPr>
          <a:lstStyle>
            <a:lvl1pPr marL="0" indent="0">
              <a:buNone/>
              <a:defRPr sz="2200" b="0" i="0">
                <a:solidFill>
                  <a:schemeClr val="tx1"/>
                </a:solidFill>
                <a:latin typeface="Century Gothic" panose="020B0502020202020204" pitchFamily="34" charset="0"/>
                <a:ea typeface="Century Gothic" panose="020B0502020202020204" pitchFamily="34"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dirty="0"/>
              <a:t>Click to edit Master text styles</a:t>
            </a:r>
          </a:p>
        </p:txBody>
      </p:sp>
      <p:sp>
        <p:nvSpPr>
          <p:cNvPr id="15" name="Rectangle 14"/>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itle Placeholder 1"/>
          <p:cNvSpPr>
            <a:spLocks noGrp="1"/>
          </p:cNvSpPr>
          <p:nvPr>
            <p:ph type="title"/>
          </p:nvPr>
        </p:nvSpPr>
        <p:spPr>
          <a:xfrm>
            <a:off x="518545" y="312516"/>
            <a:ext cx="10058400" cy="822961"/>
          </a:xfrm>
          <a:prstGeom prst="rect">
            <a:avLst/>
          </a:prstGeom>
        </p:spPr>
        <p:txBody>
          <a:bodyPr vert="horz" lIns="91440" tIns="45720" rIns="91440" bIns="45720" rtlCol="0" anchor="b">
            <a:noAutofit/>
          </a:bodyPr>
          <a:lstStyle/>
          <a:p>
            <a:r>
              <a:rPr lang="en-US" dirty="0"/>
              <a:t>Click to edit Master title style</a:t>
            </a:r>
          </a:p>
        </p:txBody>
      </p:sp>
      <p:sp>
        <p:nvSpPr>
          <p:cNvPr id="20"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3/17/2024</a:t>
            </a:fld>
            <a:endParaRPr lang="en-US" dirty="0"/>
          </a:p>
        </p:txBody>
      </p:sp>
      <p:sp>
        <p:nvSpPr>
          <p:cNvPr id="21"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22"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16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ter_W">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862746" y="2780928"/>
            <a:ext cx="10705863" cy="2160240"/>
          </a:xfrm>
          <a:prstGeom prst="rect">
            <a:avLst/>
          </a:prstGeom>
        </p:spPr>
        <p:txBody>
          <a:bodyPr anchor="t">
            <a:noAutofit/>
          </a:bodyPr>
          <a:lstStyle>
            <a:lvl1pPr>
              <a:defRPr lang="en-US" altLang="ko-KR" sz="6000" b="0" i="0" u="none" baseline="0" smtClean="0">
                <a:solidFill>
                  <a:srgbClr val="00538C"/>
                </a:solidFill>
                <a:latin typeface="Arial" charset="0"/>
                <a:ea typeface="Arial" charset="0"/>
                <a:cs typeface="Arial" charset="0"/>
              </a:defRPr>
            </a:lvl1pPr>
          </a:lstStyle>
          <a:p>
            <a:r>
              <a:rPr lang="en-US" altLang="ko-KR" dirty="0" err="1"/>
              <a:t>Ridiculus</a:t>
            </a:r>
            <a:r>
              <a:rPr lang="en-US" altLang="ko-KR" dirty="0"/>
              <a:t> </a:t>
            </a:r>
            <a:r>
              <a:rPr lang="en-US" altLang="ko-KR" dirty="0" err="1"/>
              <a:t>Ultricies</a:t>
            </a:r>
            <a:endParaRPr lang="ko-KR" altLang="en-US" dirty="0"/>
          </a:p>
        </p:txBody>
      </p:sp>
      <p:pic>
        <p:nvPicPr>
          <p:cNvPr id="6" name="Picture 2" descr="C:\DOCUME~1\ADMINI~1\LOCALS~1\Temp\vmware-Administrator\VMwareDnD\d6e826b2\5.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25770" y="327475"/>
            <a:ext cx="1488164" cy="111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7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618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54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008164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76657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35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877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94587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153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B61BEF0D-F0BB-DE4B-95CE-6DB70DBA9567}" type="datetimeFigureOut">
              <a:rPr lang="en-US" smtClean="0"/>
              <a:pPr/>
              <a:t>3/17/2024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0610421"/>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 id="21474842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dreamkeepersf.or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3" name="Rectangle 2"/>
          <p:cNvSpPr/>
          <p:nvPr/>
        </p:nvSpPr>
        <p:spPr>
          <a:xfrm>
            <a:off x="988827" y="808001"/>
            <a:ext cx="5467351" cy="2893934"/>
          </a:xfrm>
          <a:prstGeom prst="rect">
            <a:avLst/>
          </a:prstGeom>
        </p:spPr>
        <p:txBody>
          <a:bodyPr wrap="square">
            <a:spAutoFit/>
          </a:bodyPr>
          <a:lstStyle/>
          <a:p>
            <a:pPr>
              <a:lnSpc>
                <a:spcPct val="107000"/>
              </a:lnSpc>
              <a:spcAft>
                <a:spcPts val="800"/>
              </a:spcAft>
            </a:pPr>
            <a:r>
              <a:rPr lang="en-US" sz="3200" dirty="0">
                <a:solidFill>
                  <a:srgbClr val="996600"/>
                </a:solidFill>
                <a:latin typeface="Arial" panose="020B0604020202020204" pitchFamily="34" charset="0"/>
                <a:ea typeface="Calibri" panose="020F0502020204030204" pitchFamily="34" charset="0"/>
                <a:cs typeface="Times New Roman" panose="02020603050405020304" pitchFamily="18" charset="0"/>
              </a:rPr>
              <a:t>San Francisco –            Mental Health Services Act </a:t>
            </a:r>
          </a:p>
          <a:p>
            <a:pPr>
              <a:lnSpc>
                <a:spcPct val="107000"/>
              </a:lnSpc>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solidFill>
                  <a:srgbClr val="996600"/>
                </a:solidFill>
                <a:latin typeface="Arial" panose="020B0604020202020204" pitchFamily="34" charset="0"/>
                <a:ea typeface="Calibri" panose="020F0502020204030204" pitchFamily="34" charset="0"/>
                <a:cs typeface="Times New Roman" panose="02020603050405020304" pitchFamily="18" charset="0"/>
              </a:rPr>
              <a:t>FY23/24 – FY25/26                Three-Year Integrative Plan </a:t>
            </a:r>
          </a:p>
        </p:txBody>
      </p:sp>
      <p:sp>
        <p:nvSpPr>
          <p:cNvPr id="4" name="Subtitle 2"/>
          <p:cNvSpPr txBox="1">
            <a:spLocks/>
          </p:cNvSpPr>
          <p:nvPr/>
        </p:nvSpPr>
        <p:spPr>
          <a:xfrm>
            <a:off x="988827" y="4377243"/>
            <a:ext cx="3200400" cy="347375"/>
          </a:xfrm>
          <a:prstGeom prst="rect">
            <a:avLst/>
          </a:prstGeom>
        </p:spPr>
        <p:txBody>
          <a:bodyPr anchor="t">
            <a:no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45720" indent="0">
              <a:buNone/>
            </a:pPr>
            <a:r>
              <a:rPr lang="en-US" sz="2400">
                <a:latin typeface="Century Gothic"/>
              </a:rPr>
              <a:t>March </a:t>
            </a:r>
            <a:r>
              <a:rPr lang="en-US" sz="2400" dirty="0">
                <a:latin typeface="Century Gothic"/>
              </a:rPr>
              <a:t>2024</a:t>
            </a:r>
          </a:p>
        </p:txBody>
      </p:sp>
      <p:grpSp>
        <p:nvGrpSpPr>
          <p:cNvPr id="5" name="Group 4"/>
          <p:cNvGrpSpPr/>
          <p:nvPr/>
        </p:nvGrpSpPr>
        <p:grpSpPr>
          <a:xfrm>
            <a:off x="860174" y="4870590"/>
            <a:ext cx="5235826" cy="1549318"/>
            <a:chOff x="-3295511" y="2310064"/>
            <a:chExt cx="3905111" cy="1014326"/>
          </a:xfrm>
        </p:grpSpPr>
        <p:sp>
          <p:nvSpPr>
            <p:cNvPr id="6" name="Rectangle 5"/>
            <p:cNvSpPr/>
            <p:nvPr/>
          </p:nvSpPr>
          <p:spPr>
            <a:xfrm>
              <a:off x="-3295511" y="2310064"/>
              <a:ext cx="3905111" cy="1014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76154"/>
            <a:stretch/>
          </p:blipFill>
          <p:spPr>
            <a:xfrm>
              <a:off x="-3223318" y="2365944"/>
              <a:ext cx="901224" cy="92234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4164" b="24796"/>
            <a:stretch/>
          </p:blipFill>
          <p:spPr>
            <a:xfrm>
              <a:off x="-2322094" y="2454844"/>
              <a:ext cx="2866123" cy="693639"/>
            </a:xfrm>
            <a:prstGeom prst="rect">
              <a:avLst/>
            </a:prstGeom>
          </p:spPr>
        </p:pic>
      </p:gr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211844" y="1015924"/>
            <a:ext cx="5362614" cy="4629325"/>
          </a:xfrm>
          <a:prstGeom prst="rect">
            <a:avLst/>
          </a:prstGeom>
          <a:ln w="19050">
            <a:solidFill>
              <a:schemeClr val="accent1"/>
            </a:solidFill>
          </a:ln>
        </p:spPr>
      </p:pic>
    </p:spTree>
    <p:extLst>
      <p:ext uri="{BB962C8B-B14F-4D97-AF65-F5344CB8AC3E}">
        <p14:creationId xmlns:p14="http://schemas.microsoft.com/office/powerpoint/2010/main" val="1896748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015786B-EDF9-4D06-86F8-138A81A37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p:cNvSpPr>
            <a:spLocks noGrp="1"/>
          </p:cNvSpPr>
          <p:nvPr>
            <p:ph type="title"/>
          </p:nvPr>
        </p:nvSpPr>
        <p:spPr>
          <a:xfrm>
            <a:off x="1143000" y="609600"/>
            <a:ext cx="9875520" cy="1356360"/>
          </a:xfrm>
        </p:spPr>
        <p:txBody>
          <a:bodyPr vert="horz" lIns="91440" tIns="45720" rIns="91440" bIns="45720" rtlCol="0" anchor="ctr">
            <a:normAutofit/>
          </a:bodyPr>
          <a:lstStyle/>
          <a:p>
            <a:r>
              <a:rPr lang="en-US"/>
              <a:t>FY21/22 Selected Outcomes</a:t>
            </a:r>
          </a:p>
        </p:txBody>
      </p:sp>
      <p:sp>
        <p:nvSpPr>
          <p:cNvPr id="8" name="TextBox 7">
            <a:extLst>
              <a:ext uri="{FF2B5EF4-FFF2-40B4-BE49-F238E27FC236}">
                <a16:creationId xmlns:a16="http://schemas.microsoft.com/office/drawing/2014/main" id="{E7AB5A31-17A9-1FC0-7892-6B5C57529189}"/>
              </a:ext>
            </a:extLst>
          </p:cNvPr>
          <p:cNvSpPr txBox="1"/>
          <p:nvPr/>
        </p:nvSpPr>
        <p:spPr>
          <a:xfrm>
            <a:off x="1143000" y="2057400"/>
            <a:ext cx="6693061" cy="4038600"/>
          </a:xfrm>
          <a:prstGeom prst="rect">
            <a:avLst/>
          </a:prstGeom>
        </p:spPr>
        <p:txBody>
          <a:bodyPr vert="horz" lIns="91440" tIns="45720" rIns="91440" bIns="45720" rtlCol="0">
            <a:normAutofit/>
          </a:bodyPr>
          <a:lstStyle/>
          <a:p>
            <a:pPr marL="0" marR="0" indent="-182880" defTabSz="914400">
              <a:lnSpc>
                <a:spcPct val="90000"/>
              </a:lnSpc>
              <a:spcBef>
                <a:spcPts val="0"/>
              </a:spcBef>
              <a:spcAft>
                <a:spcPts val="600"/>
              </a:spcAft>
              <a:buClr>
                <a:schemeClr val="tx1"/>
              </a:buClr>
              <a:buSzPct val="80000"/>
              <a:buFont typeface="Corbel" pitchFamily="34" charset="0"/>
              <a:buChar char="•"/>
              <a:tabLst>
                <a:tab pos="400050" algn="l"/>
              </a:tabLst>
            </a:pPr>
            <a:r>
              <a:rPr lang="en-US" sz="1300">
                <a:effectLst/>
              </a:rPr>
              <a:t>These outcomes are a small sample of the outcomes we achieved. Please see our full </a:t>
            </a:r>
          </a:p>
          <a:p>
            <a:pPr indent="-182880" defTabSz="914400">
              <a:lnSpc>
                <a:spcPct val="90000"/>
              </a:lnSpc>
              <a:spcAft>
                <a:spcPts val="600"/>
              </a:spcAft>
              <a:buClr>
                <a:schemeClr val="tx1"/>
              </a:buClr>
              <a:buSzPct val="80000"/>
              <a:buFont typeface="Corbel" pitchFamily="34" charset="0"/>
              <a:buChar char="•"/>
              <a:tabLst>
                <a:tab pos="400050" algn="l"/>
              </a:tabLst>
            </a:pPr>
            <a:r>
              <a:rPr lang="en-US" sz="1300">
                <a:effectLst/>
              </a:rPr>
              <a:t>Three-Year Plan for all outcomes reported.</a:t>
            </a:r>
            <a:r>
              <a:rPr lang="en-US" sz="1300"/>
              <a:t>  </a:t>
            </a:r>
            <a:endParaRPr lang="en-US" sz="1300">
              <a:effectLst/>
            </a:endParaRPr>
          </a:p>
          <a:p>
            <a:pPr marL="342900" indent="-182880" defTabSz="914400">
              <a:lnSpc>
                <a:spcPct val="90000"/>
              </a:lnSpc>
              <a:spcAft>
                <a:spcPts val="600"/>
              </a:spcAft>
              <a:buClr>
                <a:schemeClr val="tx1"/>
              </a:buClr>
              <a:buSzPct val="80000"/>
              <a:buFont typeface="Corbel" pitchFamily="34" charset="0"/>
              <a:buChar char="•"/>
            </a:pPr>
            <a:r>
              <a:rPr lang="en-US" sz="1300">
                <a:effectLst/>
              </a:rPr>
              <a:t>Sustaining funding for current programs and services with demonstrated impact;</a:t>
            </a:r>
            <a:r>
              <a:rPr lang="en-US" sz="1300"/>
              <a:t> </a:t>
            </a:r>
          </a:p>
          <a:p>
            <a:pPr marL="342900" marR="0" lvl="0" indent="-182880" defTabSz="914400">
              <a:lnSpc>
                <a:spcPct val="90000"/>
              </a:lnSpc>
              <a:spcBef>
                <a:spcPts val="0"/>
              </a:spcBef>
              <a:spcAft>
                <a:spcPts val="600"/>
              </a:spcAft>
              <a:buClr>
                <a:schemeClr val="tx1"/>
              </a:buClr>
              <a:buSzPct val="80000"/>
              <a:buFont typeface="Corbel" pitchFamily="34" charset="0"/>
              <a:buChar char="•"/>
            </a:pPr>
            <a:r>
              <a:rPr lang="en-US" sz="1300">
                <a:effectLst/>
              </a:rPr>
              <a:t>Providing additional funding to strengthen population-focused: Mental Health Promotion and Early Intervention Programs;</a:t>
            </a:r>
            <a:r>
              <a:rPr lang="en-US" sz="1300"/>
              <a:t> </a:t>
            </a:r>
            <a:endParaRPr lang="en-US" sz="1300">
              <a:effectLst/>
            </a:endParaRPr>
          </a:p>
          <a:p>
            <a:pPr marL="342900" indent="-182880" defTabSz="914400">
              <a:lnSpc>
                <a:spcPct val="90000"/>
              </a:lnSpc>
              <a:spcAft>
                <a:spcPts val="600"/>
              </a:spcAft>
              <a:buClr>
                <a:schemeClr val="tx1"/>
              </a:buClr>
              <a:buSzPct val="80000"/>
              <a:buFont typeface="Corbel" pitchFamily="34" charset="0"/>
              <a:buChar char="•"/>
            </a:pPr>
            <a:r>
              <a:rPr lang="en-US" sz="1300">
                <a:effectLst/>
              </a:rPr>
              <a:t>Expanding the San Francisco Dream Keeper Initiative (</a:t>
            </a:r>
            <a:r>
              <a:rPr lang="en-US" sz="1300">
                <a:effectLst/>
                <a:hlinkClick r:id="rId3"/>
              </a:rPr>
              <a:t>www.dreamkeepersf.org</a:t>
            </a:r>
            <a:r>
              <a:rPr lang="en-US" sz="1300">
                <a:effectLst/>
              </a:rPr>
              <a:t>), which provides comprehensive support for 300 Black/African American families struggling to meet basic needs due to systemic failure and educational activities for 500 Black/African American youth;</a:t>
            </a:r>
            <a:r>
              <a:rPr lang="en-US" sz="1300"/>
              <a:t> </a:t>
            </a:r>
            <a:endParaRPr lang="en-US" sz="1300">
              <a:effectLst/>
            </a:endParaRPr>
          </a:p>
          <a:p>
            <a:pPr marL="342900" indent="-182880" defTabSz="914400">
              <a:lnSpc>
                <a:spcPct val="90000"/>
              </a:lnSpc>
              <a:spcAft>
                <a:spcPts val="600"/>
              </a:spcAft>
              <a:buClr>
                <a:schemeClr val="tx1"/>
              </a:buClr>
              <a:buSzPct val="80000"/>
              <a:buFont typeface="Corbel" pitchFamily="34" charset="0"/>
              <a:buChar char="•"/>
            </a:pPr>
            <a:r>
              <a:rPr lang="en-US" sz="1300">
                <a:effectLst/>
              </a:rPr>
              <a:t>Piloting a project to bring culturally affirming patient navigation support to the City’s Chinatown North Beach Clinic;</a:t>
            </a:r>
            <a:r>
              <a:rPr lang="en-US" sz="1300"/>
              <a:t>  </a:t>
            </a:r>
            <a:endParaRPr lang="en-US" sz="1300">
              <a:effectLst/>
            </a:endParaRPr>
          </a:p>
          <a:p>
            <a:pPr marL="342900" indent="-182880" defTabSz="914400">
              <a:lnSpc>
                <a:spcPct val="90000"/>
              </a:lnSpc>
              <a:spcAft>
                <a:spcPts val="600"/>
              </a:spcAft>
              <a:buClr>
                <a:schemeClr val="tx1"/>
              </a:buClr>
              <a:buSzPct val="80000"/>
              <a:buFont typeface="Corbel" pitchFamily="34" charset="0"/>
              <a:buChar char="•"/>
            </a:pPr>
            <a:r>
              <a:rPr lang="en-US" sz="1300"/>
              <a:t>Developing a Request for Proposal for Community-Based Organizations to provide mental health services to Black/African American Birthing People</a:t>
            </a:r>
          </a:p>
          <a:p>
            <a:pPr marL="342900" indent="-182880" defTabSz="914400">
              <a:lnSpc>
                <a:spcPct val="90000"/>
              </a:lnSpc>
              <a:spcAft>
                <a:spcPts val="600"/>
              </a:spcAft>
              <a:buClr>
                <a:schemeClr val="tx1"/>
              </a:buClr>
              <a:buSzPct val="80000"/>
              <a:buFont typeface="Corbel" pitchFamily="34" charset="0"/>
              <a:buChar char="•"/>
            </a:pPr>
            <a:r>
              <a:rPr lang="en-US" sz="1300">
                <a:effectLst/>
              </a:rPr>
              <a:t>Providing Talk Therapy to Black/African American clients throughout San Francisco;</a:t>
            </a:r>
            <a:r>
              <a:rPr lang="en-US" sz="1300"/>
              <a:t> </a:t>
            </a:r>
            <a:endParaRPr lang="en-US" sz="1300">
              <a:effectLst/>
            </a:endParaRPr>
          </a:p>
          <a:p>
            <a:pPr marL="342900" marR="0" lvl="0" indent="-182880" defTabSz="914400">
              <a:lnSpc>
                <a:spcPct val="90000"/>
              </a:lnSpc>
              <a:spcBef>
                <a:spcPts val="0"/>
              </a:spcBef>
              <a:spcAft>
                <a:spcPts val="600"/>
              </a:spcAft>
              <a:buClr>
                <a:schemeClr val="tx1"/>
              </a:buClr>
              <a:buSzPct val="80000"/>
              <a:buFont typeface="Corbel" pitchFamily="34" charset="0"/>
              <a:buChar char="•"/>
            </a:pPr>
            <a:r>
              <a:rPr lang="en-US" sz="1300">
                <a:effectLst/>
              </a:rPr>
              <a:t>Providing support to various clients within our population-focused programming:</a:t>
            </a:r>
          </a:p>
          <a:p>
            <a:pPr marL="742950" lvl="1" indent="-182880" defTabSz="914400">
              <a:lnSpc>
                <a:spcPct val="90000"/>
              </a:lnSpc>
              <a:spcAft>
                <a:spcPts val="600"/>
              </a:spcAft>
              <a:buClr>
                <a:schemeClr val="tx1"/>
              </a:buClr>
              <a:buSzPct val="80000"/>
              <a:buFont typeface="Corbel" pitchFamily="34" charset="0"/>
              <a:buChar char="•"/>
            </a:pPr>
            <a:r>
              <a:rPr lang="en-US" sz="1300">
                <a:effectLst/>
              </a:rPr>
              <a:t>97% of clients (n=38) within the Asian/Pacific Islander Mental Health Collaborative reported an increase in their quality of life and “feeling better”, as a result of participating in therapeutic activities.</a:t>
            </a:r>
            <a:r>
              <a:rPr lang="en-US" sz="1300"/>
              <a:t> </a:t>
            </a:r>
            <a:endParaRPr lang="en-US" sz="1300">
              <a:effectLst/>
            </a:endParaRPr>
          </a:p>
        </p:txBody>
      </p:sp>
      <p:pic>
        <p:nvPicPr>
          <p:cNvPr id="23" name="Picture 22"/>
          <p:cNvPicPr/>
          <p:nvPr/>
        </p:nvPicPr>
        <p:blipFill rotWithShape="1">
          <a:blip r:embed="rId4"/>
          <a:srcRect l="7743" r="9762" b="2"/>
          <a:stretch/>
        </p:blipFill>
        <p:spPr bwMode="auto">
          <a:xfrm>
            <a:off x="8080881" y="2093789"/>
            <a:ext cx="2896569" cy="3519934"/>
          </a:xfrm>
          <a:prstGeom prst="rect">
            <a:avLst/>
          </a:prstGeom>
          <a:noFill/>
        </p:spPr>
      </p:pic>
    </p:spTree>
    <p:extLst>
      <p:ext uri="{BB962C8B-B14F-4D97-AF65-F5344CB8AC3E}">
        <p14:creationId xmlns:p14="http://schemas.microsoft.com/office/powerpoint/2010/main" val="226765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240F30-BF00-42A8-957B-FCEE39EAAA7C}"/>
              </a:ext>
            </a:extLst>
          </p:cNvPr>
          <p:cNvSpPr>
            <a:spLocks noGrp="1"/>
          </p:cNvSpPr>
          <p:nvPr>
            <p:ph type="title"/>
          </p:nvPr>
        </p:nvSpPr>
        <p:spPr>
          <a:xfrm>
            <a:off x="847019" y="605480"/>
            <a:ext cx="10058400" cy="822961"/>
          </a:xfrm>
        </p:spPr>
        <p:txBody>
          <a:bodyPr/>
          <a:lstStyle/>
          <a:p>
            <a:pPr algn="ctr"/>
            <a:r>
              <a:rPr lang="en-US" dirty="0">
                <a:solidFill>
                  <a:srgbClr val="996600"/>
                </a:solidFill>
              </a:rPr>
              <a:t>Peer Specialists are Critical to MHSA</a:t>
            </a:r>
            <a:endParaRPr lang="en-US" dirty="0"/>
          </a:p>
        </p:txBody>
      </p:sp>
      <p:sp>
        <p:nvSpPr>
          <p:cNvPr id="5" name="Rounded Rectangle 6">
            <a:extLst>
              <a:ext uri="{FF2B5EF4-FFF2-40B4-BE49-F238E27FC236}">
                <a16:creationId xmlns:a16="http://schemas.microsoft.com/office/drawing/2014/main" id="{5C72BCFB-1608-4FD8-A3F3-97D41432D970}"/>
              </a:ext>
            </a:extLst>
          </p:cNvPr>
          <p:cNvSpPr/>
          <p:nvPr/>
        </p:nvSpPr>
        <p:spPr>
          <a:xfrm>
            <a:off x="1216241" y="1931031"/>
            <a:ext cx="9565852" cy="3457575"/>
          </a:xfrm>
          <a:prstGeom prst="roundRect">
            <a:avLst>
              <a:gd name="adj" fmla="val 7904"/>
            </a:avLst>
          </a:prstGeom>
          <a:solidFill>
            <a:srgbClr val="F6B600"/>
          </a:solidFill>
          <a:ln w="25400" cap="flat" cmpd="sng" algn="ctr">
            <a:solidFill>
              <a:srgbClr val="606578">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4000"/>
              </a:lnSpc>
              <a:spcBef>
                <a:spcPts val="600"/>
              </a:spcBef>
              <a:spcAft>
                <a:spcPts val="0"/>
              </a:spcAft>
            </a:pPr>
            <a:r>
              <a:rPr lang="en-US" sz="2000" dirty="0">
                <a:solidFill>
                  <a:srgbClr val="000000"/>
                </a:solidFill>
                <a:effectLst/>
                <a:latin typeface="Century Gothic" panose="020B0502020202020204" pitchFamily="34" charset="0"/>
                <a:ea typeface="Arial Narrow" panose="020B0606020202030204" pitchFamily="34" charset="0"/>
                <a:cs typeface="Arial Narrow" panose="020B0606020202030204" pitchFamily="34" charset="0"/>
              </a:rPr>
              <a:t>MHSA emphasizes the importance of consumer participation in the mental health workforce. Peer Certification programs were created collaborating with Richmond Area Multi-Services, San Francisco State and City College of San Francisco. In addition, all MHSA programs are encouraged to hire peers as members of program staff. </a:t>
            </a:r>
            <a:r>
              <a:rPr lang="en-US" sz="2000" b="1" dirty="0">
                <a:solidFill>
                  <a:srgbClr val="000000"/>
                </a:solidFill>
                <a:effectLst/>
                <a:latin typeface="Century Gothic" panose="020B0502020202020204" pitchFamily="34" charset="0"/>
                <a:ea typeface="Arial Narrow" panose="020B0606020202030204" pitchFamily="34" charset="0"/>
                <a:cs typeface="Arial Narrow" panose="020B0606020202030204" pitchFamily="34" charset="0"/>
              </a:rPr>
              <a:t>SF-MHSA funded </a:t>
            </a:r>
            <a:r>
              <a:rPr lang="en-US" sz="2000" b="1" dirty="0">
                <a:solidFill>
                  <a:srgbClr val="000000"/>
                </a:solidFill>
                <a:latin typeface="Century Gothic" panose="020B0502020202020204" pitchFamily="34" charset="0"/>
                <a:ea typeface="Arial Narrow" panose="020B0606020202030204" pitchFamily="34" charset="0"/>
                <a:cs typeface="Arial Narrow" panose="020B0606020202030204" pitchFamily="34" charset="0"/>
              </a:rPr>
              <a:t>258</a:t>
            </a:r>
            <a:r>
              <a:rPr lang="en-US" sz="2000" b="1" dirty="0">
                <a:solidFill>
                  <a:srgbClr val="000000"/>
                </a:solidFill>
                <a:effectLst/>
                <a:latin typeface="Century Gothic" panose="020B0502020202020204" pitchFamily="34" charset="0"/>
                <a:ea typeface="Arial Narrow" panose="020B0606020202030204" pitchFamily="34" charset="0"/>
                <a:cs typeface="Arial Narrow" panose="020B0606020202030204" pitchFamily="34" charset="0"/>
              </a:rPr>
              <a:t> peers in FY21/22</a:t>
            </a:r>
            <a:r>
              <a:rPr lang="en-US" sz="2000" dirty="0">
                <a:solidFill>
                  <a:srgbClr val="000000"/>
                </a:solidFill>
                <a:effectLst/>
                <a:latin typeface="Century Gothic" panose="020B0502020202020204" pitchFamily="34" charset="0"/>
                <a:ea typeface="Arial Narrow" panose="020B0606020202030204" pitchFamily="34" charset="0"/>
                <a:cs typeface="Arial Narrow" panose="020B0606020202030204" pitchFamily="34" charset="0"/>
              </a:rPr>
              <a:t> throughout our behavioral health system. Consumers can be found working in almost all levels and types of positions, including: peer counselors, health promoters, community advocates, workgroup leaders, teaching assistants, and in management.</a:t>
            </a:r>
            <a:endParaRPr lang="en-US"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279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1623-867C-33F1-F9A2-8DEFA335D3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ACF991-10CF-7B7C-5E56-5CB2EC8D45D7}"/>
              </a:ext>
            </a:extLst>
          </p:cNvPr>
          <p:cNvSpPr>
            <a:spLocks noGrp="1"/>
          </p:cNvSpPr>
          <p:nvPr>
            <p:ph type="title"/>
          </p:nvPr>
        </p:nvSpPr>
        <p:spPr>
          <a:xfrm>
            <a:off x="1066799" y="344549"/>
            <a:ext cx="10058400" cy="822961"/>
          </a:xfrm>
        </p:spPr>
        <p:txBody>
          <a:bodyPr/>
          <a:lstStyle/>
          <a:p>
            <a:r>
              <a:rPr lang="en-US" dirty="0">
                <a:solidFill>
                  <a:srgbClr val="996600"/>
                </a:solidFill>
              </a:rPr>
              <a:t>FY23-24 through FY25-26 Three-Year Plan </a:t>
            </a:r>
          </a:p>
        </p:txBody>
      </p:sp>
      <p:sp>
        <p:nvSpPr>
          <p:cNvPr id="8" name="TextBox 7">
            <a:extLst>
              <a:ext uri="{FF2B5EF4-FFF2-40B4-BE49-F238E27FC236}">
                <a16:creationId xmlns:a16="http://schemas.microsoft.com/office/drawing/2014/main" id="{B9002546-EAB7-6A2F-5BF8-21AC65C0BE73}"/>
              </a:ext>
            </a:extLst>
          </p:cNvPr>
          <p:cNvSpPr txBox="1"/>
          <p:nvPr/>
        </p:nvSpPr>
        <p:spPr>
          <a:xfrm>
            <a:off x="466436" y="1336027"/>
            <a:ext cx="11259127" cy="4613379"/>
          </a:xfrm>
          <a:prstGeom prst="rect">
            <a:avLst/>
          </a:prstGeom>
          <a:noFill/>
        </p:spPr>
        <p:txBody>
          <a:bodyPr wrap="square">
            <a:spAutoFit/>
          </a:bodyPr>
          <a:lstStyle/>
          <a:p>
            <a:pPr marL="0" marR="0">
              <a:lnSpc>
                <a:spcPct val="107000"/>
              </a:lnSpc>
              <a:spcBef>
                <a:spcPts val="0"/>
              </a:spcBef>
              <a:spcAft>
                <a:spcPts val="0"/>
              </a:spcAft>
              <a:tabLst>
                <a:tab pos="40005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The proposed </a:t>
            </a:r>
            <a:r>
              <a:rPr lang="en-US" dirty="0">
                <a:effectLst/>
                <a:latin typeface="Calibri" panose="020F0502020204030204" pitchFamily="34" charset="0"/>
                <a:ea typeface="Calibri" panose="020F0502020204030204" pitchFamily="34" charset="0"/>
                <a:cs typeface="Calibri" panose="020F0502020204030204" pitchFamily="34" charset="0"/>
              </a:rPr>
              <a:t>MHSA Three-Year Plan includes the following:</a:t>
            </a:r>
          </a:p>
          <a:p>
            <a:pPr marL="0" marR="0">
              <a:lnSpc>
                <a:spcPct val="107000"/>
              </a:lnSpc>
              <a:spcBef>
                <a:spcPts val="0"/>
              </a:spcBef>
              <a:spcAft>
                <a:spcPts val="0"/>
              </a:spcAft>
              <a:tabLst>
                <a:tab pos="400050" algn="l"/>
              </a:tabLs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Sustaining funding for the current 85 MHSA programs and services that have demonstrated to have a significant positive impact on San Francisco communities;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Continuing to implement, support and evaluate the newly funded MHSA programs: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Calibri" panose="020F0502020204030204" pitchFamily="34" charset="0"/>
              </a:rPr>
              <a:t>Improving Maternal Mental Health for Black/African American Birthing People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Calibri" panose="020F0502020204030204" pitchFamily="34" charset="0"/>
              </a:rPr>
              <a:t>Homeless Children’s Network MA’AT Program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err="1">
                <a:effectLst/>
                <a:latin typeface="Calibri" panose="020F0502020204030204" pitchFamily="34" charset="0"/>
                <a:ea typeface="Calibri" panose="020F0502020204030204" pitchFamily="34" charset="0"/>
                <a:cs typeface="Calibri" panose="020F0502020204030204" pitchFamily="34" charset="0"/>
              </a:rPr>
              <a:t>Kummba</a:t>
            </a:r>
            <a:r>
              <a:rPr lang="en-US" dirty="0">
                <a:effectLst/>
                <a:latin typeface="Calibri" panose="020F0502020204030204" pitchFamily="34" charset="0"/>
                <a:ea typeface="Calibri" panose="020F0502020204030204" pitchFamily="34" charset="0"/>
                <a:cs typeface="Calibri" panose="020F0502020204030204" pitchFamily="34" charset="0"/>
              </a:rPr>
              <a:t> Peer Fellowship Program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tabLst>
                <a:tab pos="914400" algn="l"/>
              </a:tabLst>
            </a:pPr>
            <a:r>
              <a:rPr lang="en-US" dirty="0">
                <a:effectLst/>
                <a:latin typeface="Calibri" panose="020F0502020204030204" pitchFamily="34" charset="0"/>
                <a:ea typeface="Calibri" panose="020F0502020204030204" pitchFamily="34" charset="0"/>
                <a:cs typeface="Calibri" panose="020F0502020204030204" pitchFamily="34" charset="0"/>
              </a:rPr>
              <a:t>FUERTE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tabLst>
                <a:tab pos="914400" algn="l"/>
              </a:tabLst>
            </a:pPr>
            <a:r>
              <a:rPr lang="en-US" dirty="0">
                <a:effectLst/>
                <a:latin typeface="Calibri" panose="020F0502020204030204" pitchFamily="34" charset="0"/>
                <a:ea typeface="Calibri" panose="020F0502020204030204" pitchFamily="34" charset="0"/>
                <a:cs typeface="Calibri" panose="020F0502020204030204" pitchFamily="34" charset="0"/>
              </a:rPr>
              <a:t>Wellness in the Streets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tabLst>
                <a:tab pos="914400" algn="l"/>
              </a:tabLst>
            </a:pPr>
            <a:r>
              <a:rPr lang="en-US" dirty="0">
                <a:effectLst/>
                <a:latin typeface="Calibri" panose="020F0502020204030204" pitchFamily="34" charset="0"/>
                <a:ea typeface="Calibri" panose="020F0502020204030204" pitchFamily="34" charset="0"/>
                <a:cs typeface="Calibri" panose="020F0502020204030204" pitchFamily="34" charset="0"/>
              </a:rPr>
              <a:t>Technology Assisted Mental Health Solutions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tabLst>
                <a:tab pos="914400" algn="l"/>
              </a:tabLst>
            </a:pPr>
            <a:r>
              <a:rPr lang="en-US" dirty="0">
                <a:effectLst/>
                <a:latin typeface="Calibri" panose="020F0502020204030204" pitchFamily="34" charset="0"/>
                <a:ea typeface="Arial" panose="020B0604020202020204" pitchFamily="34" charset="0"/>
                <a:cs typeface="Calibri" panose="020F0502020204030204" pitchFamily="34" charset="0"/>
              </a:rPr>
              <a:t>Culturally Responsive Practices for the Black/African American communities;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Continuing to grow</a:t>
            </a: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Full-Service Partnerships (FSPs) by expanding treatment slots;  </a:t>
            </a:r>
          </a:p>
          <a:p>
            <a:pPr marL="342900" marR="0" lvl="0" indent="-342900" fontAlgn="base">
              <a:lnSpc>
                <a:spcPct val="107000"/>
              </a:lnSpc>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Continuing to monitor and engage in stakeholder collaborative meetings regarding </a:t>
            </a:r>
          </a:p>
          <a:p>
            <a:pPr marL="342900" marR="0" lvl="0" indent="-342900" fontAlgn="base">
              <a:lnSpc>
                <a:spcPct val="107000"/>
              </a:lnSpc>
              <a:spcBef>
                <a:spcPts val="0"/>
              </a:spcBef>
              <a:spcAft>
                <a:spcPts val="0"/>
              </a:spcAft>
              <a:buFont typeface="Symbol" panose="05050102010706020507" pitchFamily="18" charset="2"/>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Senate Bill 326 that proposes the modernization of the Mental Health Services Act.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Image result for diversity and inclusion">
            <a:extLst>
              <a:ext uri="{FF2B5EF4-FFF2-40B4-BE49-F238E27FC236}">
                <a16:creationId xmlns:a16="http://schemas.microsoft.com/office/drawing/2014/main" id="{4F301FC6-1C5B-09C2-5584-304E9760766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2908" y="2604655"/>
            <a:ext cx="3112655" cy="3344751"/>
          </a:xfrm>
          <a:prstGeom prst="rect">
            <a:avLst/>
          </a:prstGeom>
          <a:noFill/>
          <a:ln>
            <a:noFill/>
          </a:ln>
        </p:spPr>
      </p:pic>
    </p:spTree>
    <p:extLst>
      <p:ext uri="{BB962C8B-B14F-4D97-AF65-F5344CB8AC3E}">
        <p14:creationId xmlns:p14="http://schemas.microsoft.com/office/powerpoint/2010/main" val="26427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B78BDD-264D-47D1-BA37-8454026029E8}"/>
              </a:ext>
            </a:extLst>
          </p:cNvPr>
          <p:cNvSpPr>
            <a:spLocks noGrp="1"/>
          </p:cNvSpPr>
          <p:nvPr>
            <p:ph type="body" sz="quarter" idx="14"/>
          </p:nvPr>
        </p:nvSpPr>
        <p:spPr>
          <a:xfrm>
            <a:off x="642833" y="1489876"/>
            <a:ext cx="10058400" cy="3878248"/>
          </a:xfrm>
        </p:spPr>
        <p:txBody>
          <a:bodyPr vert="horz" lIns="91440" tIns="45720" rIns="91440" bIns="45720" rtlCol="0" anchor="t">
            <a:noAutofit/>
          </a:bodyPr>
          <a:lstStyle/>
          <a:p>
            <a:pPr fontAlgn="base">
              <a:spcBef>
                <a:spcPts val="0"/>
              </a:spcBef>
            </a:pPr>
            <a:r>
              <a:rPr lang="en-US" sz="1800" dirty="0">
                <a:effectLst/>
                <a:latin typeface="Arial"/>
                <a:ea typeface="Calibri" panose="020F0502020204030204" pitchFamily="34" charset="0"/>
                <a:cs typeface="Calibri"/>
              </a:rPr>
              <a:t>San Francisco faces </a:t>
            </a:r>
            <a:r>
              <a:rPr lang="en-US" sz="1800" dirty="0">
                <a:latin typeface="Arial"/>
                <a:ea typeface="Calibri" panose="020F0502020204030204" pitchFamily="34" charset="0"/>
                <a:cs typeface="Calibri"/>
              </a:rPr>
              <a:t>various </a:t>
            </a:r>
            <a:r>
              <a:rPr lang="en-US" sz="1800" dirty="0">
                <a:effectLst/>
                <a:latin typeface="Arial"/>
                <a:ea typeface="Calibri" panose="020F0502020204030204" pitchFamily="34" charset="0"/>
                <a:cs typeface="Calibri"/>
              </a:rPr>
              <a:t>crises of mental illness, overdose, homelessness, and</a:t>
            </a:r>
            <a:r>
              <a:rPr lang="en-US" sz="1800" dirty="0">
                <a:latin typeface="Arial"/>
                <a:ea typeface="Calibri" panose="020F0502020204030204" pitchFamily="34" charset="0"/>
                <a:cs typeface="Calibri"/>
              </a:rPr>
              <a:t> </a:t>
            </a: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marL="0" marR="0" fontAlgn="base">
              <a:spcBef>
                <a:spcPts val="0"/>
              </a:spcBef>
              <a:spcAft>
                <a:spcPts val="0"/>
              </a:spcAft>
            </a:pPr>
            <a:r>
              <a:rPr lang="en-US" sz="1800" dirty="0">
                <a:effectLst/>
                <a:latin typeface="Arial" panose="020B0604020202020204" pitchFamily="34" charset="0"/>
                <a:ea typeface="Calibri" panose="020F0502020204030204" pitchFamily="34" charset="0"/>
                <a:cs typeface="Calibri" panose="020F0502020204030204" pitchFamily="34" charset="0"/>
              </a:rPr>
              <a:t>housing insecurity—each factor exacerbated by the high cost of living and the </a:t>
            </a:r>
          </a:p>
          <a:p>
            <a:pPr marL="0" marR="0" fontAlgn="base">
              <a:spcBef>
                <a:spcPts val="0"/>
              </a:spcBef>
              <a:spcAft>
                <a:spcPts val="0"/>
              </a:spcAft>
            </a:pPr>
            <a:r>
              <a:rPr lang="en-US" sz="1800" dirty="0">
                <a:effectLst/>
                <a:latin typeface="Arial" panose="020B0604020202020204" pitchFamily="34" charset="0"/>
                <a:ea typeface="Calibri" panose="020F0502020204030204" pitchFamily="34" charset="0"/>
                <a:cs typeface="Calibri" panose="020F0502020204030204" pitchFamily="34" charset="0"/>
              </a:rPr>
              <a:t>compounding effects of trauma and systematic racism. </a:t>
            </a:r>
            <a:endParaRPr lang="en-US" sz="1800" dirty="0">
              <a:latin typeface="Arial" panose="020B0604020202020204" pitchFamily="34" charset="0"/>
              <a:ea typeface="Calibri" panose="020F0502020204030204" pitchFamily="34" charset="0"/>
              <a:cs typeface="Calibri" panose="020F0502020204030204" pitchFamily="34" charset="0"/>
            </a:endParaRPr>
          </a:p>
          <a:p>
            <a:pPr marL="0" marR="0" fontAlgn="base">
              <a:spcBef>
                <a:spcPts val="0"/>
              </a:spcBef>
              <a:spcAft>
                <a:spcPts val="0"/>
              </a:spcAft>
            </a:pPr>
            <a:endParaRPr lang="en-US" sz="1800" b="1" dirty="0">
              <a:solidFill>
                <a:srgbClr val="333333"/>
              </a:solidFill>
              <a:effectLst/>
              <a:latin typeface="Arial" panose="020B0604020202020204" pitchFamily="34" charset="0"/>
              <a:ea typeface="Calibri" panose="020F0502020204030204" pitchFamily="34" charset="0"/>
            </a:endParaRPr>
          </a:p>
          <a:p>
            <a:pPr marL="0" marR="0" fontAlgn="base">
              <a:spcBef>
                <a:spcPts val="0"/>
              </a:spcBef>
              <a:spcAft>
                <a:spcPts val="0"/>
              </a:spcAft>
            </a:pPr>
            <a:r>
              <a:rPr lang="en-US" sz="1800" dirty="0">
                <a:solidFill>
                  <a:srgbClr val="333333"/>
                </a:solidFill>
                <a:effectLst/>
                <a:latin typeface="Arial" panose="020B0604020202020204" pitchFamily="34" charset="0"/>
                <a:ea typeface="Calibri" panose="020F0502020204030204" pitchFamily="34" charset="0"/>
              </a:rPr>
              <a:t>MHSA is committed to being a part of San Francisco’s mental health system transformation that provides mental health care to all San Franciscans who lack insurance or who are experiencing homelessness. </a:t>
            </a:r>
          </a:p>
          <a:p>
            <a:pPr marL="0" marR="0" fontAlgn="base">
              <a:spcBef>
                <a:spcPts val="0"/>
              </a:spcBef>
              <a:spcAft>
                <a:spcPts val="0"/>
              </a:spcAft>
            </a:pP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FF9900"/>
                </a:solidFill>
                <a:effectLst/>
                <a:latin typeface="Arial" panose="020B0604020202020204" pitchFamily="34" charset="0"/>
                <a:ea typeface="Calibri" panose="020F0502020204030204" pitchFamily="34" charset="0"/>
              </a:rPr>
              <a:t>MHSA provides 51% of its funding to address serious mental health and co-occurring substance use challenges through our Full-Service Partnership programs. </a:t>
            </a:r>
          </a:p>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FF9900"/>
                </a:solidFill>
                <a:latin typeface="Arial" panose="020B0604020202020204" pitchFamily="34" charset="0"/>
              </a:rPr>
              <a:t>MHSA provides comprehensive housing programs to better meet the needs of unhoused individuals. </a:t>
            </a:r>
          </a:p>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FF9900"/>
                </a:solidFill>
                <a:latin typeface="Arial" panose="020B0604020202020204" pitchFamily="34" charset="0"/>
              </a:rPr>
              <a:t>MHSA has population-focused programs that address racism and equity issues.</a:t>
            </a:r>
          </a:p>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FF9900"/>
                </a:solidFill>
                <a:latin typeface="Arial" panose="020B0604020202020204" pitchFamily="34" charset="0"/>
              </a:rPr>
              <a:t>The Wellness in the Streets program primarily works with individuals directly on the street and provides peer services, support and interventions in the community. </a:t>
            </a:r>
            <a:endParaRPr lang="en-US" b="1" dirty="0">
              <a:solidFill>
                <a:srgbClr val="FF9900"/>
              </a:solidFill>
            </a:endParaRPr>
          </a:p>
        </p:txBody>
      </p:sp>
      <p:sp>
        <p:nvSpPr>
          <p:cNvPr id="3" name="Title 2">
            <a:extLst>
              <a:ext uri="{FF2B5EF4-FFF2-40B4-BE49-F238E27FC236}">
                <a16:creationId xmlns:a16="http://schemas.microsoft.com/office/drawing/2014/main" id="{9A969C9B-BB03-47E0-9EEC-552953FC1221}"/>
              </a:ext>
            </a:extLst>
          </p:cNvPr>
          <p:cNvSpPr>
            <a:spLocks noGrp="1"/>
          </p:cNvSpPr>
          <p:nvPr>
            <p:ph type="title"/>
          </p:nvPr>
        </p:nvSpPr>
        <p:spPr/>
        <p:txBody>
          <a:bodyPr/>
          <a:lstStyle/>
          <a:p>
            <a:pPr algn="ctr"/>
            <a:br>
              <a:rPr lang="en-US" sz="4400" dirty="0">
                <a:effectLst/>
                <a:latin typeface="Arial" panose="020B0604020202020204" pitchFamily="34" charset="0"/>
                <a:ea typeface="Calibri" panose="020F0502020204030204" pitchFamily="34" charset="0"/>
                <a:cs typeface="Calibri" panose="020F0502020204030204" pitchFamily="34" charset="0"/>
              </a:rPr>
            </a:br>
            <a:r>
              <a:rPr lang="en-US" dirty="0">
                <a:solidFill>
                  <a:srgbClr val="996600"/>
                </a:solidFill>
              </a:rPr>
              <a:t>Spotlight on SF’s Changing Needs</a:t>
            </a:r>
            <a:endParaRPr lang="en-US" dirty="0"/>
          </a:p>
        </p:txBody>
      </p:sp>
      <p:pic>
        <p:nvPicPr>
          <p:cNvPr id="1026" name="Picture 2" descr="Creating More Dignified Communities - Samuel Centre For Social  Connectedness — Samuel Centre For Social Connectedness">
            <a:extLst>
              <a:ext uri="{FF2B5EF4-FFF2-40B4-BE49-F238E27FC236}">
                <a16:creationId xmlns:a16="http://schemas.microsoft.com/office/drawing/2014/main" id="{2ABE112A-A69D-4478-8BC0-3F4257E3FF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81" r="7173"/>
          <a:stretch/>
        </p:blipFill>
        <p:spPr bwMode="auto">
          <a:xfrm>
            <a:off x="9500549" y="413248"/>
            <a:ext cx="2401368" cy="162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158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04332" y="412529"/>
            <a:ext cx="10058400" cy="822961"/>
          </a:xfrm>
          <a:effectLst>
            <a:outerShdw blurRad="50800" dist="50800" dir="5400000" algn="ctr" rotWithShape="0">
              <a:schemeClr val="bg1"/>
            </a:outerShdw>
          </a:effectLst>
        </p:spPr>
        <p:txBody>
          <a:bodyPr>
            <a:normAutofit fontScale="90000"/>
          </a:bodyPr>
          <a:lstStyle/>
          <a:p>
            <a:pPr algn="ctr"/>
            <a:br>
              <a:rPr lang="en-US" dirty="0"/>
            </a:br>
            <a:r>
              <a:rPr lang="en-US" dirty="0">
                <a:solidFill>
                  <a:srgbClr val="996600"/>
                </a:solidFill>
              </a:rPr>
              <a:t>Emphasis on Evaluation</a:t>
            </a:r>
          </a:p>
        </p:txBody>
      </p:sp>
      <p:sp>
        <p:nvSpPr>
          <p:cNvPr id="5" name="Rectangle 4"/>
          <p:cNvSpPr/>
          <p:nvPr/>
        </p:nvSpPr>
        <p:spPr>
          <a:xfrm>
            <a:off x="1939791" y="1388310"/>
            <a:ext cx="8604383" cy="923330"/>
          </a:xfrm>
          <a:prstGeom prst="rect">
            <a:avLst/>
          </a:prstGeom>
        </p:spPr>
        <p:txBody>
          <a:bodyPr wrap="square">
            <a:spAutoFit/>
          </a:bodyPr>
          <a:lstStyle/>
          <a:p>
            <a:r>
              <a:rPr lang="en-US" dirty="0">
                <a:latin typeface="Arial" panose="020B0604020202020204" pitchFamily="34" charset="0"/>
                <a:ea typeface="Calibri" panose="020F0502020204030204" pitchFamily="34" charset="0"/>
              </a:rPr>
              <a:t>We place a strong emphasis on program evaluation across the MHSA components. Over the past years, we worked hard to enhance our monitoring and evaluation activities in order to effectively meet the objectives of our MHSA-funded programs. </a:t>
            </a:r>
            <a:endParaRPr lang="en-US" dirty="0"/>
          </a:p>
        </p:txBody>
      </p:sp>
      <p:pic>
        <p:nvPicPr>
          <p:cNvPr id="6" name="Content Placeholder 4"/>
          <p:cNvPicPr>
            <a:picLocks/>
          </p:cNvPicPr>
          <p:nvPr/>
        </p:nvPicPr>
        <p:blipFill rotWithShape="1">
          <a:blip r:embed="rId2" cstate="print">
            <a:extLst>
              <a:ext uri="{28A0092B-C50C-407E-A947-70E740481C1C}">
                <a14:useLocalDpi xmlns:a14="http://schemas.microsoft.com/office/drawing/2010/main" val="0"/>
              </a:ext>
            </a:extLst>
          </a:blip>
          <a:srcRect l="6079" r="12579"/>
          <a:stretch/>
        </p:blipFill>
        <p:spPr bwMode="auto">
          <a:xfrm>
            <a:off x="725353" y="2694878"/>
            <a:ext cx="3549913" cy="2996738"/>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4915625" y="2464459"/>
            <a:ext cx="6600825" cy="3457575"/>
          </a:xfrm>
          <a:prstGeom prst="roundRect">
            <a:avLst>
              <a:gd name="adj" fmla="val 7904"/>
            </a:avLst>
          </a:prstGeom>
          <a:solidFill>
            <a:schemeClr val="accent5">
              <a:lumMod val="75000"/>
            </a:schemeClr>
          </a:solidFill>
          <a:ln w="25400" cap="flat" cmpd="sng" algn="ctr">
            <a:solidFill>
              <a:srgbClr val="606578">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2"/>
          <p:cNvSpPr txBox="1">
            <a:spLocks/>
          </p:cNvSpPr>
          <p:nvPr/>
        </p:nvSpPr>
        <p:spPr>
          <a:xfrm>
            <a:off x="4915625" y="2694878"/>
            <a:ext cx="6388893" cy="2928936"/>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lvl="1">
              <a:buFont typeface="Wingdings" panose="05000000000000000000" pitchFamily="2" charset="2"/>
              <a:buChar char="ü"/>
            </a:pPr>
            <a:r>
              <a:rPr lang="en-US" sz="1800" dirty="0">
                <a:latin typeface="Century Gothic" panose="020B0502020202020204" pitchFamily="34" charset="0"/>
              </a:rPr>
              <a:t>Increased the integration of MHSA principles into the larger BHS System</a:t>
            </a:r>
          </a:p>
          <a:p>
            <a:pPr lvl="1">
              <a:buFont typeface="Wingdings" panose="05000000000000000000" pitchFamily="2" charset="2"/>
              <a:buChar char="ü"/>
            </a:pPr>
            <a:r>
              <a:rPr lang="en-US" sz="1800" dirty="0">
                <a:latin typeface="Century Gothic" panose="020B0502020202020204" pitchFamily="34" charset="0"/>
              </a:rPr>
              <a:t>Improved tracking efforts of ICM to Outpatient referrals and outcomes</a:t>
            </a:r>
          </a:p>
          <a:p>
            <a:pPr lvl="1">
              <a:buFont typeface="Wingdings" panose="05000000000000000000" pitchFamily="2" charset="2"/>
              <a:buChar char="ü"/>
            </a:pPr>
            <a:r>
              <a:rPr lang="en-US" sz="1800" dirty="0">
                <a:latin typeface="Century Gothic" panose="020B0502020202020204" pitchFamily="34" charset="0"/>
              </a:rPr>
              <a:t>Increased evaluation efforts of Innovation Projects</a:t>
            </a:r>
          </a:p>
          <a:p>
            <a:pPr lvl="1">
              <a:buFont typeface="Wingdings" panose="05000000000000000000" pitchFamily="2" charset="2"/>
              <a:buChar char="ü"/>
            </a:pPr>
            <a:r>
              <a:rPr lang="en-US" sz="1800" dirty="0">
                <a:latin typeface="Century Gothic" panose="020B0502020202020204" pitchFamily="34" charset="0"/>
              </a:rPr>
              <a:t>Improved SMART objectives for MHSA contracts</a:t>
            </a:r>
          </a:p>
          <a:p>
            <a:pPr lvl="1">
              <a:buFont typeface="Wingdings" panose="05000000000000000000" pitchFamily="2" charset="2"/>
              <a:buChar char="ü"/>
            </a:pPr>
            <a:r>
              <a:rPr lang="en-US" sz="1800" dirty="0">
                <a:latin typeface="Century Gothic" panose="020B0502020202020204" pitchFamily="34" charset="0"/>
              </a:rPr>
              <a:t>Improved evaluation frameworks for new Request for Qualifications (RFQs)</a:t>
            </a:r>
          </a:p>
          <a:p>
            <a:pPr lvl="1">
              <a:buFont typeface="Wingdings" panose="05000000000000000000" pitchFamily="2" charset="2"/>
              <a:buChar char="ü"/>
            </a:pPr>
            <a:r>
              <a:rPr lang="en-US" sz="1800" dirty="0">
                <a:latin typeface="Century Gothic" panose="020B0502020202020204" pitchFamily="34" charset="0"/>
              </a:rPr>
              <a:t>Increased evaluation efforts with Gender Health SF</a:t>
            </a:r>
          </a:p>
          <a:p>
            <a:pPr lvl="1">
              <a:buFont typeface="Wingdings" panose="05000000000000000000" pitchFamily="2" charset="2"/>
              <a:buChar char="ü"/>
            </a:pPr>
            <a:r>
              <a:rPr lang="en-US" sz="1800" dirty="0">
                <a:latin typeface="Century Gothic" panose="020B0502020202020204" pitchFamily="34" charset="0"/>
              </a:rPr>
              <a:t>Improved the monitoring of PEI evaluation activities </a:t>
            </a:r>
          </a:p>
        </p:txBody>
      </p:sp>
    </p:spTree>
    <p:extLst>
      <p:ext uri="{BB962C8B-B14F-4D97-AF65-F5344CB8AC3E}">
        <p14:creationId xmlns:p14="http://schemas.microsoft.com/office/powerpoint/2010/main" val="285026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78CC1-C1FB-10D0-C2E2-0D1431AAB2A1}"/>
              </a:ext>
            </a:extLst>
          </p:cNvPr>
          <p:cNvSpPr>
            <a:spLocks noGrp="1"/>
          </p:cNvSpPr>
          <p:nvPr>
            <p:ph type="body" sz="quarter" idx="14"/>
          </p:nvPr>
        </p:nvSpPr>
        <p:spPr/>
        <p:txBody>
          <a:bodyPr/>
          <a:lstStyle/>
          <a:p>
            <a:r>
              <a:rPr lang="en-US" sz="1800" b="0" u="sng" strike="noStrike" baseline="0" dirty="0">
                <a:solidFill>
                  <a:srgbClr val="000000"/>
                </a:solidFill>
                <a:latin typeface="Times New Roman" panose="02020603050405020304" pitchFamily="18" charset="0"/>
              </a:rPr>
              <a:t>MHSA Regulations </a:t>
            </a:r>
          </a:p>
          <a:p>
            <a:r>
              <a:rPr lang="en-US" sz="1800" b="0" i="1" u="none" strike="noStrike" baseline="0" dirty="0">
                <a:solidFill>
                  <a:srgbClr val="000000"/>
                </a:solidFill>
                <a:latin typeface="Times New Roman" panose="02020603050405020304" pitchFamily="18" charset="0"/>
              </a:rPr>
              <a:t>The mental health board established pursuant to Section 5604 shall conduct a public hearing on the draft three-year program and expenditure plan and annual updates at the close of the 30–day comment period required by subdivision (a). Each adopted three-year program and expenditure plan and update shall include any substantive written recommendations for revisions. The adopted three-year program and expenditure plan or update shall summarize and analyze the recommended revisions. The mental health board shall review the adopted plan or update and make recommendations to the county mental health department for revisions. </a:t>
            </a:r>
          </a:p>
          <a:p>
            <a:endParaRPr lang="en-US" sz="1800" b="0" i="1" u="none" strike="noStrike" baseline="0" dirty="0">
              <a:solidFill>
                <a:srgbClr val="000000"/>
              </a:solidFill>
              <a:latin typeface="Times New Roman" panose="02020603050405020304" pitchFamily="18" charset="0"/>
            </a:endParaRPr>
          </a:p>
          <a:p>
            <a:r>
              <a:rPr lang="en-US" sz="1800" dirty="0">
                <a:solidFill>
                  <a:srgbClr val="000000"/>
                </a:solidFill>
                <a:latin typeface="Times New Roman" panose="02020603050405020304" pitchFamily="18" charset="0"/>
              </a:rPr>
              <a:t>We usually vote on items for approval, however per MHSA Regulations, we will instead collect comments/revisions for the FY23-26 Three-Year Integrative Plan. We will include your comments and revisions in our Final Report that we submit to the SF Board of Supervisors and the State. </a:t>
            </a:r>
          </a:p>
          <a:p>
            <a:r>
              <a:rPr lang="en-US" sz="1800" dirty="0">
                <a:solidFill>
                  <a:srgbClr val="000000"/>
                </a:solidFill>
                <a:latin typeface="Times New Roman" panose="02020603050405020304" pitchFamily="18" charset="0"/>
              </a:rPr>
              <a:t>  </a:t>
            </a:r>
          </a:p>
        </p:txBody>
      </p:sp>
      <p:sp>
        <p:nvSpPr>
          <p:cNvPr id="3" name="Title 2">
            <a:extLst>
              <a:ext uri="{FF2B5EF4-FFF2-40B4-BE49-F238E27FC236}">
                <a16:creationId xmlns:a16="http://schemas.microsoft.com/office/drawing/2014/main" id="{9310C68A-CBBA-8B4A-497C-5369FEBD6F2E}"/>
              </a:ext>
            </a:extLst>
          </p:cNvPr>
          <p:cNvSpPr>
            <a:spLocks noGrp="1"/>
          </p:cNvSpPr>
          <p:nvPr>
            <p:ph type="title"/>
          </p:nvPr>
        </p:nvSpPr>
        <p:spPr/>
        <p:txBody>
          <a:bodyPr/>
          <a:lstStyle/>
          <a:p>
            <a:pPr algn="ctr"/>
            <a:r>
              <a:rPr lang="en-US" dirty="0">
                <a:solidFill>
                  <a:srgbClr val="996600"/>
                </a:solidFill>
              </a:rPr>
              <a:t>Comments?</a:t>
            </a:r>
          </a:p>
        </p:txBody>
      </p:sp>
      <p:pic>
        <p:nvPicPr>
          <p:cNvPr id="4" name="Picture 3" descr="https://encrypted-tbn0.gstatic.com/images?q=tbn:ANd9GcSU_DR2ugv5Dth7g_NRE4wxWnYmCYuELCpwLXf7claMJaBvWYs_">
            <a:extLst>
              <a:ext uri="{FF2B5EF4-FFF2-40B4-BE49-F238E27FC236}">
                <a16:creationId xmlns:a16="http://schemas.microsoft.com/office/drawing/2014/main" id="{067F306D-4C83-23EA-67BE-748433E79A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81001" y="312516"/>
            <a:ext cx="1621497" cy="1313113"/>
          </a:xfrm>
          <a:prstGeom prst="rect">
            <a:avLst/>
          </a:prstGeom>
          <a:noFill/>
          <a:ln>
            <a:noFill/>
          </a:ln>
        </p:spPr>
      </p:pic>
    </p:spTree>
    <p:extLst>
      <p:ext uri="{BB962C8B-B14F-4D97-AF65-F5344CB8AC3E}">
        <p14:creationId xmlns:p14="http://schemas.microsoft.com/office/powerpoint/2010/main" val="302133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2544" y="536281"/>
            <a:ext cx="9875520" cy="1356360"/>
          </a:xfrm>
        </p:spPr>
        <p:txBody>
          <a:bodyPr/>
          <a:lstStyle/>
          <a:p>
            <a:pPr algn="ctr"/>
            <a:r>
              <a:rPr lang="en-US" dirty="0">
                <a:solidFill>
                  <a:srgbClr val="996600"/>
                </a:solidFill>
              </a:rPr>
              <a:t>Thank you for your time</a:t>
            </a:r>
          </a:p>
        </p:txBody>
      </p:sp>
      <p:pic>
        <p:nvPicPr>
          <p:cNvPr id="5" name="Picture 2" descr="Image result for san francisco health network logo behavioral health  servi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15184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68463" y="1925115"/>
            <a:ext cx="6096000" cy="3370410"/>
          </a:xfrm>
          <a:prstGeom prst="rect">
            <a:avLst/>
          </a:prstGeom>
        </p:spPr>
        <p:txBody>
          <a:bodyPr wrap="square">
            <a:spAutoFit/>
          </a:bodyPr>
          <a:lstStyle/>
          <a:p>
            <a:pPr>
              <a:lnSpc>
                <a:spcPct val="114000"/>
              </a:lnSpc>
            </a:pPr>
            <a:endParaRPr lang="en-US" sz="2400" dirty="0">
              <a:solidFill>
                <a:schemeClr val="tx2"/>
              </a:solidFill>
              <a:latin typeface="Arial" panose="020B0604020202020204" pitchFamily="34" charset="0"/>
              <a:cs typeface="Arial" panose="020B0604020202020204" pitchFamily="34" charset="0"/>
            </a:endParaRPr>
          </a:p>
          <a:p>
            <a:pPr>
              <a:lnSpc>
                <a:spcPct val="114000"/>
              </a:lnSpc>
            </a:pPr>
            <a:r>
              <a:rPr lang="en-US" sz="2000" dirty="0">
                <a:solidFill>
                  <a:schemeClr val="tx2"/>
                </a:solidFill>
                <a:latin typeface="Arial" panose="020B0604020202020204" pitchFamily="34" charset="0"/>
                <a:cs typeface="Arial" panose="020B0604020202020204" pitchFamily="34" charset="0"/>
              </a:rPr>
              <a:t>	</a:t>
            </a:r>
            <a:r>
              <a:rPr lang="en-US" sz="2000" u="sng" dirty="0">
                <a:solidFill>
                  <a:srgbClr val="996600"/>
                </a:solidFill>
                <a:cs typeface="Arial" panose="020B0604020202020204" pitchFamily="34" charset="0"/>
              </a:rPr>
              <a:t>Jessica N. Brown, MPH</a:t>
            </a:r>
          </a:p>
          <a:p>
            <a:pPr>
              <a:lnSpc>
                <a:spcPct val="114000"/>
              </a:lnSpc>
            </a:pPr>
            <a:r>
              <a:rPr lang="en-US" sz="2000" dirty="0">
                <a:solidFill>
                  <a:srgbClr val="996600"/>
                </a:solidFill>
                <a:cs typeface="Arial" panose="020B0604020202020204" pitchFamily="34" charset="0"/>
              </a:rPr>
              <a:t>	Director, Office of Justice, Equity, Diversity and 			Inclusion/Mental Health Services Act</a:t>
            </a:r>
          </a:p>
          <a:p>
            <a:pPr>
              <a:lnSpc>
                <a:spcPct val="114000"/>
              </a:lnSpc>
            </a:pPr>
            <a:r>
              <a:rPr lang="en-US" sz="2000" baseline="-25000" dirty="0">
                <a:solidFill>
                  <a:srgbClr val="996600"/>
                </a:solidFill>
                <a:effectLst/>
                <a:cs typeface="Arial" panose="020B0604020202020204" pitchFamily="34" charset="0"/>
              </a:rPr>
              <a:t>	</a:t>
            </a:r>
            <a:r>
              <a:rPr lang="en-US" sz="2000" dirty="0">
                <a:solidFill>
                  <a:srgbClr val="996600"/>
                </a:solidFill>
                <a:cs typeface="Arial" panose="020B0604020202020204" pitchFamily="34" charset="0"/>
              </a:rPr>
              <a:t>Behavioral Health Services</a:t>
            </a:r>
          </a:p>
          <a:p>
            <a:pPr>
              <a:lnSpc>
                <a:spcPct val="114000"/>
              </a:lnSpc>
            </a:pPr>
            <a:r>
              <a:rPr lang="en-US" sz="2000" dirty="0">
                <a:solidFill>
                  <a:srgbClr val="996600"/>
                </a:solidFill>
                <a:cs typeface="Arial" panose="020B0604020202020204" pitchFamily="34" charset="0"/>
              </a:rPr>
              <a:t>	1380 Howard Street</a:t>
            </a:r>
          </a:p>
          <a:p>
            <a:pPr>
              <a:lnSpc>
                <a:spcPct val="114000"/>
              </a:lnSpc>
            </a:pPr>
            <a:r>
              <a:rPr lang="en-US" sz="2000" dirty="0">
                <a:solidFill>
                  <a:srgbClr val="996600"/>
                </a:solidFill>
                <a:cs typeface="Arial" panose="020B0604020202020204" pitchFamily="34" charset="0"/>
              </a:rPr>
              <a:t>	San Francisco, CA 94103</a:t>
            </a:r>
          </a:p>
          <a:p>
            <a:pPr>
              <a:lnSpc>
                <a:spcPct val="114000"/>
              </a:lnSpc>
            </a:pPr>
            <a:r>
              <a:rPr lang="en-US" sz="2000" dirty="0">
                <a:solidFill>
                  <a:srgbClr val="996600"/>
                </a:solidFill>
                <a:cs typeface="Arial" panose="020B0604020202020204" pitchFamily="34" charset="0"/>
              </a:rPr>
              <a:t>	415-255-3963</a:t>
            </a:r>
          </a:p>
          <a:p>
            <a:pPr>
              <a:lnSpc>
                <a:spcPct val="114000"/>
              </a:lnSpc>
            </a:pPr>
            <a:r>
              <a:rPr lang="en-US" sz="2000" dirty="0">
                <a:solidFill>
                  <a:srgbClr val="996600"/>
                </a:solidFill>
                <a:cs typeface="Arial" panose="020B0604020202020204" pitchFamily="34" charset="0"/>
              </a:rPr>
              <a:t>	Jessica.N.Brown@sfdph.org</a:t>
            </a:r>
          </a:p>
        </p:txBody>
      </p:sp>
    </p:spTree>
    <p:extLst>
      <p:ext uri="{BB962C8B-B14F-4D97-AF65-F5344CB8AC3E}">
        <p14:creationId xmlns:p14="http://schemas.microsoft.com/office/powerpoint/2010/main" val="181088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01125" y="428426"/>
            <a:ext cx="10058400" cy="822961"/>
          </a:xfrm>
        </p:spPr>
        <p:txBody>
          <a:bodyPr>
            <a:normAutofit/>
          </a:bodyPr>
          <a:lstStyle/>
          <a:p>
            <a:pPr algn="ctr"/>
            <a:r>
              <a:rPr lang="en-US" dirty="0">
                <a:solidFill>
                  <a:srgbClr val="996600"/>
                </a:solidFill>
              </a:rPr>
              <a:t>Behavioral Health Services (BHS) </a:t>
            </a:r>
          </a:p>
        </p:txBody>
      </p:sp>
      <p:sp>
        <p:nvSpPr>
          <p:cNvPr id="3" name="Rectangle 2"/>
          <p:cNvSpPr/>
          <p:nvPr/>
        </p:nvSpPr>
        <p:spPr>
          <a:xfrm>
            <a:off x="888644" y="1536857"/>
            <a:ext cx="5898524" cy="5909310"/>
          </a:xfrm>
          <a:prstGeom prst="rect">
            <a:avLst/>
          </a:prstGeom>
        </p:spPr>
        <p:txBody>
          <a:bodyPr wrap="square">
            <a:spAutoFit/>
          </a:bodyPr>
          <a:lstStyle/>
          <a:p>
            <a:r>
              <a:rPr lang="en-US" dirty="0">
                <a:latin typeface="Century Gothic" panose="020B0502020202020204" pitchFamily="34" charset="0"/>
                <a:ea typeface="Ebrima" panose="02000000000000000000" pitchFamily="2" charset="0"/>
                <a:cs typeface="Ebrima" panose="02000000000000000000" pitchFamily="2" charset="0"/>
              </a:rPr>
              <a:t>BHS offers a full range of specialty behavioral health services provided by a culturally diverse network of community behavioral health programs and private psychiatrists, psychologists and therapists.</a:t>
            </a:r>
          </a:p>
          <a:p>
            <a:r>
              <a:rPr lang="en-US" dirty="0">
                <a:latin typeface="Century Gothic" panose="020B0502020202020204" pitchFamily="34" charset="0"/>
                <a:ea typeface="Ebrima" panose="02000000000000000000" pitchFamily="2" charset="0"/>
                <a:cs typeface="Ebrima" panose="02000000000000000000" pitchFamily="2" charset="0"/>
              </a:rPr>
              <a:t> </a:t>
            </a:r>
          </a:p>
          <a:p>
            <a:r>
              <a:rPr lang="en-US" dirty="0">
                <a:latin typeface="Century Gothic" panose="020B0502020202020204" pitchFamily="34" charset="0"/>
                <a:ea typeface="Ebrima" panose="02000000000000000000" pitchFamily="2" charset="0"/>
                <a:cs typeface="Ebrima" panose="02000000000000000000" pitchFamily="2" charset="0"/>
              </a:rPr>
              <a:t>Mental Health and Substance Use Services include outpatient treatment, inpatient treatment, medication management, linkage services and a large array of more specialized treatment services. </a:t>
            </a:r>
          </a:p>
          <a:p>
            <a:endParaRPr lang="en-US" dirty="0">
              <a:latin typeface="Century Gothic" panose="020B0502020202020204" pitchFamily="34" charset="0"/>
              <a:ea typeface="Ebrima" panose="02000000000000000000" pitchFamily="2" charset="0"/>
              <a:cs typeface="Ebrima" panose="02000000000000000000" pitchFamily="2" charset="0"/>
            </a:endParaRPr>
          </a:p>
          <a:p>
            <a:r>
              <a:rPr lang="en-US" dirty="0">
                <a:latin typeface="Century Gothic" panose="020B0502020202020204" pitchFamily="34" charset="0"/>
                <a:ea typeface="Ebrima" panose="02000000000000000000" pitchFamily="2" charset="0"/>
                <a:cs typeface="Ebrima" panose="02000000000000000000" pitchFamily="2" charset="0"/>
              </a:rPr>
              <a:t>Services are available to residents of San Francisco who receive </a:t>
            </a:r>
            <a:r>
              <a:rPr lang="en-US" dirty="0" err="1">
                <a:latin typeface="Century Gothic" panose="020B0502020202020204" pitchFamily="34" charset="0"/>
                <a:ea typeface="Ebrima" panose="02000000000000000000" pitchFamily="2" charset="0"/>
                <a:cs typeface="Ebrima" panose="02000000000000000000" pitchFamily="2" charset="0"/>
              </a:rPr>
              <a:t>Medi</a:t>
            </a:r>
            <a:r>
              <a:rPr lang="en-US" dirty="0">
                <a:latin typeface="Century Gothic" panose="020B0502020202020204" pitchFamily="34" charset="0"/>
                <a:ea typeface="Ebrima" panose="02000000000000000000" pitchFamily="2" charset="0"/>
                <a:cs typeface="Ebrima" panose="02000000000000000000" pitchFamily="2" charset="0"/>
              </a:rPr>
              <a:t>-Cal benefits, San Francisco Health Plan benefits and to residents with limited resources</a:t>
            </a:r>
            <a:r>
              <a:rPr lang="en-US" dirty="0">
                <a:latin typeface="Arial" panose="020B0604020202020204" pitchFamily="34" charset="0"/>
              </a:rPr>
              <a:t>. </a:t>
            </a:r>
          </a:p>
          <a:p>
            <a:endParaRPr lang="en-US" sz="1500" dirty="0">
              <a:latin typeface="Arial" panose="020B0604020202020204" pitchFamily="34" charset="0"/>
            </a:endParaRPr>
          </a:p>
          <a:p>
            <a:endParaRPr lang="en-US" sz="1500" dirty="0">
              <a:latin typeface="Arial" panose="020B0604020202020204" pitchFamily="34" charset="0"/>
            </a:endParaRPr>
          </a:p>
          <a:p>
            <a:endParaRPr lang="en-US" sz="1500" dirty="0">
              <a:latin typeface="Arial" panose="020B0604020202020204" pitchFamily="34" charset="0"/>
            </a:endParaRPr>
          </a:p>
          <a:p>
            <a:endParaRPr lang="en-US" sz="1500" dirty="0">
              <a:latin typeface="Arial" panose="020B0604020202020204" pitchFamily="34" charset="0"/>
            </a:endParaRPr>
          </a:p>
          <a:p>
            <a:endParaRPr lang="en-US" sz="1500" dirty="0">
              <a:latin typeface="Arial" panose="020B0604020202020204" pitchFamily="34" charset="0"/>
            </a:endParaRPr>
          </a:p>
          <a:p>
            <a:endParaRPr lang="en-US" sz="1500" dirty="0">
              <a:latin typeface="Arial" panose="020B0604020202020204" pitchFamily="34" charset="0"/>
            </a:endParaRPr>
          </a:p>
          <a:p>
            <a:endParaRPr lang="en-US" b="0" u="none" strike="noStrike" dirty="0">
              <a:solidFill>
                <a:srgbClr val="666666"/>
              </a:solidFill>
              <a:effectLst/>
              <a:latin typeface="Arial" panose="020B0604020202020204" pitchFamily="34" charset="0"/>
            </a:endParaRPr>
          </a:p>
        </p:txBody>
      </p:sp>
      <p:pic>
        <p:nvPicPr>
          <p:cNvPr id="6" name="Picture 5" descr="C:\Users\blokshmok\Downloads\IMG_393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5041" y="1689268"/>
            <a:ext cx="3838575" cy="3956050"/>
          </a:xfrm>
          <a:prstGeom prst="rect">
            <a:avLst/>
          </a:prstGeom>
          <a:noFill/>
          <a:ln>
            <a:solidFill>
              <a:schemeClr val="accent1"/>
            </a:solidFill>
          </a:ln>
        </p:spPr>
      </p:pic>
    </p:spTree>
    <p:extLst>
      <p:ext uri="{BB962C8B-B14F-4D97-AF65-F5344CB8AC3E}">
        <p14:creationId xmlns:p14="http://schemas.microsoft.com/office/powerpoint/2010/main" val="223752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411925"/>
            <a:ext cx="11626042" cy="835851"/>
          </a:xfrm>
        </p:spPr>
        <p:txBody>
          <a:bodyPr/>
          <a:lstStyle/>
          <a:p>
            <a:r>
              <a:rPr lang="en-US" sz="4400" dirty="0">
                <a:solidFill>
                  <a:srgbClr val="996600"/>
                </a:solidFill>
                <a:latin typeface="Corbel" panose="020B0503020204020204" pitchFamily="34" charset="0"/>
              </a:rPr>
              <a:t>       Mental Health Services Act  Overview </a:t>
            </a: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1525919017"/>
              </p:ext>
            </p:extLst>
          </p:nvPr>
        </p:nvGraphicFramePr>
        <p:xfrm>
          <a:off x="1132764" y="1247776"/>
          <a:ext cx="9307773" cy="5052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2"/>
          <p:cNvSpPr txBox="1">
            <a:spLocks/>
          </p:cNvSpPr>
          <p:nvPr/>
        </p:nvSpPr>
        <p:spPr>
          <a:xfrm>
            <a:off x="10210800" y="1027114"/>
            <a:ext cx="457200" cy="4413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700164-2164-42E0-865C-FB841C7C69E9}" type="slidenum">
              <a:rPr lang="en-US" sz="1000">
                <a:solidFill>
                  <a:schemeClr val="bg1"/>
                </a:solidFill>
                <a:latin typeface="Arial" panose="020B0604020202020204" pitchFamily="34" charset="0"/>
                <a:cs typeface="Arial" panose="020B0604020202020204" pitchFamily="34" charset="0"/>
              </a:rPr>
              <a:t>3</a:t>
            </a:fld>
            <a:endParaRPr lang="en-US" sz="1000" dirty="0">
              <a:solidFill>
                <a:schemeClr val="bg1"/>
              </a:solidFill>
              <a:latin typeface="Arial" panose="020B0604020202020204" pitchFamily="34" charset="0"/>
              <a:cs typeface="Arial" panose="020B0604020202020204" pitchFamily="34" charset="0"/>
            </a:endParaRPr>
          </a:p>
        </p:txBody>
      </p:sp>
      <p:pic>
        <p:nvPicPr>
          <p:cNvPr id="5" name="Picture 2" descr="Image preview"/>
          <p:cNvPicPr>
            <a:picLocks noChangeAspect="1" noChangeArrowheads="1"/>
          </p:cNvPicPr>
          <p:nvPr/>
        </p:nvPicPr>
        <p:blipFill rotWithShape="1">
          <a:blip r:embed="rId7">
            <a:extLst>
              <a:ext uri="{28A0092B-C50C-407E-A947-70E740481C1C}">
                <a14:useLocalDpi xmlns:a14="http://schemas.microsoft.com/office/drawing/2010/main" val="0"/>
              </a:ext>
            </a:extLst>
          </a:blip>
          <a:srcRect l="11508" t="10849" r="11972" b="10213"/>
          <a:stretch/>
        </p:blipFill>
        <p:spPr bwMode="auto">
          <a:xfrm>
            <a:off x="9787218" y="282011"/>
            <a:ext cx="2081420" cy="199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2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85" dirty="0">
                <a:solidFill>
                  <a:srgbClr val="2E5796"/>
                </a:solidFill>
              </a:rPr>
              <a:t>Mental</a:t>
            </a:r>
            <a:r>
              <a:rPr spc="-120" dirty="0">
                <a:solidFill>
                  <a:srgbClr val="2E5796"/>
                </a:solidFill>
              </a:rPr>
              <a:t> </a:t>
            </a:r>
            <a:r>
              <a:rPr spc="-70" dirty="0">
                <a:solidFill>
                  <a:srgbClr val="2E5796"/>
                </a:solidFill>
              </a:rPr>
              <a:t>Health</a:t>
            </a:r>
            <a:r>
              <a:rPr spc="-140" dirty="0">
                <a:solidFill>
                  <a:srgbClr val="2E5796"/>
                </a:solidFill>
              </a:rPr>
              <a:t> </a:t>
            </a:r>
            <a:r>
              <a:rPr spc="-80" dirty="0">
                <a:solidFill>
                  <a:srgbClr val="2E5796"/>
                </a:solidFill>
              </a:rPr>
              <a:t>Services</a:t>
            </a:r>
            <a:r>
              <a:rPr spc="-125" dirty="0">
                <a:solidFill>
                  <a:srgbClr val="2E5796"/>
                </a:solidFill>
              </a:rPr>
              <a:t> </a:t>
            </a:r>
            <a:r>
              <a:rPr spc="-75" dirty="0">
                <a:solidFill>
                  <a:srgbClr val="2E5796"/>
                </a:solidFill>
              </a:rPr>
              <a:t>Act</a:t>
            </a:r>
            <a:r>
              <a:rPr spc="-135" dirty="0">
                <a:solidFill>
                  <a:srgbClr val="2E5796"/>
                </a:solidFill>
              </a:rPr>
              <a:t> </a:t>
            </a:r>
            <a:r>
              <a:rPr spc="-55" dirty="0">
                <a:solidFill>
                  <a:srgbClr val="2E5796"/>
                </a:solidFill>
              </a:rPr>
              <a:t>Revenues</a:t>
            </a:r>
          </a:p>
        </p:txBody>
      </p:sp>
      <p:sp>
        <p:nvSpPr>
          <p:cNvPr id="3" name="object 3"/>
          <p:cNvSpPr txBox="1"/>
          <p:nvPr/>
        </p:nvSpPr>
        <p:spPr>
          <a:xfrm>
            <a:off x="773683" y="1502410"/>
            <a:ext cx="4598670" cy="4328160"/>
          </a:xfrm>
          <a:prstGeom prst="rect">
            <a:avLst/>
          </a:prstGeom>
        </p:spPr>
        <p:txBody>
          <a:bodyPr vert="horz" wrap="square" lIns="0" tIns="69850" rIns="0" bIns="0" rtlCol="0">
            <a:spAutoFit/>
          </a:bodyPr>
          <a:lstStyle/>
          <a:p>
            <a:pPr marL="182880" marR="83185" indent="-170815" algn="just">
              <a:lnSpc>
                <a:spcPct val="80000"/>
              </a:lnSpc>
              <a:spcBef>
                <a:spcPts val="550"/>
              </a:spcBef>
              <a:buClr>
                <a:srgbClr val="5F76B4"/>
              </a:buClr>
              <a:buFont typeface="Arial"/>
              <a:buChar char="•"/>
              <a:tabLst>
                <a:tab pos="184785" algn="l"/>
              </a:tabLst>
            </a:pPr>
            <a:r>
              <a:rPr sz="1900" dirty="0">
                <a:latin typeface="Calibri"/>
                <a:cs typeface="Calibri"/>
              </a:rPr>
              <a:t>Cash</a:t>
            </a:r>
            <a:r>
              <a:rPr sz="1900" spc="-60" dirty="0">
                <a:latin typeface="Calibri"/>
                <a:cs typeface="Calibri"/>
              </a:rPr>
              <a:t> </a:t>
            </a:r>
            <a:r>
              <a:rPr sz="1900" spc="-35" dirty="0">
                <a:latin typeface="Calibri"/>
                <a:cs typeface="Calibri"/>
              </a:rPr>
              <a:t>Transfers</a:t>
            </a:r>
            <a:r>
              <a:rPr sz="1900" spc="-70" dirty="0">
                <a:latin typeface="Calibri"/>
                <a:cs typeface="Calibri"/>
              </a:rPr>
              <a:t> </a:t>
            </a:r>
            <a:r>
              <a:rPr sz="1900" dirty="0">
                <a:latin typeface="Calibri"/>
                <a:cs typeface="Calibri"/>
              </a:rPr>
              <a:t>include</a:t>
            </a:r>
            <a:r>
              <a:rPr sz="1900" spc="-50" dirty="0">
                <a:latin typeface="Calibri"/>
                <a:cs typeface="Calibri"/>
              </a:rPr>
              <a:t> </a:t>
            </a:r>
            <a:r>
              <a:rPr sz="1900" spc="-10" dirty="0">
                <a:latin typeface="Calibri"/>
                <a:cs typeface="Calibri"/>
              </a:rPr>
              <a:t>state</a:t>
            </a:r>
            <a:r>
              <a:rPr sz="1900" spc="-65" dirty="0">
                <a:latin typeface="Calibri"/>
                <a:cs typeface="Calibri"/>
              </a:rPr>
              <a:t> </a:t>
            </a:r>
            <a:r>
              <a:rPr sz="1900" dirty="0">
                <a:latin typeface="Calibri"/>
                <a:cs typeface="Calibri"/>
              </a:rPr>
              <a:t>withholding</a:t>
            </a:r>
            <a:r>
              <a:rPr sz="1900" spc="-25" dirty="0">
                <a:latin typeface="Calibri"/>
                <a:cs typeface="Calibri"/>
              </a:rPr>
              <a:t> tax 	</a:t>
            </a:r>
            <a:r>
              <a:rPr sz="1900" spc="-10" dirty="0">
                <a:latin typeface="Calibri"/>
                <a:cs typeface="Calibri"/>
              </a:rPr>
              <a:t>payments,</a:t>
            </a:r>
            <a:r>
              <a:rPr sz="1900" spc="-55" dirty="0">
                <a:latin typeface="Calibri"/>
                <a:cs typeface="Calibri"/>
              </a:rPr>
              <a:t> </a:t>
            </a:r>
            <a:r>
              <a:rPr sz="1900" spc="-10" dirty="0">
                <a:latin typeface="Calibri"/>
                <a:cs typeface="Calibri"/>
              </a:rPr>
              <a:t>estimated</a:t>
            </a:r>
            <a:r>
              <a:rPr sz="1900" spc="-50" dirty="0">
                <a:latin typeface="Calibri"/>
                <a:cs typeface="Calibri"/>
              </a:rPr>
              <a:t> </a:t>
            </a:r>
            <a:r>
              <a:rPr sz="1900" dirty="0">
                <a:latin typeface="Calibri"/>
                <a:cs typeface="Calibri"/>
              </a:rPr>
              <a:t>tax</a:t>
            </a:r>
            <a:r>
              <a:rPr sz="1900" spc="-50" dirty="0">
                <a:latin typeface="Calibri"/>
                <a:cs typeface="Calibri"/>
              </a:rPr>
              <a:t> </a:t>
            </a:r>
            <a:r>
              <a:rPr sz="1900" spc="-10" dirty="0">
                <a:latin typeface="Calibri"/>
                <a:cs typeface="Calibri"/>
              </a:rPr>
              <a:t>payments</a:t>
            </a:r>
            <a:r>
              <a:rPr sz="1900" spc="-50" dirty="0">
                <a:latin typeface="Calibri"/>
                <a:cs typeface="Calibri"/>
              </a:rPr>
              <a:t> </a:t>
            </a:r>
            <a:r>
              <a:rPr sz="1900" dirty="0">
                <a:latin typeface="Calibri"/>
                <a:cs typeface="Calibri"/>
              </a:rPr>
              <a:t>and</a:t>
            </a:r>
            <a:r>
              <a:rPr sz="1900" spc="-45" dirty="0">
                <a:latin typeface="Calibri"/>
                <a:cs typeface="Calibri"/>
              </a:rPr>
              <a:t> </a:t>
            </a:r>
            <a:r>
              <a:rPr sz="1900" spc="-20" dirty="0">
                <a:latin typeface="Calibri"/>
                <a:cs typeface="Calibri"/>
              </a:rPr>
              <a:t>year 	</a:t>
            </a:r>
            <a:r>
              <a:rPr sz="1900" dirty="0">
                <a:latin typeface="Calibri"/>
                <a:cs typeface="Calibri"/>
              </a:rPr>
              <a:t>end</a:t>
            </a:r>
            <a:r>
              <a:rPr sz="1900" spc="-55" dirty="0">
                <a:latin typeface="Calibri"/>
                <a:cs typeface="Calibri"/>
              </a:rPr>
              <a:t> </a:t>
            </a:r>
            <a:r>
              <a:rPr sz="1900" dirty="0">
                <a:latin typeface="Calibri"/>
                <a:cs typeface="Calibri"/>
              </a:rPr>
              <a:t>tax</a:t>
            </a:r>
            <a:r>
              <a:rPr sz="1900" spc="-55" dirty="0">
                <a:latin typeface="Calibri"/>
                <a:cs typeface="Calibri"/>
              </a:rPr>
              <a:t> </a:t>
            </a:r>
            <a:r>
              <a:rPr sz="1900" spc="-10" dirty="0">
                <a:latin typeface="Calibri"/>
                <a:cs typeface="Calibri"/>
              </a:rPr>
              <a:t>payments</a:t>
            </a:r>
            <a:endParaRPr sz="1900">
              <a:latin typeface="Calibri"/>
              <a:cs typeface="Calibri"/>
            </a:endParaRPr>
          </a:p>
          <a:p>
            <a:pPr marL="182880" marR="278765" indent="-170815">
              <a:lnSpc>
                <a:spcPct val="80000"/>
              </a:lnSpc>
              <a:spcBef>
                <a:spcPts val="459"/>
              </a:spcBef>
              <a:buClr>
                <a:srgbClr val="5F76B4"/>
              </a:buClr>
              <a:buFont typeface="Arial"/>
              <a:buChar char="•"/>
              <a:tabLst>
                <a:tab pos="184785" algn="l"/>
              </a:tabLst>
            </a:pPr>
            <a:r>
              <a:rPr sz="1900" dirty="0">
                <a:latin typeface="Calibri"/>
                <a:cs typeface="Calibri"/>
              </a:rPr>
              <a:t>Cash</a:t>
            </a:r>
            <a:r>
              <a:rPr sz="1900" spc="-45" dirty="0">
                <a:latin typeface="Calibri"/>
                <a:cs typeface="Calibri"/>
              </a:rPr>
              <a:t> </a:t>
            </a:r>
            <a:r>
              <a:rPr sz="1900" spc="-35" dirty="0">
                <a:latin typeface="Calibri"/>
                <a:cs typeface="Calibri"/>
              </a:rPr>
              <a:t>Transfers</a:t>
            </a:r>
            <a:r>
              <a:rPr sz="1900" spc="-50" dirty="0">
                <a:latin typeface="Calibri"/>
                <a:cs typeface="Calibri"/>
              </a:rPr>
              <a:t> </a:t>
            </a:r>
            <a:r>
              <a:rPr sz="1900" dirty="0">
                <a:latin typeface="Calibri"/>
                <a:cs typeface="Calibri"/>
              </a:rPr>
              <a:t>are</a:t>
            </a:r>
            <a:r>
              <a:rPr sz="1900" spc="-45" dirty="0">
                <a:latin typeface="Calibri"/>
                <a:cs typeface="Calibri"/>
              </a:rPr>
              <a:t> </a:t>
            </a:r>
            <a:r>
              <a:rPr sz="1900" spc="-10" dirty="0">
                <a:latin typeface="Calibri"/>
                <a:cs typeface="Calibri"/>
              </a:rPr>
              <a:t>largest</a:t>
            </a:r>
            <a:r>
              <a:rPr sz="1900" spc="-30" dirty="0">
                <a:latin typeface="Calibri"/>
                <a:cs typeface="Calibri"/>
              </a:rPr>
              <a:t> </a:t>
            </a:r>
            <a:r>
              <a:rPr sz="1900" dirty="0">
                <a:latin typeface="Calibri"/>
                <a:cs typeface="Calibri"/>
              </a:rPr>
              <a:t>in</a:t>
            </a:r>
            <a:r>
              <a:rPr sz="1900" spc="-45" dirty="0">
                <a:latin typeface="Calibri"/>
                <a:cs typeface="Calibri"/>
              </a:rPr>
              <a:t> </a:t>
            </a:r>
            <a:r>
              <a:rPr sz="1900" spc="-10" dirty="0">
                <a:latin typeface="Calibri"/>
                <a:cs typeface="Calibri"/>
              </a:rPr>
              <a:t>months 	following</a:t>
            </a:r>
            <a:r>
              <a:rPr sz="1900" spc="-35" dirty="0">
                <a:latin typeface="Calibri"/>
                <a:cs typeface="Calibri"/>
              </a:rPr>
              <a:t> </a:t>
            </a:r>
            <a:r>
              <a:rPr sz="1900" dirty="0">
                <a:latin typeface="Calibri"/>
                <a:cs typeface="Calibri"/>
              </a:rPr>
              <a:t>quarterly</a:t>
            </a:r>
            <a:r>
              <a:rPr sz="1900" spc="-35" dirty="0">
                <a:latin typeface="Calibri"/>
                <a:cs typeface="Calibri"/>
              </a:rPr>
              <a:t> </a:t>
            </a:r>
            <a:r>
              <a:rPr sz="1900" dirty="0">
                <a:latin typeface="Calibri"/>
                <a:cs typeface="Calibri"/>
              </a:rPr>
              <a:t>tax</a:t>
            </a:r>
            <a:r>
              <a:rPr sz="1900" spc="-55" dirty="0">
                <a:latin typeface="Calibri"/>
                <a:cs typeface="Calibri"/>
              </a:rPr>
              <a:t> </a:t>
            </a:r>
            <a:r>
              <a:rPr sz="1900" spc="-10" dirty="0">
                <a:latin typeface="Calibri"/>
                <a:cs typeface="Calibri"/>
              </a:rPr>
              <a:t>payments</a:t>
            </a:r>
            <a:r>
              <a:rPr sz="1900" spc="-60" dirty="0">
                <a:latin typeface="Calibri"/>
                <a:cs typeface="Calibri"/>
              </a:rPr>
              <a:t> </a:t>
            </a:r>
            <a:r>
              <a:rPr sz="1900" dirty="0">
                <a:latin typeface="Calibri"/>
                <a:cs typeface="Calibri"/>
              </a:rPr>
              <a:t>and</a:t>
            </a:r>
            <a:r>
              <a:rPr sz="1900" spc="-60" dirty="0">
                <a:latin typeface="Calibri"/>
                <a:cs typeface="Calibri"/>
              </a:rPr>
              <a:t> </a:t>
            </a:r>
            <a:r>
              <a:rPr sz="1900" spc="-20" dirty="0">
                <a:latin typeface="Calibri"/>
                <a:cs typeface="Calibri"/>
              </a:rPr>
              <a:t>year 	</a:t>
            </a:r>
            <a:r>
              <a:rPr sz="1900" dirty="0">
                <a:latin typeface="Calibri"/>
                <a:cs typeface="Calibri"/>
              </a:rPr>
              <a:t>end</a:t>
            </a:r>
            <a:r>
              <a:rPr sz="1900" spc="-50" dirty="0">
                <a:latin typeface="Calibri"/>
                <a:cs typeface="Calibri"/>
              </a:rPr>
              <a:t> </a:t>
            </a:r>
            <a:r>
              <a:rPr sz="1900" dirty="0">
                <a:latin typeface="Calibri"/>
                <a:cs typeface="Calibri"/>
              </a:rPr>
              <a:t>tax</a:t>
            </a:r>
            <a:r>
              <a:rPr sz="1900" spc="-55" dirty="0">
                <a:latin typeface="Calibri"/>
                <a:cs typeface="Calibri"/>
              </a:rPr>
              <a:t> </a:t>
            </a:r>
            <a:r>
              <a:rPr sz="1900" spc="-10" dirty="0">
                <a:latin typeface="Calibri"/>
                <a:cs typeface="Calibri"/>
              </a:rPr>
              <a:t>payments</a:t>
            </a:r>
            <a:endParaRPr sz="1900">
              <a:latin typeface="Calibri"/>
              <a:cs typeface="Calibri"/>
            </a:endParaRPr>
          </a:p>
          <a:p>
            <a:pPr marL="182880" marR="5080" indent="-170815">
              <a:lnSpc>
                <a:spcPct val="80000"/>
              </a:lnSpc>
              <a:spcBef>
                <a:spcPts val="455"/>
              </a:spcBef>
              <a:buClr>
                <a:srgbClr val="5F76B4"/>
              </a:buClr>
              <a:buFont typeface="Arial"/>
              <a:buChar char="•"/>
              <a:tabLst>
                <a:tab pos="184785" algn="l"/>
              </a:tabLst>
            </a:pPr>
            <a:r>
              <a:rPr sz="1900" dirty="0">
                <a:latin typeface="Calibri"/>
                <a:cs typeface="Calibri"/>
              </a:rPr>
              <a:t>The</a:t>
            </a:r>
            <a:r>
              <a:rPr sz="1900" spc="-45" dirty="0">
                <a:latin typeface="Calibri"/>
                <a:cs typeface="Calibri"/>
              </a:rPr>
              <a:t> </a:t>
            </a:r>
            <a:r>
              <a:rPr sz="1900" dirty="0">
                <a:latin typeface="Calibri"/>
                <a:cs typeface="Calibri"/>
              </a:rPr>
              <a:t>tax</a:t>
            </a:r>
            <a:r>
              <a:rPr sz="1900" spc="-50" dirty="0">
                <a:latin typeface="Calibri"/>
                <a:cs typeface="Calibri"/>
              </a:rPr>
              <a:t> </a:t>
            </a:r>
            <a:r>
              <a:rPr sz="1900" dirty="0">
                <a:latin typeface="Calibri"/>
                <a:cs typeface="Calibri"/>
              </a:rPr>
              <a:t>filing</a:t>
            </a:r>
            <a:r>
              <a:rPr sz="1900" spc="-30" dirty="0">
                <a:latin typeface="Calibri"/>
                <a:cs typeface="Calibri"/>
              </a:rPr>
              <a:t> </a:t>
            </a:r>
            <a:r>
              <a:rPr sz="1900" dirty="0">
                <a:latin typeface="Calibri"/>
                <a:cs typeface="Calibri"/>
              </a:rPr>
              <a:t>and</a:t>
            </a:r>
            <a:r>
              <a:rPr sz="1900" spc="-45" dirty="0">
                <a:latin typeface="Calibri"/>
                <a:cs typeface="Calibri"/>
              </a:rPr>
              <a:t> </a:t>
            </a:r>
            <a:r>
              <a:rPr sz="1900" spc="-10" dirty="0">
                <a:latin typeface="Calibri"/>
                <a:cs typeface="Calibri"/>
              </a:rPr>
              <a:t>payment</a:t>
            </a:r>
            <a:r>
              <a:rPr sz="1900" spc="-55" dirty="0">
                <a:latin typeface="Calibri"/>
                <a:cs typeface="Calibri"/>
              </a:rPr>
              <a:t> </a:t>
            </a:r>
            <a:r>
              <a:rPr sz="1900" dirty="0">
                <a:latin typeface="Calibri"/>
                <a:cs typeface="Calibri"/>
              </a:rPr>
              <a:t>deadline</a:t>
            </a:r>
            <a:r>
              <a:rPr sz="1900" spc="-20" dirty="0">
                <a:latin typeface="Calibri"/>
                <a:cs typeface="Calibri"/>
              </a:rPr>
              <a:t> </a:t>
            </a:r>
            <a:r>
              <a:rPr sz="1900" spc="-25" dirty="0">
                <a:latin typeface="Calibri"/>
                <a:cs typeface="Calibri"/>
              </a:rPr>
              <a:t>for 	</a:t>
            </a:r>
            <a:r>
              <a:rPr sz="1900" dirty="0">
                <a:latin typeface="Calibri"/>
                <a:cs typeface="Calibri"/>
              </a:rPr>
              <a:t>calendar</a:t>
            </a:r>
            <a:r>
              <a:rPr sz="1900" spc="-50" dirty="0">
                <a:latin typeface="Calibri"/>
                <a:cs typeface="Calibri"/>
              </a:rPr>
              <a:t> </a:t>
            </a:r>
            <a:r>
              <a:rPr sz="1900" dirty="0">
                <a:latin typeface="Calibri"/>
                <a:cs typeface="Calibri"/>
              </a:rPr>
              <a:t>year</a:t>
            </a:r>
            <a:r>
              <a:rPr sz="1900" spc="-50" dirty="0">
                <a:latin typeface="Calibri"/>
                <a:cs typeface="Calibri"/>
              </a:rPr>
              <a:t> </a:t>
            </a:r>
            <a:r>
              <a:rPr sz="1900" dirty="0">
                <a:latin typeface="Calibri"/>
                <a:cs typeface="Calibri"/>
              </a:rPr>
              <a:t>2022</a:t>
            </a:r>
            <a:r>
              <a:rPr sz="1900" spc="-50" dirty="0">
                <a:latin typeface="Calibri"/>
                <a:cs typeface="Calibri"/>
              </a:rPr>
              <a:t> </a:t>
            </a:r>
            <a:r>
              <a:rPr sz="1900" spc="-10" dirty="0">
                <a:latin typeface="Calibri"/>
                <a:cs typeface="Calibri"/>
              </a:rPr>
              <a:t>taxes</a:t>
            </a:r>
            <a:r>
              <a:rPr sz="1900" spc="-45" dirty="0">
                <a:latin typeface="Calibri"/>
                <a:cs typeface="Calibri"/>
              </a:rPr>
              <a:t> </a:t>
            </a:r>
            <a:r>
              <a:rPr sz="1900" dirty="0">
                <a:latin typeface="Calibri"/>
                <a:cs typeface="Calibri"/>
              </a:rPr>
              <a:t>as</a:t>
            </a:r>
            <a:r>
              <a:rPr sz="1900" spc="-55" dirty="0">
                <a:latin typeface="Calibri"/>
                <a:cs typeface="Calibri"/>
              </a:rPr>
              <a:t> </a:t>
            </a:r>
            <a:r>
              <a:rPr sz="1900" dirty="0">
                <a:latin typeface="Calibri"/>
                <a:cs typeface="Calibri"/>
              </a:rPr>
              <a:t>well</a:t>
            </a:r>
            <a:r>
              <a:rPr sz="1900" spc="-50" dirty="0">
                <a:latin typeface="Calibri"/>
                <a:cs typeface="Calibri"/>
              </a:rPr>
              <a:t> </a:t>
            </a:r>
            <a:r>
              <a:rPr sz="1900" dirty="0">
                <a:latin typeface="Calibri"/>
                <a:cs typeface="Calibri"/>
              </a:rPr>
              <a:t>as</a:t>
            </a:r>
            <a:r>
              <a:rPr sz="1900" spc="-45" dirty="0">
                <a:latin typeface="Calibri"/>
                <a:cs typeface="Calibri"/>
              </a:rPr>
              <a:t> </a:t>
            </a:r>
            <a:r>
              <a:rPr sz="1900" spc="-10" dirty="0">
                <a:latin typeface="Calibri"/>
                <a:cs typeface="Calibri"/>
              </a:rPr>
              <a:t>first, 	</a:t>
            </a:r>
            <a:r>
              <a:rPr sz="1900" dirty="0">
                <a:latin typeface="Calibri"/>
                <a:cs typeface="Calibri"/>
              </a:rPr>
              <a:t>second</a:t>
            </a:r>
            <a:r>
              <a:rPr sz="1900" spc="-75" dirty="0">
                <a:latin typeface="Calibri"/>
                <a:cs typeface="Calibri"/>
              </a:rPr>
              <a:t> </a:t>
            </a:r>
            <a:r>
              <a:rPr sz="1900" dirty="0">
                <a:latin typeface="Calibri"/>
                <a:cs typeface="Calibri"/>
              </a:rPr>
              <a:t>and</a:t>
            </a:r>
            <a:r>
              <a:rPr sz="1900" spc="-65" dirty="0">
                <a:latin typeface="Calibri"/>
                <a:cs typeface="Calibri"/>
              </a:rPr>
              <a:t> </a:t>
            </a:r>
            <a:r>
              <a:rPr sz="1900" dirty="0">
                <a:latin typeface="Calibri"/>
                <a:cs typeface="Calibri"/>
              </a:rPr>
              <a:t>third</a:t>
            </a:r>
            <a:r>
              <a:rPr sz="1900" spc="-50" dirty="0">
                <a:latin typeface="Calibri"/>
                <a:cs typeface="Calibri"/>
              </a:rPr>
              <a:t> </a:t>
            </a:r>
            <a:r>
              <a:rPr sz="1900" dirty="0">
                <a:latin typeface="Calibri"/>
                <a:cs typeface="Calibri"/>
              </a:rPr>
              <a:t>quarter</a:t>
            </a:r>
            <a:r>
              <a:rPr sz="1900" spc="-45" dirty="0">
                <a:latin typeface="Calibri"/>
                <a:cs typeface="Calibri"/>
              </a:rPr>
              <a:t> </a:t>
            </a:r>
            <a:r>
              <a:rPr sz="1900" dirty="0">
                <a:latin typeface="Calibri"/>
                <a:cs typeface="Calibri"/>
              </a:rPr>
              <a:t>2023</a:t>
            </a:r>
            <a:r>
              <a:rPr sz="1900" spc="-50" dirty="0">
                <a:latin typeface="Calibri"/>
                <a:cs typeface="Calibri"/>
              </a:rPr>
              <a:t> </a:t>
            </a:r>
            <a:r>
              <a:rPr sz="1900" spc="-10" dirty="0">
                <a:latin typeface="Calibri"/>
                <a:cs typeface="Calibri"/>
              </a:rPr>
              <a:t>estimated 	taxes</a:t>
            </a:r>
            <a:r>
              <a:rPr sz="1900" spc="-75" dirty="0">
                <a:latin typeface="Calibri"/>
                <a:cs typeface="Calibri"/>
              </a:rPr>
              <a:t> </a:t>
            </a:r>
            <a:r>
              <a:rPr sz="1900" dirty="0">
                <a:latin typeface="Calibri"/>
                <a:cs typeface="Calibri"/>
              </a:rPr>
              <a:t>was</a:t>
            </a:r>
            <a:r>
              <a:rPr sz="1900" spc="-65" dirty="0">
                <a:latin typeface="Calibri"/>
                <a:cs typeface="Calibri"/>
              </a:rPr>
              <a:t> </a:t>
            </a:r>
            <a:r>
              <a:rPr sz="1900" dirty="0">
                <a:latin typeface="Calibri"/>
                <a:cs typeface="Calibri"/>
              </a:rPr>
              <a:t>extended</a:t>
            </a:r>
            <a:r>
              <a:rPr sz="1900" spc="-50" dirty="0">
                <a:latin typeface="Calibri"/>
                <a:cs typeface="Calibri"/>
              </a:rPr>
              <a:t> </a:t>
            </a:r>
            <a:r>
              <a:rPr sz="1900" dirty="0">
                <a:latin typeface="Calibri"/>
                <a:cs typeface="Calibri"/>
              </a:rPr>
              <a:t>until</a:t>
            </a:r>
            <a:r>
              <a:rPr sz="1900" spc="-60" dirty="0">
                <a:latin typeface="Calibri"/>
                <a:cs typeface="Calibri"/>
              </a:rPr>
              <a:t> </a:t>
            </a:r>
            <a:r>
              <a:rPr sz="1900" spc="-10" dirty="0">
                <a:latin typeface="Calibri"/>
                <a:cs typeface="Calibri"/>
              </a:rPr>
              <a:t>November</a:t>
            </a:r>
            <a:r>
              <a:rPr sz="1900" spc="-45" dirty="0">
                <a:latin typeface="Calibri"/>
                <a:cs typeface="Calibri"/>
              </a:rPr>
              <a:t> </a:t>
            </a:r>
            <a:r>
              <a:rPr sz="1900" dirty="0">
                <a:latin typeface="Calibri"/>
                <a:cs typeface="Calibri"/>
              </a:rPr>
              <a:t>16,</a:t>
            </a:r>
            <a:r>
              <a:rPr sz="1900" spc="-65" dirty="0">
                <a:latin typeface="Calibri"/>
                <a:cs typeface="Calibri"/>
              </a:rPr>
              <a:t> </a:t>
            </a:r>
            <a:r>
              <a:rPr sz="1900" spc="-20" dirty="0">
                <a:latin typeface="Calibri"/>
                <a:cs typeface="Calibri"/>
              </a:rPr>
              <a:t>2023 	</a:t>
            </a:r>
            <a:r>
              <a:rPr sz="1900" dirty="0">
                <a:latin typeface="Calibri"/>
                <a:cs typeface="Calibri"/>
              </a:rPr>
              <a:t>for</a:t>
            </a:r>
            <a:r>
              <a:rPr sz="1900" spc="-75" dirty="0">
                <a:latin typeface="Calibri"/>
                <a:cs typeface="Calibri"/>
              </a:rPr>
              <a:t> </a:t>
            </a:r>
            <a:r>
              <a:rPr sz="1900" dirty="0">
                <a:latin typeface="Calibri"/>
                <a:cs typeface="Calibri"/>
              </a:rPr>
              <a:t>individuals</a:t>
            </a:r>
            <a:r>
              <a:rPr sz="1900" spc="-50" dirty="0">
                <a:latin typeface="Calibri"/>
                <a:cs typeface="Calibri"/>
              </a:rPr>
              <a:t> </a:t>
            </a:r>
            <a:r>
              <a:rPr sz="1900" dirty="0">
                <a:latin typeface="Calibri"/>
                <a:cs typeface="Calibri"/>
              </a:rPr>
              <a:t>impacted</a:t>
            </a:r>
            <a:r>
              <a:rPr sz="1900" spc="-55" dirty="0">
                <a:latin typeface="Calibri"/>
                <a:cs typeface="Calibri"/>
              </a:rPr>
              <a:t> </a:t>
            </a:r>
            <a:r>
              <a:rPr sz="1900" dirty="0">
                <a:latin typeface="Calibri"/>
                <a:cs typeface="Calibri"/>
              </a:rPr>
              <a:t>by</a:t>
            </a:r>
            <a:r>
              <a:rPr sz="1900" spc="-65" dirty="0">
                <a:latin typeface="Calibri"/>
                <a:cs typeface="Calibri"/>
              </a:rPr>
              <a:t> </a:t>
            </a:r>
            <a:r>
              <a:rPr sz="1900" dirty="0">
                <a:latin typeface="Calibri"/>
                <a:cs typeface="Calibri"/>
              </a:rPr>
              <a:t>the</a:t>
            </a:r>
            <a:r>
              <a:rPr sz="1900" spc="-65" dirty="0">
                <a:latin typeface="Calibri"/>
                <a:cs typeface="Calibri"/>
              </a:rPr>
              <a:t> </a:t>
            </a:r>
            <a:r>
              <a:rPr sz="1900" spc="-10" dirty="0">
                <a:latin typeface="Calibri"/>
                <a:cs typeface="Calibri"/>
              </a:rPr>
              <a:t>winter</a:t>
            </a:r>
            <a:r>
              <a:rPr sz="1900" spc="500" dirty="0">
                <a:latin typeface="Calibri"/>
                <a:cs typeface="Calibri"/>
              </a:rPr>
              <a:t> 	</a:t>
            </a:r>
            <a:r>
              <a:rPr sz="1900" spc="-10" dirty="0">
                <a:latin typeface="Calibri"/>
                <a:cs typeface="Calibri"/>
              </a:rPr>
              <a:t>storms</a:t>
            </a:r>
            <a:endParaRPr sz="1900">
              <a:latin typeface="Calibri"/>
              <a:cs typeface="Calibri"/>
            </a:endParaRPr>
          </a:p>
          <a:p>
            <a:pPr marL="407670" marR="46990" lvl="1" indent="-171450" algn="just">
              <a:lnSpc>
                <a:spcPct val="80000"/>
              </a:lnSpc>
              <a:spcBef>
                <a:spcPts val="415"/>
              </a:spcBef>
              <a:buClr>
                <a:srgbClr val="9C5252"/>
              </a:buClr>
              <a:buFont typeface="Arial"/>
              <a:buChar char="•"/>
              <a:tabLst>
                <a:tab pos="407670" algn="l"/>
              </a:tabLst>
            </a:pPr>
            <a:r>
              <a:rPr sz="1700" dirty="0">
                <a:latin typeface="Calibri"/>
                <a:cs typeface="Calibri"/>
              </a:rPr>
              <a:t>Original</a:t>
            </a:r>
            <a:r>
              <a:rPr sz="1700" spc="-80" dirty="0">
                <a:latin typeface="Calibri"/>
                <a:cs typeface="Calibri"/>
              </a:rPr>
              <a:t> </a:t>
            </a:r>
            <a:r>
              <a:rPr sz="1700" dirty="0">
                <a:latin typeface="Calibri"/>
                <a:cs typeface="Calibri"/>
              </a:rPr>
              <a:t>estimate</a:t>
            </a:r>
            <a:r>
              <a:rPr sz="1700" spc="-35" dirty="0">
                <a:latin typeface="Calibri"/>
                <a:cs typeface="Calibri"/>
              </a:rPr>
              <a:t> </a:t>
            </a:r>
            <a:r>
              <a:rPr sz="1700" dirty="0">
                <a:latin typeface="Calibri"/>
                <a:cs typeface="Calibri"/>
              </a:rPr>
              <a:t>was</a:t>
            </a:r>
            <a:r>
              <a:rPr sz="1700" spc="-40" dirty="0">
                <a:latin typeface="Calibri"/>
                <a:cs typeface="Calibri"/>
              </a:rPr>
              <a:t> </a:t>
            </a:r>
            <a:r>
              <a:rPr sz="1700" dirty="0">
                <a:latin typeface="Calibri"/>
                <a:cs typeface="Calibri"/>
              </a:rPr>
              <a:t>that</a:t>
            </a:r>
            <a:r>
              <a:rPr sz="1700" spc="-50" dirty="0">
                <a:latin typeface="Calibri"/>
                <a:cs typeface="Calibri"/>
              </a:rPr>
              <a:t> </a:t>
            </a:r>
            <a:r>
              <a:rPr sz="1700" spc="-10" dirty="0">
                <a:latin typeface="Calibri"/>
                <a:cs typeface="Calibri"/>
              </a:rPr>
              <a:t>approximately</a:t>
            </a:r>
            <a:r>
              <a:rPr sz="1700" spc="-65" dirty="0">
                <a:latin typeface="Calibri"/>
                <a:cs typeface="Calibri"/>
              </a:rPr>
              <a:t> </a:t>
            </a:r>
            <a:r>
              <a:rPr sz="1700" spc="-20" dirty="0">
                <a:latin typeface="Calibri"/>
                <a:cs typeface="Calibri"/>
              </a:rPr>
              <a:t>$500 </a:t>
            </a:r>
            <a:r>
              <a:rPr sz="1700" dirty="0">
                <a:latin typeface="Calibri"/>
                <a:cs typeface="Calibri"/>
              </a:rPr>
              <a:t>million</a:t>
            </a:r>
            <a:r>
              <a:rPr sz="1700" spc="-70" dirty="0">
                <a:latin typeface="Calibri"/>
                <a:cs typeface="Calibri"/>
              </a:rPr>
              <a:t> </a:t>
            </a:r>
            <a:r>
              <a:rPr sz="1700" dirty="0">
                <a:latin typeface="Calibri"/>
                <a:cs typeface="Calibri"/>
              </a:rPr>
              <a:t>of</a:t>
            </a:r>
            <a:r>
              <a:rPr sz="1700" spc="-30" dirty="0">
                <a:latin typeface="Calibri"/>
                <a:cs typeface="Calibri"/>
              </a:rPr>
              <a:t> </a:t>
            </a:r>
            <a:r>
              <a:rPr sz="1700" dirty="0">
                <a:latin typeface="Calibri"/>
                <a:cs typeface="Calibri"/>
              </a:rPr>
              <a:t>MHSA</a:t>
            </a:r>
            <a:r>
              <a:rPr sz="1700" spc="-35" dirty="0">
                <a:latin typeface="Calibri"/>
                <a:cs typeface="Calibri"/>
              </a:rPr>
              <a:t> </a:t>
            </a:r>
            <a:r>
              <a:rPr sz="1700" dirty="0">
                <a:latin typeface="Calibri"/>
                <a:cs typeface="Calibri"/>
              </a:rPr>
              <a:t>revenue</a:t>
            </a:r>
            <a:r>
              <a:rPr sz="1700" spc="-45" dirty="0">
                <a:latin typeface="Calibri"/>
                <a:cs typeface="Calibri"/>
              </a:rPr>
              <a:t> </a:t>
            </a:r>
            <a:r>
              <a:rPr sz="1700" dirty="0">
                <a:latin typeface="Calibri"/>
                <a:cs typeface="Calibri"/>
              </a:rPr>
              <a:t>that</a:t>
            </a:r>
            <a:r>
              <a:rPr sz="1700" spc="-65" dirty="0">
                <a:latin typeface="Calibri"/>
                <a:cs typeface="Calibri"/>
              </a:rPr>
              <a:t> </a:t>
            </a:r>
            <a:r>
              <a:rPr sz="1700" dirty="0">
                <a:latin typeface="Calibri"/>
                <a:cs typeface="Calibri"/>
              </a:rPr>
              <a:t>would</a:t>
            </a:r>
            <a:r>
              <a:rPr sz="1700" spc="-70" dirty="0">
                <a:latin typeface="Calibri"/>
                <a:cs typeface="Calibri"/>
              </a:rPr>
              <a:t> </a:t>
            </a:r>
            <a:r>
              <a:rPr sz="1700" dirty="0">
                <a:latin typeface="Calibri"/>
                <a:cs typeface="Calibri"/>
              </a:rPr>
              <a:t>have</a:t>
            </a:r>
            <a:r>
              <a:rPr sz="1700" spc="-60" dirty="0">
                <a:latin typeface="Calibri"/>
                <a:cs typeface="Calibri"/>
              </a:rPr>
              <a:t> </a:t>
            </a:r>
            <a:r>
              <a:rPr sz="1700" spc="-20" dirty="0">
                <a:latin typeface="Calibri"/>
                <a:cs typeface="Calibri"/>
              </a:rPr>
              <a:t>been </a:t>
            </a:r>
            <a:r>
              <a:rPr sz="1700" dirty="0">
                <a:latin typeface="Calibri"/>
                <a:cs typeface="Calibri"/>
              </a:rPr>
              <a:t>received</a:t>
            </a:r>
            <a:r>
              <a:rPr sz="1700" spc="-25" dirty="0">
                <a:latin typeface="Calibri"/>
                <a:cs typeface="Calibri"/>
              </a:rPr>
              <a:t> </a:t>
            </a:r>
            <a:r>
              <a:rPr sz="1700" dirty="0">
                <a:latin typeface="Calibri"/>
                <a:cs typeface="Calibri"/>
              </a:rPr>
              <a:t>in</a:t>
            </a:r>
            <a:r>
              <a:rPr sz="1700" spc="-70" dirty="0">
                <a:latin typeface="Calibri"/>
                <a:cs typeface="Calibri"/>
              </a:rPr>
              <a:t> </a:t>
            </a:r>
            <a:r>
              <a:rPr sz="1700" dirty="0">
                <a:latin typeface="Calibri"/>
                <a:cs typeface="Calibri"/>
              </a:rPr>
              <a:t>FY22/23</a:t>
            </a:r>
            <a:r>
              <a:rPr sz="1700" spc="-20" dirty="0">
                <a:latin typeface="Calibri"/>
                <a:cs typeface="Calibri"/>
              </a:rPr>
              <a:t> </a:t>
            </a:r>
            <a:r>
              <a:rPr sz="1700" dirty="0">
                <a:latin typeface="Calibri"/>
                <a:cs typeface="Calibri"/>
              </a:rPr>
              <a:t>was</a:t>
            </a:r>
            <a:r>
              <a:rPr sz="1700" spc="-50" dirty="0">
                <a:latin typeface="Calibri"/>
                <a:cs typeface="Calibri"/>
              </a:rPr>
              <a:t> </a:t>
            </a:r>
            <a:r>
              <a:rPr sz="1700" dirty="0">
                <a:latin typeface="Calibri"/>
                <a:cs typeface="Calibri"/>
              </a:rPr>
              <a:t>received</a:t>
            </a:r>
            <a:r>
              <a:rPr sz="1700" spc="-55" dirty="0">
                <a:latin typeface="Calibri"/>
                <a:cs typeface="Calibri"/>
              </a:rPr>
              <a:t> </a:t>
            </a:r>
            <a:r>
              <a:rPr sz="1700" dirty="0">
                <a:latin typeface="Calibri"/>
                <a:cs typeface="Calibri"/>
              </a:rPr>
              <a:t>in</a:t>
            </a:r>
            <a:r>
              <a:rPr sz="1700" spc="-30" dirty="0">
                <a:latin typeface="Calibri"/>
                <a:cs typeface="Calibri"/>
              </a:rPr>
              <a:t> </a:t>
            </a:r>
            <a:r>
              <a:rPr sz="1700" spc="-10" dirty="0">
                <a:latin typeface="Calibri"/>
                <a:cs typeface="Calibri"/>
              </a:rPr>
              <a:t>FY23/24</a:t>
            </a:r>
            <a:endParaRPr sz="1700">
              <a:latin typeface="Calibri"/>
              <a:cs typeface="Calibri"/>
            </a:endParaRPr>
          </a:p>
          <a:p>
            <a:pPr marL="407670" marR="114300" lvl="1" indent="-171450">
              <a:lnSpc>
                <a:spcPct val="80100"/>
              </a:lnSpc>
              <a:spcBef>
                <a:spcPts val="405"/>
              </a:spcBef>
              <a:buClr>
                <a:srgbClr val="9C5252"/>
              </a:buClr>
              <a:buFont typeface="Arial"/>
              <a:buChar char="•"/>
              <a:tabLst>
                <a:tab pos="407670" algn="l"/>
              </a:tabLst>
            </a:pPr>
            <a:r>
              <a:rPr sz="1700" dirty="0">
                <a:latin typeface="Calibri"/>
                <a:cs typeface="Calibri"/>
              </a:rPr>
              <a:t>Actual</a:t>
            </a:r>
            <a:r>
              <a:rPr sz="1700" spc="-35" dirty="0">
                <a:latin typeface="Calibri"/>
                <a:cs typeface="Calibri"/>
              </a:rPr>
              <a:t> </a:t>
            </a:r>
            <a:r>
              <a:rPr sz="1700" spc="-10" dirty="0">
                <a:latin typeface="Calibri"/>
                <a:cs typeface="Calibri"/>
              </a:rPr>
              <a:t>non-</a:t>
            </a:r>
            <a:r>
              <a:rPr sz="1700" dirty="0">
                <a:latin typeface="Calibri"/>
                <a:cs typeface="Calibri"/>
              </a:rPr>
              <a:t>withholding</a:t>
            </a:r>
            <a:r>
              <a:rPr sz="1700" spc="-65" dirty="0">
                <a:latin typeface="Calibri"/>
                <a:cs typeface="Calibri"/>
              </a:rPr>
              <a:t> </a:t>
            </a:r>
            <a:r>
              <a:rPr sz="1700" spc="-10" dirty="0">
                <a:latin typeface="Calibri"/>
                <a:cs typeface="Calibri"/>
              </a:rPr>
              <a:t>payments</a:t>
            </a:r>
            <a:r>
              <a:rPr sz="1700" spc="-40" dirty="0">
                <a:latin typeface="Calibri"/>
                <a:cs typeface="Calibri"/>
              </a:rPr>
              <a:t> </a:t>
            </a:r>
            <a:r>
              <a:rPr sz="1700" dirty="0">
                <a:latin typeface="Calibri"/>
                <a:cs typeface="Calibri"/>
              </a:rPr>
              <a:t>were</a:t>
            </a:r>
            <a:r>
              <a:rPr sz="1700" spc="-50" dirty="0">
                <a:latin typeface="Calibri"/>
                <a:cs typeface="Calibri"/>
              </a:rPr>
              <a:t> </a:t>
            </a:r>
            <a:r>
              <a:rPr sz="1700" spc="-20" dirty="0">
                <a:latin typeface="Calibri"/>
                <a:cs typeface="Calibri"/>
              </a:rPr>
              <a:t>$300 </a:t>
            </a:r>
            <a:r>
              <a:rPr sz="1700" dirty="0">
                <a:latin typeface="Calibri"/>
                <a:cs typeface="Calibri"/>
              </a:rPr>
              <a:t>million</a:t>
            </a:r>
            <a:r>
              <a:rPr sz="1700" spc="-65" dirty="0">
                <a:latin typeface="Calibri"/>
                <a:cs typeface="Calibri"/>
              </a:rPr>
              <a:t> </a:t>
            </a:r>
            <a:r>
              <a:rPr sz="1700" dirty="0">
                <a:latin typeface="Calibri"/>
                <a:cs typeface="Calibri"/>
              </a:rPr>
              <a:t>less</a:t>
            </a:r>
            <a:r>
              <a:rPr sz="1700" spc="-50" dirty="0">
                <a:latin typeface="Calibri"/>
                <a:cs typeface="Calibri"/>
              </a:rPr>
              <a:t> </a:t>
            </a:r>
            <a:r>
              <a:rPr sz="1700" dirty="0">
                <a:latin typeface="Calibri"/>
                <a:cs typeface="Calibri"/>
              </a:rPr>
              <a:t>than</a:t>
            </a:r>
            <a:r>
              <a:rPr sz="1700" spc="-50" dirty="0">
                <a:latin typeface="Calibri"/>
                <a:cs typeface="Calibri"/>
              </a:rPr>
              <a:t> </a:t>
            </a:r>
            <a:r>
              <a:rPr sz="1700" dirty="0">
                <a:latin typeface="Calibri"/>
                <a:cs typeface="Calibri"/>
              </a:rPr>
              <a:t>estimated</a:t>
            </a:r>
            <a:r>
              <a:rPr sz="1700" spc="-50" dirty="0">
                <a:latin typeface="Calibri"/>
                <a:cs typeface="Calibri"/>
              </a:rPr>
              <a:t> </a:t>
            </a:r>
            <a:r>
              <a:rPr sz="1700" dirty="0">
                <a:latin typeface="Calibri"/>
                <a:cs typeface="Calibri"/>
              </a:rPr>
              <a:t>through</a:t>
            </a:r>
            <a:r>
              <a:rPr sz="1700" spc="-75" dirty="0">
                <a:latin typeface="Calibri"/>
                <a:cs typeface="Calibri"/>
              </a:rPr>
              <a:t> </a:t>
            </a:r>
            <a:r>
              <a:rPr sz="1700" spc="-10" dirty="0">
                <a:latin typeface="Calibri"/>
                <a:cs typeface="Calibri"/>
              </a:rPr>
              <a:t>November </a:t>
            </a:r>
            <a:r>
              <a:rPr sz="1700" spc="-20" dirty="0">
                <a:latin typeface="Calibri"/>
                <a:cs typeface="Calibri"/>
              </a:rPr>
              <a:t>2023</a:t>
            </a:r>
            <a:endParaRPr sz="1700">
              <a:latin typeface="Calibri"/>
              <a:cs typeface="Calibri"/>
            </a:endParaRPr>
          </a:p>
        </p:txBody>
      </p:sp>
      <p:pic>
        <p:nvPicPr>
          <p:cNvPr id="4" name="object 4"/>
          <p:cNvPicPr/>
          <p:nvPr/>
        </p:nvPicPr>
        <p:blipFill>
          <a:blip r:embed="rId2" cstate="print"/>
          <a:stretch>
            <a:fillRect/>
          </a:stretch>
        </p:blipFill>
        <p:spPr>
          <a:xfrm>
            <a:off x="5530658" y="2130612"/>
            <a:ext cx="5329365" cy="30524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70" dirty="0"/>
              <a:t>MHSA</a:t>
            </a:r>
            <a:r>
              <a:rPr spc="-160" dirty="0"/>
              <a:t> </a:t>
            </a:r>
            <a:r>
              <a:rPr spc="-70" dirty="0"/>
              <a:t>County</a:t>
            </a:r>
            <a:r>
              <a:rPr spc="-135" dirty="0"/>
              <a:t> </a:t>
            </a:r>
            <a:r>
              <a:rPr spc="-70" dirty="0"/>
              <a:t>Expenditures</a:t>
            </a:r>
          </a:p>
        </p:txBody>
      </p:sp>
      <p:grpSp>
        <p:nvGrpSpPr>
          <p:cNvPr id="3" name="object 3"/>
          <p:cNvGrpSpPr/>
          <p:nvPr/>
        </p:nvGrpSpPr>
        <p:grpSpPr>
          <a:xfrm>
            <a:off x="602233" y="1600200"/>
            <a:ext cx="10168255" cy="4800600"/>
            <a:chOff x="602233" y="1600200"/>
            <a:chExt cx="10168255" cy="4800600"/>
          </a:xfrm>
        </p:grpSpPr>
        <p:sp>
          <p:nvSpPr>
            <p:cNvPr id="4" name="object 4"/>
            <p:cNvSpPr/>
            <p:nvPr/>
          </p:nvSpPr>
          <p:spPr>
            <a:xfrm>
              <a:off x="609599" y="1600200"/>
              <a:ext cx="10160635" cy="4800600"/>
            </a:xfrm>
            <a:custGeom>
              <a:avLst/>
              <a:gdLst/>
              <a:ahLst/>
              <a:cxnLst/>
              <a:rect l="l" t="t" r="r" b="b"/>
              <a:pathLst>
                <a:path w="10160635" h="4800600">
                  <a:moveTo>
                    <a:pt x="7760208" y="0"/>
                  </a:moveTo>
                  <a:lnTo>
                    <a:pt x="7760208" y="1200150"/>
                  </a:lnTo>
                  <a:lnTo>
                    <a:pt x="0" y="1200150"/>
                  </a:lnTo>
                  <a:lnTo>
                    <a:pt x="0" y="3600450"/>
                  </a:lnTo>
                  <a:lnTo>
                    <a:pt x="7760208" y="3600450"/>
                  </a:lnTo>
                  <a:lnTo>
                    <a:pt x="7760208" y="4800600"/>
                  </a:lnTo>
                  <a:lnTo>
                    <a:pt x="10160508" y="2400300"/>
                  </a:lnTo>
                  <a:lnTo>
                    <a:pt x="7760208" y="0"/>
                  </a:lnTo>
                  <a:close/>
                </a:path>
              </a:pathLst>
            </a:custGeom>
            <a:solidFill>
              <a:srgbClr val="CDD1DD"/>
            </a:solidFill>
          </p:spPr>
          <p:txBody>
            <a:bodyPr wrap="square" lIns="0" tIns="0" rIns="0" bIns="0" rtlCol="0"/>
            <a:lstStyle/>
            <a:p>
              <a:endParaRPr/>
            </a:p>
          </p:txBody>
        </p:sp>
        <p:sp>
          <p:nvSpPr>
            <p:cNvPr id="5" name="object 5"/>
            <p:cNvSpPr/>
            <p:nvPr/>
          </p:nvSpPr>
          <p:spPr>
            <a:xfrm>
              <a:off x="614933" y="3041141"/>
              <a:ext cx="1952625" cy="1920239"/>
            </a:xfrm>
            <a:custGeom>
              <a:avLst/>
              <a:gdLst/>
              <a:ahLst/>
              <a:cxnLst/>
              <a:rect l="l" t="t" r="r" b="b"/>
              <a:pathLst>
                <a:path w="1952625" h="1920239">
                  <a:moveTo>
                    <a:pt x="1632203" y="0"/>
                  </a:moveTo>
                  <a:lnTo>
                    <a:pt x="320040" y="0"/>
                  </a:lnTo>
                  <a:lnTo>
                    <a:pt x="272748" y="3469"/>
                  </a:lnTo>
                  <a:lnTo>
                    <a:pt x="227610" y="13547"/>
                  </a:lnTo>
                  <a:lnTo>
                    <a:pt x="185122" y="29740"/>
                  </a:lnTo>
                  <a:lnTo>
                    <a:pt x="145778" y="51552"/>
                  </a:lnTo>
                  <a:lnTo>
                    <a:pt x="110073" y="78490"/>
                  </a:lnTo>
                  <a:lnTo>
                    <a:pt x="78502" y="110057"/>
                  </a:lnTo>
                  <a:lnTo>
                    <a:pt x="51562" y="145761"/>
                  </a:lnTo>
                  <a:lnTo>
                    <a:pt x="29746" y="185105"/>
                  </a:lnTo>
                  <a:lnTo>
                    <a:pt x="13550" y="227596"/>
                  </a:lnTo>
                  <a:lnTo>
                    <a:pt x="3470" y="272739"/>
                  </a:lnTo>
                  <a:lnTo>
                    <a:pt x="0" y="320040"/>
                  </a:lnTo>
                  <a:lnTo>
                    <a:pt x="0" y="1600200"/>
                  </a:lnTo>
                  <a:lnTo>
                    <a:pt x="3470" y="1647500"/>
                  </a:lnTo>
                  <a:lnTo>
                    <a:pt x="13550" y="1692643"/>
                  </a:lnTo>
                  <a:lnTo>
                    <a:pt x="29746" y="1735134"/>
                  </a:lnTo>
                  <a:lnTo>
                    <a:pt x="51562" y="1774478"/>
                  </a:lnTo>
                  <a:lnTo>
                    <a:pt x="78502" y="1810182"/>
                  </a:lnTo>
                  <a:lnTo>
                    <a:pt x="110073" y="1841749"/>
                  </a:lnTo>
                  <a:lnTo>
                    <a:pt x="145778" y="1868687"/>
                  </a:lnTo>
                  <a:lnTo>
                    <a:pt x="185122" y="1890499"/>
                  </a:lnTo>
                  <a:lnTo>
                    <a:pt x="227610" y="1906692"/>
                  </a:lnTo>
                  <a:lnTo>
                    <a:pt x="272748" y="1916770"/>
                  </a:lnTo>
                  <a:lnTo>
                    <a:pt x="320040" y="1920240"/>
                  </a:lnTo>
                  <a:lnTo>
                    <a:pt x="1632203" y="1920240"/>
                  </a:lnTo>
                  <a:lnTo>
                    <a:pt x="1679504" y="1916770"/>
                  </a:lnTo>
                  <a:lnTo>
                    <a:pt x="1724647" y="1906692"/>
                  </a:lnTo>
                  <a:lnTo>
                    <a:pt x="1767138" y="1890499"/>
                  </a:lnTo>
                  <a:lnTo>
                    <a:pt x="1806482" y="1868687"/>
                  </a:lnTo>
                  <a:lnTo>
                    <a:pt x="1842186" y="1841749"/>
                  </a:lnTo>
                  <a:lnTo>
                    <a:pt x="1873753" y="1810182"/>
                  </a:lnTo>
                  <a:lnTo>
                    <a:pt x="1900691" y="1774478"/>
                  </a:lnTo>
                  <a:lnTo>
                    <a:pt x="1922503" y="1735134"/>
                  </a:lnTo>
                  <a:lnTo>
                    <a:pt x="1938696" y="1692643"/>
                  </a:lnTo>
                  <a:lnTo>
                    <a:pt x="1948774" y="1647500"/>
                  </a:lnTo>
                  <a:lnTo>
                    <a:pt x="1952243" y="1600200"/>
                  </a:lnTo>
                  <a:lnTo>
                    <a:pt x="1952243" y="320040"/>
                  </a:lnTo>
                  <a:lnTo>
                    <a:pt x="1948774" y="272739"/>
                  </a:lnTo>
                  <a:lnTo>
                    <a:pt x="1938696" y="227596"/>
                  </a:lnTo>
                  <a:lnTo>
                    <a:pt x="1922503" y="185105"/>
                  </a:lnTo>
                  <a:lnTo>
                    <a:pt x="1900691" y="145761"/>
                  </a:lnTo>
                  <a:lnTo>
                    <a:pt x="1873753" y="110057"/>
                  </a:lnTo>
                  <a:lnTo>
                    <a:pt x="1842186" y="78490"/>
                  </a:lnTo>
                  <a:lnTo>
                    <a:pt x="1806482" y="51552"/>
                  </a:lnTo>
                  <a:lnTo>
                    <a:pt x="1767138" y="29740"/>
                  </a:lnTo>
                  <a:lnTo>
                    <a:pt x="1724647" y="13547"/>
                  </a:lnTo>
                  <a:lnTo>
                    <a:pt x="1679504" y="3469"/>
                  </a:lnTo>
                  <a:lnTo>
                    <a:pt x="1632203" y="0"/>
                  </a:lnTo>
                  <a:close/>
                </a:path>
              </a:pathLst>
            </a:custGeom>
            <a:solidFill>
              <a:srgbClr val="2E5796"/>
            </a:solidFill>
          </p:spPr>
          <p:txBody>
            <a:bodyPr wrap="square" lIns="0" tIns="0" rIns="0" bIns="0" rtlCol="0"/>
            <a:lstStyle/>
            <a:p>
              <a:endParaRPr/>
            </a:p>
          </p:txBody>
        </p:sp>
        <p:sp>
          <p:nvSpPr>
            <p:cNvPr id="6" name="object 6"/>
            <p:cNvSpPr/>
            <p:nvPr/>
          </p:nvSpPr>
          <p:spPr>
            <a:xfrm>
              <a:off x="614933" y="3041141"/>
              <a:ext cx="1952625" cy="1920239"/>
            </a:xfrm>
            <a:custGeom>
              <a:avLst/>
              <a:gdLst/>
              <a:ahLst/>
              <a:cxnLst/>
              <a:rect l="l" t="t" r="r" b="b"/>
              <a:pathLst>
                <a:path w="1952625" h="1920239">
                  <a:moveTo>
                    <a:pt x="0" y="320040"/>
                  </a:moveTo>
                  <a:lnTo>
                    <a:pt x="3470" y="272739"/>
                  </a:lnTo>
                  <a:lnTo>
                    <a:pt x="13550" y="227596"/>
                  </a:lnTo>
                  <a:lnTo>
                    <a:pt x="29746" y="185105"/>
                  </a:lnTo>
                  <a:lnTo>
                    <a:pt x="51562" y="145761"/>
                  </a:lnTo>
                  <a:lnTo>
                    <a:pt x="78502" y="110057"/>
                  </a:lnTo>
                  <a:lnTo>
                    <a:pt x="110073" y="78490"/>
                  </a:lnTo>
                  <a:lnTo>
                    <a:pt x="145778" y="51552"/>
                  </a:lnTo>
                  <a:lnTo>
                    <a:pt x="185122" y="29740"/>
                  </a:lnTo>
                  <a:lnTo>
                    <a:pt x="227610" y="13547"/>
                  </a:lnTo>
                  <a:lnTo>
                    <a:pt x="272748" y="3469"/>
                  </a:lnTo>
                  <a:lnTo>
                    <a:pt x="320040" y="0"/>
                  </a:lnTo>
                  <a:lnTo>
                    <a:pt x="1632203" y="0"/>
                  </a:lnTo>
                  <a:lnTo>
                    <a:pt x="1679504" y="3469"/>
                  </a:lnTo>
                  <a:lnTo>
                    <a:pt x="1724647" y="13547"/>
                  </a:lnTo>
                  <a:lnTo>
                    <a:pt x="1767138" y="29740"/>
                  </a:lnTo>
                  <a:lnTo>
                    <a:pt x="1806482" y="51552"/>
                  </a:lnTo>
                  <a:lnTo>
                    <a:pt x="1842186" y="78490"/>
                  </a:lnTo>
                  <a:lnTo>
                    <a:pt x="1873753" y="110057"/>
                  </a:lnTo>
                  <a:lnTo>
                    <a:pt x="1900691" y="145761"/>
                  </a:lnTo>
                  <a:lnTo>
                    <a:pt x="1922503" y="185105"/>
                  </a:lnTo>
                  <a:lnTo>
                    <a:pt x="1938696" y="227596"/>
                  </a:lnTo>
                  <a:lnTo>
                    <a:pt x="1948774" y="272739"/>
                  </a:lnTo>
                  <a:lnTo>
                    <a:pt x="1952243" y="320040"/>
                  </a:lnTo>
                  <a:lnTo>
                    <a:pt x="1952243" y="1600200"/>
                  </a:lnTo>
                  <a:lnTo>
                    <a:pt x="1948774" y="1647500"/>
                  </a:lnTo>
                  <a:lnTo>
                    <a:pt x="1938696" y="1692643"/>
                  </a:lnTo>
                  <a:lnTo>
                    <a:pt x="1922503" y="1735134"/>
                  </a:lnTo>
                  <a:lnTo>
                    <a:pt x="1900691" y="1774478"/>
                  </a:lnTo>
                  <a:lnTo>
                    <a:pt x="1873753" y="1810182"/>
                  </a:lnTo>
                  <a:lnTo>
                    <a:pt x="1842186" y="1841749"/>
                  </a:lnTo>
                  <a:lnTo>
                    <a:pt x="1806482" y="1868687"/>
                  </a:lnTo>
                  <a:lnTo>
                    <a:pt x="1767138" y="1890499"/>
                  </a:lnTo>
                  <a:lnTo>
                    <a:pt x="1724647" y="1906692"/>
                  </a:lnTo>
                  <a:lnTo>
                    <a:pt x="1679504" y="1916770"/>
                  </a:lnTo>
                  <a:lnTo>
                    <a:pt x="1632203" y="1920240"/>
                  </a:lnTo>
                  <a:lnTo>
                    <a:pt x="320040" y="1920240"/>
                  </a:lnTo>
                  <a:lnTo>
                    <a:pt x="272748" y="1916770"/>
                  </a:lnTo>
                  <a:lnTo>
                    <a:pt x="227610" y="1906692"/>
                  </a:lnTo>
                  <a:lnTo>
                    <a:pt x="185122" y="1890499"/>
                  </a:lnTo>
                  <a:lnTo>
                    <a:pt x="145778" y="1868687"/>
                  </a:lnTo>
                  <a:lnTo>
                    <a:pt x="110073" y="1841749"/>
                  </a:lnTo>
                  <a:lnTo>
                    <a:pt x="78502" y="1810182"/>
                  </a:lnTo>
                  <a:lnTo>
                    <a:pt x="51562" y="1774478"/>
                  </a:lnTo>
                  <a:lnTo>
                    <a:pt x="29746" y="1735134"/>
                  </a:lnTo>
                  <a:lnTo>
                    <a:pt x="13550" y="1692643"/>
                  </a:lnTo>
                  <a:lnTo>
                    <a:pt x="3470" y="1647500"/>
                  </a:lnTo>
                  <a:lnTo>
                    <a:pt x="0" y="1600200"/>
                  </a:lnTo>
                  <a:lnTo>
                    <a:pt x="0" y="320040"/>
                  </a:lnTo>
                  <a:close/>
                </a:path>
              </a:pathLst>
            </a:custGeom>
            <a:ln w="25400">
              <a:solidFill>
                <a:srgbClr val="FFFFFF"/>
              </a:solidFill>
            </a:ln>
          </p:spPr>
          <p:txBody>
            <a:bodyPr wrap="square" lIns="0" tIns="0" rIns="0" bIns="0" rtlCol="0"/>
            <a:lstStyle/>
            <a:p>
              <a:endParaRPr/>
            </a:p>
          </p:txBody>
        </p:sp>
      </p:grpSp>
      <p:sp>
        <p:nvSpPr>
          <p:cNvPr id="7" name="object 7"/>
          <p:cNvSpPr txBox="1"/>
          <p:nvPr/>
        </p:nvSpPr>
        <p:spPr>
          <a:xfrm>
            <a:off x="801116" y="3359022"/>
            <a:ext cx="1576070" cy="1233805"/>
          </a:xfrm>
          <a:prstGeom prst="rect">
            <a:avLst/>
          </a:prstGeom>
        </p:spPr>
        <p:txBody>
          <a:bodyPr vert="horz" wrap="square" lIns="0" tIns="34925" rIns="0" bIns="0" rtlCol="0">
            <a:spAutoFit/>
          </a:bodyPr>
          <a:lstStyle/>
          <a:p>
            <a:pPr marL="12065" marR="5080" indent="635" algn="ctr">
              <a:lnSpc>
                <a:spcPct val="91500"/>
              </a:lnSpc>
              <a:spcBef>
                <a:spcPts val="275"/>
              </a:spcBef>
            </a:pPr>
            <a:r>
              <a:rPr sz="1700" dirty="0">
                <a:solidFill>
                  <a:srgbClr val="FFFFFF"/>
                </a:solidFill>
                <a:latin typeface="Calibri"/>
                <a:cs typeface="Calibri"/>
              </a:rPr>
              <a:t>Counties</a:t>
            </a:r>
            <a:r>
              <a:rPr sz="1700" spc="-90" dirty="0">
                <a:solidFill>
                  <a:srgbClr val="FFFFFF"/>
                </a:solidFill>
                <a:latin typeface="Calibri"/>
                <a:cs typeface="Calibri"/>
              </a:rPr>
              <a:t> </a:t>
            </a:r>
            <a:r>
              <a:rPr sz="1700" spc="-25" dirty="0">
                <a:solidFill>
                  <a:srgbClr val="FFFFFF"/>
                </a:solidFill>
                <a:latin typeface="Calibri"/>
                <a:cs typeface="Calibri"/>
              </a:rPr>
              <a:t>are </a:t>
            </a:r>
            <a:r>
              <a:rPr sz="1700" dirty="0">
                <a:solidFill>
                  <a:srgbClr val="FFFFFF"/>
                </a:solidFill>
                <a:latin typeface="Calibri"/>
                <a:cs typeface="Calibri"/>
              </a:rPr>
              <a:t>required</a:t>
            </a:r>
            <a:r>
              <a:rPr sz="1700" spc="-75" dirty="0">
                <a:solidFill>
                  <a:srgbClr val="FFFFFF"/>
                </a:solidFill>
                <a:latin typeface="Calibri"/>
                <a:cs typeface="Calibri"/>
              </a:rPr>
              <a:t> </a:t>
            </a:r>
            <a:r>
              <a:rPr sz="1700" spc="-25" dirty="0">
                <a:solidFill>
                  <a:srgbClr val="FFFFFF"/>
                </a:solidFill>
                <a:latin typeface="Calibri"/>
                <a:cs typeface="Calibri"/>
              </a:rPr>
              <a:t>to </a:t>
            </a:r>
            <a:r>
              <a:rPr sz="1700" dirty="0">
                <a:solidFill>
                  <a:srgbClr val="FFFFFF"/>
                </a:solidFill>
                <a:latin typeface="Calibri"/>
                <a:cs typeface="Calibri"/>
              </a:rPr>
              <a:t>prepare</a:t>
            </a:r>
            <a:r>
              <a:rPr sz="1700" spc="-60" dirty="0">
                <a:solidFill>
                  <a:srgbClr val="FFFFFF"/>
                </a:solidFill>
                <a:latin typeface="Calibri"/>
                <a:cs typeface="Calibri"/>
              </a:rPr>
              <a:t> </a:t>
            </a:r>
            <a:r>
              <a:rPr sz="1700" dirty="0">
                <a:solidFill>
                  <a:srgbClr val="FFFFFF"/>
                </a:solidFill>
                <a:latin typeface="Calibri"/>
                <a:cs typeface="Calibri"/>
              </a:rPr>
              <a:t>a</a:t>
            </a:r>
            <a:r>
              <a:rPr sz="1700" spc="-20" dirty="0">
                <a:solidFill>
                  <a:srgbClr val="FFFFFF"/>
                </a:solidFill>
                <a:latin typeface="Calibri"/>
                <a:cs typeface="Calibri"/>
              </a:rPr>
              <a:t> </a:t>
            </a:r>
            <a:r>
              <a:rPr sz="1700" spc="-10" dirty="0">
                <a:solidFill>
                  <a:srgbClr val="FFFFFF"/>
                </a:solidFill>
                <a:latin typeface="Calibri"/>
                <a:cs typeface="Calibri"/>
              </a:rPr>
              <a:t>Three </a:t>
            </a:r>
            <a:r>
              <a:rPr sz="1700" spc="-20" dirty="0">
                <a:solidFill>
                  <a:srgbClr val="FFFFFF"/>
                </a:solidFill>
                <a:latin typeface="Calibri"/>
                <a:cs typeface="Calibri"/>
              </a:rPr>
              <a:t>Year</a:t>
            </a:r>
            <a:r>
              <a:rPr sz="1700" spc="-65" dirty="0">
                <a:solidFill>
                  <a:srgbClr val="FFFFFF"/>
                </a:solidFill>
                <a:latin typeface="Calibri"/>
                <a:cs typeface="Calibri"/>
              </a:rPr>
              <a:t> </a:t>
            </a:r>
            <a:r>
              <a:rPr sz="1700" dirty="0">
                <a:solidFill>
                  <a:srgbClr val="FFFFFF"/>
                </a:solidFill>
                <a:latin typeface="Calibri"/>
                <a:cs typeface="Calibri"/>
              </a:rPr>
              <a:t>Program</a:t>
            </a:r>
            <a:r>
              <a:rPr sz="1700" spc="-85" dirty="0">
                <a:solidFill>
                  <a:srgbClr val="FFFFFF"/>
                </a:solidFill>
                <a:latin typeface="Calibri"/>
                <a:cs typeface="Calibri"/>
              </a:rPr>
              <a:t> </a:t>
            </a:r>
            <a:r>
              <a:rPr sz="1700" spc="-25" dirty="0">
                <a:solidFill>
                  <a:srgbClr val="FFFFFF"/>
                </a:solidFill>
                <a:latin typeface="Calibri"/>
                <a:cs typeface="Calibri"/>
              </a:rPr>
              <a:t>and </a:t>
            </a:r>
            <a:r>
              <a:rPr sz="1700" dirty="0">
                <a:solidFill>
                  <a:srgbClr val="FFFFFF"/>
                </a:solidFill>
                <a:latin typeface="Calibri"/>
                <a:cs typeface="Calibri"/>
              </a:rPr>
              <a:t>Expenditure</a:t>
            </a:r>
            <a:r>
              <a:rPr sz="1700" spc="-80" dirty="0">
                <a:solidFill>
                  <a:srgbClr val="FFFFFF"/>
                </a:solidFill>
                <a:latin typeface="Calibri"/>
                <a:cs typeface="Calibri"/>
              </a:rPr>
              <a:t> </a:t>
            </a:r>
            <a:r>
              <a:rPr sz="1700" spc="-20" dirty="0">
                <a:solidFill>
                  <a:srgbClr val="FFFFFF"/>
                </a:solidFill>
                <a:latin typeface="Calibri"/>
                <a:cs typeface="Calibri"/>
              </a:rPr>
              <a:t>Plan</a:t>
            </a:r>
            <a:endParaRPr sz="1700">
              <a:latin typeface="Calibri"/>
              <a:cs typeface="Calibri"/>
            </a:endParaRPr>
          </a:p>
        </p:txBody>
      </p:sp>
      <p:grpSp>
        <p:nvGrpSpPr>
          <p:cNvPr id="8" name="object 8"/>
          <p:cNvGrpSpPr/>
          <p:nvPr/>
        </p:nvGrpSpPr>
        <p:grpSpPr>
          <a:xfrm>
            <a:off x="2652014" y="3028442"/>
            <a:ext cx="1978025" cy="1945639"/>
            <a:chOff x="2652014" y="3028442"/>
            <a:chExt cx="1978025" cy="1945639"/>
          </a:xfrm>
        </p:grpSpPr>
        <p:sp>
          <p:nvSpPr>
            <p:cNvPr id="9" name="object 9"/>
            <p:cNvSpPr/>
            <p:nvPr/>
          </p:nvSpPr>
          <p:spPr>
            <a:xfrm>
              <a:off x="2664714" y="3041142"/>
              <a:ext cx="1952625" cy="1920239"/>
            </a:xfrm>
            <a:custGeom>
              <a:avLst/>
              <a:gdLst/>
              <a:ahLst/>
              <a:cxnLst/>
              <a:rect l="l" t="t" r="r" b="b"/>
              <a:pathLst>
                <a:path w="1952625" h="1920239">
                  <a:moveTo>
                    <a:pt x="1632203" y="0"/>
                  </a:moveTo>
                  <a:lnTo>
                    <a:pt x="320040" y="0"/>
                  </a:lnTo>
                  <a:lnTo>
                    <a:pt x="272739" y="3469"/>
                  </a:lnTo>
                  <a:lnTo>
                    <a:pt x="227596" y="13547"/>
                  </a:lnTo>
                  <a:lnTo>
                    <a:pt x="185105" y="29740"/>
                  </a:lnTo>
                  <a:lnTo>
                    <a:pt x="145761" y="51552"/>
                  </a:lnTo>
                  <a:lnTo>
                    <a:pt x="110057" y="78490"/>
                  </a:lnTo>
                  <a:lnTo>
                    <a:pt x="78490" y="110057"/>
                  </a:lnTo>
                  <a:lnTo>
                    <a:pt x="51552" y="145761"/>
                  </a:lnTo>
                  <a:lnTo>
                    <a:pt x="29740" y="185105"/>
                  </a:lnTo>
                  <a:lnTo>
                    <a:pt x="13547" y="227596"/>
                  </a:lnTo>
                  <a:lnTo>
                    <a:pt x="3469" y="272739"/>
                  </a:lnTo>
                  <a:lnTo>
                    <a:pt x="0" y="320040"/>
                  </a:lnTo>
                  <a:lnTo>
                    <a:pt x="0" y="1600200"/>
                  </a:lnTo>
                  <a:lnTo>
                    <a:pt x="3469" y="1647500"/>
                  </a:lnTo>
                  <a:lnTo>
                    <a:pt x="13547" y="1692643"/>
                  </a:lnTo>
                  <a:lnTo>
                    <a:pt x="29740" y="1735134"/>
                  </a:lnTo>
                  <a:lnTo>
                    <a:pt x="51552" y="1774478"/>
                  </a:lnTo>
                  <a:lnTo>
                    <a:pt x="78490" y="1810182"/>
                  </a:lnTo>
                  <a:lnTo>
                    <a:pt x="110057" y="1841749"/>
                  </a:lnTo>
                  <a:lnTo>
                    <a:pt x="145761" y="1868687"/>
                  </a:lnTo>
                  <a:lnTo>
                    <a:pt x="185105" y="1890499"/>
                  </a:lnTo>
                  <a:lnTo>
                    <a:pt x="227596" y="1906692"/>
                  </a:lnTo>
                  <a:lnTo>
                    <a:pt x="272739" y="1916770"/>
                  </a:lnTo>
                  <a:lnTo>
                    <a:pt x="320040" y="1920240"/>
                  </a:lnTo>
                  <a:lnTo>
                    <a:pt x="1632203" y="1920240"/>
                  </a:lnTo>
                  <a:lnTo>
                    <a:pt x="1679504" y="1916770"/>
                  </a:lnTo>
                  <a:lnTo>
                    <a:pt x="1724647" y="1906692"/>
                  </a:lnTo>
                  <a:lnTo>
                    <a:pt x="1767138" y="1890499"/>
                  </a:lnTo>
                  <a:lnTo>
                    <a:pt x="1806482" y="1868687"/>
                  </a:lnTo>
                  <a:lnTo>
                    <a:pt x="1842186" y="1841749"/>
                  </a:lnTo>
                  <a:lnTo>
                    <a:pt x="1873753" y="1810182"/>
                  </a:lnTo>
                  <a:lnTo>
                    <a:pt x="1900691" y="1774478"/>
                  </a:lnTo>
                  <a:lnTo>
                    <a:pt x="1922503" y="1735134"/>
                  </a:lnTo>
                  <a:lnTo>
                    <a:pt x="1938696" y="1692643"/>
                  </a:lnTo>
                  <a:lnTo>
                    <a:pt x="1948774" y="1647500"/>
                  </a:lnTo>
                  <a:lnTo>
                    <a:pt x="1952244" y="1600200"/>
                  </a:lnTo>
                  <a:lnTo>
                    <a:pt x="1952244" y="320040"/>
                  </a:lnTo>
                  <a:lnTo>
                    <a:pt x="1948774" y="272739"/>
                  </a:lnTo>
                  <a:lnTo>
                    <a:pt x="1938696" y="227596"/>
                  </a:lnTo>
                  <a:lnTo>
                    <a:pt x="1922503" y="185105"/>
                  </a:lnTo>
                  <a:lnTo>
                    <a:pt x="1900691" y="145761"/>
                  </a:lnTo>
                  <a:lnTo>
                    <a:pt x="1873753" y="110057"/>
                  </a:lnTo>
                  <a:lnTo>
                    <a:pt x="1842186" y="78490"/>
                  </a:lnTo>
                  <a:lnTo>
                    <a:pt x="1806482" y="51552"/>
                  </a:lnTo>
                  <a:lnTo>
                    <a:pt x="1767138" y="29740"/>
                  </a:lnTo>
                  <a:lnTo>
                    <a:pt x="1724647" y="13547"/>
                  </a:lnTo>
                  <a:lnTo>
                    <a:pt x="1679504" y="3469"/>
                  </a:lnTo>
                  <a:lnTo>
                    <a:pt x="1632203" y="0"/>
                  </a:lnTo>
                  <a:close/>
                </a:path>
              </a:pathLst>
            </a:custGeom>
            <a:solidFill>
              <a:srgbClr val="2E5796"/>
            </a:solidFill>
          </p:spPr>
          <p:txBody>
            <a:bodyPr wrap="square" lIns="0" tIns="0" rIns="0" bIns="0" rtlCol="0"/>
            <a:lstStyle/>
            <a:p>
              <a:endParaRPr/>
            </a:p>
          </p:txBody>
        </p:sp>
        <p:sp>
          <p:nvSpPr>
            <p:cNvPr id="10" name="object 10"/>
            <p:cNvSpPr/>
            <p:nvPr/>
          </p:nvSpPr>
          <p:spPr>
            <a:xfrm>
              <a:off x="2664714" y="3041142"/>
              <a:ext cx="1952625" cy="1920239"/>
            </a:xfrm>
            <a:custGeom>
              <a:avLst/>
              <a:gdLst/>
              <a:ahLst/>
              <a:cxnLst/>
              <a:rect l="l" t="t" r="r" b="b"/>
              <a:pathLst>
                <a:path w="1952625" h="1920239">
                  <a:moveTo>
                    <a:pt x="0" y="320040"/>
                  </a:moveTo>
                  <a:lnTo>
                    <a:pt x="3469" y="272739"/>
                  </a:lnTo>
                  <a:lnTo>
                    <a:pt x="13547" y="227596"/>
                  </a:lnTo>
                  <a:lnTo>
                    <a:pt x="29740" y="185105"/>
                  </a:lnTo>
                  <a:lnTo>
                    <a:pt x="51552" y="145761"/>
                  </a:lnTo>
                  <a:lnTo>
                    <a:pt x="78490" y="110057"/>
                  </a:lnTo>
                  <a:lnTo>
                    <a:pt x="110057" y="78490"/>
                  </a:lnTo>
                  <a:lnTo>
                    <a:pt x="145761" y="51552"/>
                  </a:lnTo>
                  <a:lnTo>
                    <a:pt x="185105" y="29740"/>
                  </a:lnTo>
                  <a:lnTo>
                    <a:pt x="227596" y="13547"/>
                  </a:lnTo>
                  <a:lnTo>
                    <a:pt x="272739" y="3469"/>
                  </a:lnTo>
                  <a:lnTo>
                    <a:pt x="320040" y="0"/>
                  </a:lnTo>
                  <a:lnTo>
                    <a:pt x="1632203" y="0"/>
                  </a:lnTo>
                  <a:lnTo>
                    <a:pt x="1679504" y="3469"/>
                  </a:lnTo>
                  <a:lnTo>
                    <a:pt x="1724647" y="13547"/>
                  </a:lnTo>
                  <a:lnTo>
                    <a:pt x="1767138" y="29740"/>
                  </a:lnTo>
                  <a:lnTo>
                    <a:pt x="1806482" y="51552"/>
                  </a:lnTo>
                  <a:lnTo>
                    <a:pt x="1842186" y="78490"/>
                  </a:lnTo>
                  <a:lnTo>
                    <a:pt x="1873753" y="110057"/>
                  </a:lnTo>
                  <a:lnTo>
                    <a:pt x="1900691" y="145761"/>
                  </a:lnTo>
                  <a:lnTo>
                    <a:pt x="1922503" y="185105"/>
                  </a:lnTo>
                  <a:lnTo>
                    <a:pt x="1938696" y="227596"/>
                  </a:lnTo>
                  <a:lnTo>
                    <a:pt x="1948774" y="272739"/>
                  </a:lnTo>
                  <a:lnTo>
                    <a:pt x="1952244" y="320040"/>
                  </a:lnTo>
                  <a:lnTo>
                    <a:pt x="1952244" y="1600200"/>
                  </a:lnTo>
                  <a:lnTo>
                    <a:pt x="1948774" y="1647500"/>
                  </a:lnTo>
                  <a:lnTo>
                    <a:pt x="1938696" y="1692643"/>
                  </a:lnTo>
                  <a:lnTo>
                    <a:pt x="1922503" y="1735134"/>
                  </a:lnTo>
                  <a:lnTo>
                    <a:pt x="1900691" y="1774478"/>
                  </a:lnTo>
                  <a:lnTo>
                    <a:pt x="1873753" y="1810182"/>
                  </a:lnTo>
                  <a:lnTo>
                    <a:pt x="1842186" y="1841749"/>
                  </a:lnTo>
                  <a:lnTo>
                    <a:pt x="1806482" y="1868687"/>
                  </a:lnTo>
                  <a:lnTo>
                    <a:pt x="1767138" y="1890499"/>
                  </a:lnTo>
                  <a:lnTo>
                    <a:pt x="1724647" y="1906692"/>
                  </a:lnTo>
                  <a:lnTo>
                    <a:pt x="1679504" y="1916770"/>
                  </a:lnTo>
                  <a:lnTo>
                    <a:pt x="1632203" y="1920240"/>
                  </a:lnTo>
                  <a:lnTo>
                    <a:pt x="320040" y="1920240"/>
                  </a:lnTo>
                  <a:lnTo>
                    <a:pt x="272739" y="1916770"/>
                  </a:lnTo>
                  <a:lnTo>
                    <a:pt x="227596" y="1906692"/>
                  </a:lnTo>
                  <a:lnTo>
                    <a:pt x="185105" y="1890499"/>
                  </a:lnTo>
                  <a:lnTo>
                    <a:pt x="145761" y="1868687"/>
                  </a:lnTo>
                  <a:lnTo>
                    <a:pt x="110057" y="1841749"/>
                  </a:lnTo>
                  <a:lnTo>
                    <a:pt x="78490" y="1810182"/>
                  </a:lnTo>
                  <a:lnTo>
                    <a:pt x="51552" y="1774478"/>
                  </a:lnTo>
                  <a:lnTo>
                    <a:pt x="29740" y="1735134"/>
                  </a:lnTo>
                  <a:lnTo>
                    <a:pt x="13547" y="1692643"/>
                  </a:lnTo>
                  <a:lnTo>
                    <a:pt x="3469" y="1647500"/>
                  </a:lnTo>
                  <a:lnTo>
                    <a:pt x="0" y="1600200"/>
                  </a:lnTo>
                  <a:lnTo>
                    <a:pt x="0" y="320040"/>
                  </a:lnTo>
                  <a:close/>
                </a:path>
              </a:pathLst>
            </a:custGeom>
            <a:ln w="25400">
              <a:solidFill>
                <a:srgbClr val="FFFFFF"/>
              </a:solidFill>
            </a:ln>
          </p:spPr>
          <p:txBody>
            <a:bodyPr wrap="square" lIns="0" tIns="0" rIns="0" bIns="0" rtlCol="0"/>
            <a:lstStyle/>
            <a:p>
              <a:endParaRPr/>
            </a:p>
          </p:txBody>
        </p:sp>
      </p:grpSp>
      <p:sp>
        <p:nvSpPr>
          <p:cNvPr id="11" name="object 11"/>
          <p:cNvSpPr txBox="1"/>
          <p:nvPr/>
        </p:nvSpPr>
        <p:spPr>
          <a:xfrm>
            <a:off x="2906014" y="3359022"/>
            <a:ext cx="1466850" cy="1233805"/>
          </a:xfrm>
          <a:prstGeom prst="rect">
            <a:avLst/>
          </a:prstGeom>
        </p:spPr>
        <p:txBody>
          <a:bodyPr vert="horz" wrap="square" lIns="0" tIns="34925" rIns="0" bIns="0" rtlCol="0">
            <a:spAutoFit/>
          </a:bodyPr>
          <a:lstStyle/>
          <a:p>
            <a:pPr marL="12065" marR="5080" algn="ctr">
              <a:lnSpc>
                <a:spcPct val="91500"/>
              </a:lnSpc>
              <a:spcBef>
                <a:spcPts val="275"/>
              </a:spcBef>
            </a:pPr>
            <a:r>
              <a:rPr sz="1700" dirty="0">
                <a:solidFill>
                  <a:srgbClr val="FFFFFF"/>
                </a:solidFill>
                <a:latin typeface="Calibri"/>
                <a:cs typeface="Calibri"/>
              </a:rPr>
              <a:t>Gain</a:t>
            </a:r>
            <a:r>
              <a:rPr sz="1700" spc="-20" dirty="0">
                <a:solidFill>
                  <a:srgbClr val="FFFFFF"/>
                </a:solidFill>
                <a:latin typeface="Calibri"/>
                <a:cs typeface="Calibri"/>
              </a:rPr>
              <a:t> </a:t>
            </a:r>
            <a:r>
              <a:rPr sz="1700" spc="-10" dirty="0">
                <a:solidFill>
                  <a:srgbClr val="FFFFFF"/>
                </a:solidFill>
                <a:latin typeface="Calibri"/>
                <a:cs typeface="Calibri"/>
              </a:rPr>
              <a:t>approval</a:t>
            </a:r>
            <a:r>
              <a:rPr sz="1700" spc="-25" dirty="0">
                <a:solidFill>
                  <a:srgbClr val="FFFFFF"/>
                </a:solidFill>
                <a:latin typeface="Calibri"/>
                <a:cs typeface="Calibri"/>
              </a:rPr>
              <a:t> of </a:t>
            </a:r>
            <a:r>
              <a:rPr sz="1700" dirty="0">
                <a:solidFill>
                  <a:srgbClr val="FFFFFF"/>
                </a:solidFill>
                <a:latin typeface="Calibri"/>
                <a:cs typeface="Calibri"/>
              </a:rPr>
              <a:t>Plan</a:t>
            </a:r>
            <a:r>
              <a:rPr sz="1700" spc="-25" dirty="0">
                <a:solidFill>
                  <a:srgbClr val="FFFFFF"/>
                </a:solidFill>
                <a:latin typeface="Calibri"/>
                <a:cs typeface="Calibri"/>
              </a:rPr>
              <a:t> </a:t>
            </a:r>
            <a:r>
              <a:rPr sz="1700" spc="-10" dirty="0">
                <a:solidFill>
                  <a:srgbClr val="FFFFFF"/>
                </a:solidFill>
                <a:latin typeface="Calibri"/>
                <a:cs typeface="Calibri"/>
              </a:rPr>
              <a:t>through annual stakeholder process</a:t>
            </a:r>
            <a:endParaRPr sz="1700">
              <a:latin typeface="Calibri"/>
              <a:cs typeface="Calibri"/>
            </a:endParaRPr>
          </a:p>
        </p:txBody>
      </p:sp>
      <p:grpSp>
        <p:nvGrpSpPr>
          <p:cNvPr id="12" name="object 12"/>
          <p:cNvGrpSpPr/>
          <p:nvPr/>
        </p:nvGrpSpPr>
        <p:grpSpPr>
          <a:xfrm>
            <a:off x="4701794" y="3028442"/>
            <a:ext cx="1978025" cy="1945639"/>
            <a:chOff x="4701794" y="3028442"/>
            <a:chExt cx="1978025" cy="1945639"/>
          </a:xfrm>
        </p:grpSpPr>
        <p:sp>
          <p:nvSpPr>
            <p:cNvPr id="13" name="object 13"/>
            <p:cNvSpPr/>
            <p:nvPr/>
          </p:nvSpPr>
          <p:spPr>
            <a:xfrm>
              <a:off x="4714494" y="3041142"/>
              <a:ext cx="1952625" cy="1920239"/>
            </a:xfrm>
            <a:custGeom>
              <a:avLst/>
              <a:gdLst/>
              <a:ahLst/>
              <a:cxnLst/>
              <a:rect l="l" t="t" r="r" b="b"/>
              <a:pathLst>
                <a:path w="1952625" h="1920239">
                  <a:moveTo>
                    <a:pt x="1632203" y="0"/>
                  </a:moveTo>
                  <a:lnTo>
                    <a:pt x="320039" y="0"/>
                  </a:lnTo>
                  <a:lnTo>
                    <a:pt x="272739" y="3469"/>
                  </a:lnTo>
                  <a:lnTo>
                    <a:pt x="227596" y="13547"/>
                  </a:lnTo>
                  <a:lnTo>
                    <a:pt x="185105" y="29740"/>
                  </a:lnTo>
                  <a:lnTo>
                    <a:pt x="145761" y="51552"/>
                  </a:lnTo>
                  <a:lnTo>
                    <a:pt x="110057" y="78490"/>
                  </a:lnTo>
                  <a:lnTo>
                    <a:pt x="78490" y="110057"/>
                  </a:lnTo>
                  <a:lnTo>
                    <a:pt x="51552" y="145761"/>
                  </a:lnTo>
                  <a:lnTo>
                    <a:pt x="29740" y="185105"/>
                  </a:lnTo>
                  <a:lnTo>
                    <a:pt x="13547" y="227596"/>
                  </a:lnTo>
                  <a:lnTo>
                    <a:pt x="3469" y="272739"/>
                  </a:lnTo>
                  <a:lnTo>
                    <a:pt x="0" y="320040"/>
                  </a:lnTo>
                  <a:lnTo>
                    <a:pt x="0" y="1600200"/>
                  </a:lnTo>
                  <a:lnTo>
                    <a:pt x="3469" y="1647500"/>
                  </a:lnTo>
                  <a:lnTo>
                    <a:pt x="13547" y="1692643"/>
                  </a:lnTo>
                  <a:lnTo>
                    <a:pt x="29740" y="1735134"/>
                  </a:lnTo>
                  <a:lnTo>
                    <a:pt x="51552" y="1774478"/>
                  </a:lnTo>
                  <a:lnTo>
                    <a:pt x="78490" y="1810182"/>
                  </a:lnTo>
                  <a:lnTo>
                    <a:pt x="110057" y="1841749"/>
                  </a:lnTo>
                  <a:lnTo>
                    <a:pt x="145761" y="1868687"/>
                  </a:lnTo>
                  <a:lnTo>
                    <a:pt x="185105" y="1890499"/>
                  </a:lnTo>
                  <a:lnTo>
                    <a:pt x="227596" y="1906692"/>
                  </a:lnTo>
                  <a:lnTo>
                    <a:pt x="272739" y="1916770"/>
                  </a:lnTo>
                  <a:lnTo>
                    <a:pt x="320039" y="1920240"/>
                  </a:lnTo>
                  <a:lnTo>
                    <a:pt x="1632203" y="1920240"/>
                  </a:lnTo>
                  <a:lnTo>
                    <a:pt x="1679504" y="1916770"/>
                  </a:lnTo>
                  <a:lnTo>
                    <a:pt x="1724647" y="1906692"/>
                  </a:lnTo>
                  <a:lnTo>
                    <a:pt x="1767138" y="1890499"/>
                  </a:lnTo>
                  <a:lnTo>
                    <a:pt x="1806482" y="1868687"/>
                  </a:lnTo>
                  <a:lnTo>
                    <a:pt x="1842186" y="1841749"/>
                  </a:lnTo>
                  <a:lnTo>
                    <a:pt x="1873753" y="1810182"/>
                  </a:lnTo>
                  <a:lnTo>
                    <a:pt x="1900691" y="1774478"/>
                  </a:lnTo>
                  <a:lnTo>
                    <a:pt x="1922503" y="1735134"/>
                  </a:lnTo>
                  <a:lnTo>
                    <a:pt x="1938696" y="1692643"/>
                  </a:lnTo>
                  <a:lnTo>
                    <a:pt x="1948774" y="1647500"/>
                  </a:lnTo>
                  <a:lnTo>
                    <a:pt x="1952244" y="1600200"/>
                  </a:lnTo>
                  <a:lnTo>
                    <a:pt x="1952244" y="320040"/>
                  </a:lnTo>
                  <a:lnTo>
                    <a:pt x="1948774" y="272739"/>
                  </a:lnTo>
                  <a:lnTo>
                    <a:pt x="1938696" y="227596"/>
                  </a:lnTo>
                  <a:lnTo>
                    <a:pt x="1922503" y="185105"/>
                  </a:lnTo>
                  <a:lnTo>
                    <a:pt x="1900691" y="145761"/>
                  </a:lnTo>
                  <a:lnTo>
                    <a:pt x="1873753" y="110057"/>
                  </a:lnTo>
                  <a:lnTo>
                    <a:pt x="1842186" y="78490"/>
                  </a:lnTo>
                  <a:lnTo>
                    <a:pt x="1806482" y="51552"/>
                  </a:lnTo>
                  <a:lnTo>
                    <a:pt x="1767138" y="29740"/>
                  </a:lnTo>
                  <a:lnTo>
                    <a:pt x="1724647" y="13547"/>
                  </a:lnTo>
                  <a:lnTo>
                    <a:pt x="1679504" y="3469"/>
                  </a:lnTo>
                  <a:lnTo>
                    <a:pt x="1632203" y="0"/>
                  </a:lnTo>
                  <a:close/>
                </a:path>
              </a:pathLst>
            </a:custGeom>
            <a:solidFill>
              <a:srgbClr val="2E5796"/>
            </a:solidFill>
          </p:spPr>
          <p:txBody>
            <a:bodyPr wrap="square" lIns="0" tIns="0" rIns="0" bIns="0" rtlCol="0"/>
            <a:lstStyle/>
            <a:p>
              <a:endParaRPr/>
            </a:p>
          </p:txBody>
        </p:sp>
        <p:sp>
          <p:nvSpPr>
            <p:cNvPr id="14" name="object 14"/>
            <p:cNvSpPr/>
            <p:nvPr/>
          </p:nvSpPr>
          <p:spPr>
            <a:xfrm>
              <a:off x="4714494" y="3041142"/>
              <a:ext cx="1952625" cy="1920239"/>
            </a:xfrm>
            <a:custGeom>
              <a:avLst/>
              <a:gdLst/>
              <a:ahLst/>
              <a:cxnLst/>
              <a:rect l="l" t="t" r="r" b="b"/>
              <a:pathLst>
                <a:path w="1952625" h="1920239">
                  <a:moveTo>
                    <a:pt x="0" y="320040"/>
                  </a:moveTo>
                  <a:lnTo>
                    <a:pt x="3469" y="272739"/>
                  </a:lnTo>
                  <a:lnTo>
                    <a:pt x="13547" y="227596"/>
                  </a:lnTo>
                  <a:lnTo>
                    <a:pt x="29740" y="185105"/>
                  </a:lnTo>
                  <a:lnTo>
                    <a:pt x="51552" y="145761"/>
                  </a:lnTo>
                  <a:lnTo>
                    <a:pt x="78490" y="110057"/>
                  </a:lnTo>
                  <a:lnTo>
                    <a:pt x="110057" y="78490"/>
                  </a:lnTo>
                  <a:lnTo>
                    <a:pt x="145761" y="51552"/>
                  </a:lnTo>
                  <a:lnTo>
                    <a:pt x="185105" y="29740"/>
                  </a:lnTo>
                  <a:lnTo>
                    <a:pt x="227596" y="13547"/>
                  </a:lnTo>
                  <a:lnTo>
                    <a:pt x="272739" y="3469"/>
                  </a:lnTo>
                  <a:lnTo>
                    <a:pt x="320039" y="0"/>
                  </a:lnTo>
                  <a:lnTo>
                    <a:pt x="1632203" y="0"/>
                  </a:lnTo>
                  <a:lnTo>
                    <a:pt x="1679504" y="3469"/>
                  </a:lnTo>
                  <a:lnTo>
                    <a:pt x="1724647" y="13547"/>
                  </a:lnTo>
                  <a:lnTo>
                    <a:pt x="1767138" y="29740"/>
                  </a:lnTo>
                  <a:lnTo>
                    <a:pt x="1806482" y="51552"/>
                  </a:lnTo>
                  <a:lnTo>
                    <a:pt x="1842186" y="78490"/>
                  </a:lnTo>
                  <a:lnTo>
                    <a:pt x="1873753" y="110057"/>
                  </a:lnTo>
                  <a:lnTo>
                    <a:pt x="1900691" y="145761"/>
                  </a:lnTo>
                  <a:lnTo>
                    <a:pt x="1922503" y="185105"/>
                  </a:lnTo>
                  <a:lnTo>
                    <a:pt x="1938696" y="227596"/>
                  </a:lnTo>
                  <a:lnTo>
                    <a:pt x="1948774" y="272739"/>
                  </a:lnTo>
                  <a:lnTo>
                    <a:pt x="1952244" y="320040"/>
                  </a:lnTo>
                  <a:lnTo>
                    <a:pt x="1952244" y="1600200"/>
                  </a:lnTo>
                  <a:lnTo>
                    <a:pt x="1948774" y="1647500"/>
                  </a:lnTo>
                  <a:lnTo>
                    <a:pt x="1938696" y="1692643"/>
                  </a:lnTo>
                  <a:lnTo>
                    <a:pt x="1922503" y="1735134"/>
                  </a:lnTo>
                  <a:lnTo>
                    <a:pt x="1900691" y="1774478"/>
                  </a:lnTo>
                  <a:lnTo>
                    <a:pt x="1873753" y="1810182"/>
                  </a:lnTo>
                  <a:lnTo>
                    <a:pt x="1842186" y="1841749"/>
                  </a:lnTo>
                  <a:lnTo>
                    <a:pt x="1806482" y="1868687"/>
                  </a:lnTo>
                  <a:lnTo>
                    <a:pt x="1767138" y="1890499"/>
                  </a:lnTo>
                  <a:lnTo>
                    <a:pt x="1724647" y="1906692"/>
                  </a:lnTo>
                  <a:lnTo>
                    <a:pt x="1679504" y="1916770"/>
                  </a:lnTo>
                  <a:lnTo>
                    <a:pt x="1632203" y="1920240"/>
                  </a:lnTo>
                  <a:lnTo>
                    <a:pt x="320039" y="1920240"/>
                  </a:lnTo>
                  <a:lnTo>
                    <a:pt x="272739" y="1916770"/>
                  </a:lnTo>
                  <a:lnTo>
                    <a:pt x="227596" y="1906692"/>
                  </a:lnTo>
                  <a:lnTo>
                    <a:pt x="185105" y="1890499"/>
                  </a:lnTo>
                  <a:lnTo>
                    <a:pt x="145761" y="1868687"/>
                  </a:lnTo>
                  <a:lnTo>
                    <a:pt x="110057" y="1841749"/>
                  </a:lnTo>
                  <a:lnTo>
                    <a:pt x="78490" y="1810182"/>
                  </a:lnTo>
                  <a:lnTo>
                    <a:pt x="51552" y="1774478"/>
                  </a:lnTo>
                  <a:lnTo>
                    <a:pt x="29740" y="1735134"/>
                  </a:lnTo>
                  <a:lnTo>
                    <a:pt x="13547" y="1692643"/>
                  </a:lnTo>
                  <a:lnTo>
                    <a:pt x="3469" y="1647500"/>
                  </a:lnTo>
                  <a:lnTo>
                    <a:pt x="0" y="1600200"/>
                  </a:lnTo>
                  <a:lnTo>
                    <a:pt x="0" y="320040"/>
                  </a:lnTo>
                  <a:close/>
                </a:path>
              </a:pathLst>
            </a:custGeom>
            <a:ln w="25400">
              <a:solidFill>
                <a:srgbClr val="FFFFFF"/>
              </a:solidFill>
            </a:ln>
          </p:spPr>
          <p:txBody>
            <a:bodyPr wrap="square" lIns="0" tIns="0" rIns="0" bIns="0" rtlCol="0"/>
            <a:lstStyle/>
            <a:p>
              <a:endParaRPr/>
            </a:p>
          </p:txBody>
        </p:sp>
      </p:grpSp>
      <p:sp>
        <p:nvSpPr>
          <p:cNvPr id="15" name="object 15"/>
          <p:cNvSpPr txBox="1"/>
          <p:nvPr/>
        </p:nvSpPr>
        <p:spPr>
          <a:xfrm>
            <a:off x="4914646" y="3359022"/>
            <a:ext cx="1551940" cy="1233805"/>
          </a:xfrm>
          <a:prstGeom prst="rect">
            <a:avLst/>
          </a:prstGeom>
        </p:spPr>
        <p:txBody>
          <a:bodyPr vert="horz" wrap="square" lIns="0" tIns="13335" rIns="0" bIns="0" rtlCol="0">
            <a:spAutoFit/>
          </a:bodyPr>
          <a:lstStyle/>
          <a:p>
            <a:pPr marL="367665">
              <a:lnSpc>
                <a:spcPts val="1950"/>
              </a:lnSpc>
              <a:spcBef>
                <a:spcPts val="105"/>
              </a:spcBef>
            </a:pPr>
            <a:r>
              <a:rPr sz="1700" dirty="0">
                <a:solidFill>
                  <a:srgbClr val="FFFFFF"/>
                </a:solidFill>
                <a:latin typeface="Calibri"/>
                <a:cs typeface="Calibri"/>
              </a:rPr>
              <a:t>All</a:t>
            </a:r>
            <a:r>
              <a:rPr sz="1700" spc="-20" dirty="0">
                <a:solidFill>
                  <a:srgbClr val="FFFFFF"/>
                </a:solidFill>
                <a:latin typeface="Calibri"/>
                <a:cs typeface="Calibri"/>
              </a:rPr>
              <a:t> MHSA</a:t>
            </a:r>
            <a:endParaRPr sz="1700">
              <a:latin typeface="Calibri"/>
              <a:cs typeface="Calibri"/>
            </a:endParaRPr>
          </a:p>
          <a:p>
            <a:pPr marL="12700" marR="5080" indent="22860" algn="just">
              <a:lnSpc>
                <a:spcPct val="91600"/>
              </a:lnSpc>
              <a:spcBef>
                <a:spcPts val="80"/>
              </a:spcBef>
            </a:pPr>
            <a:r>
              <a:rPr sz="1700" spc="-10" dirty="0">
                <a:solidFill>
                  <a:srgbClr val="FFFFFF"/>
                </a:solidFill>
                <a:latin typeface="Calibri"/>
                <a:cs typeface="Calibri"/>
              </a:rPr>
              <a:t>expenditures</a:t>
            </a:r>
            <a:r>
              <a:rPr sz="1700" spc="15" dirty="0">
                <a:solidFill>
                  <a:srgbClr val="FFFFFF"/>
                </a:solidFill>
                <a:latin typeface="Calibri"/>
                <a:cs typeface="Calibri"/>
              </a:rPr>
              <a:t> </a:t>
            </a:r>
            <a:r>
              <a:rPr sz="1700" spc="-25" dirty="0">
                <a:solidFill>
                  <a:srgbClr val="FFFFFF"/>
                </a:solidFill>
                <a:latin typeface="Calibri"/>
                <a:cs typeface="Calibri"/>
              </a:rPr>
              <a:t>are </a:t>
            </a:r>
            <a:r>
              <a:rPr sz="1700" dirty="0">
                <a:solidFill>
                  <a:srgbClr val="FFFFFF"/>
                </a:solidFill>
                <a:latin typeface="Calibri"/>
                <a:cs typeface="Calibri"/>
              </a:rPr>
              <a:t>required</a:t>
            </a:r>
            <a:r>
              <a:rPr sz="1700" spc="-60" dirty="0">
                <a:solidFill>
                  <a:srgbClr val="FFFFFF"/>
                </a:solidFill>
                <a:latin typeface="Calibri"/>
                <a:cs typeface="Calibri"/>
              </a:rPr>
              <a:t> </a:t>
            </a:r>
            <a:r>
              <a:rPr sz="1700" dirty="0">
                <a:solidFill>
                  <a:srgbClr val="FFFFFF"/>
                </a:solidFill>
                <a:latin typeface="Calibri"/>
                <a:cs typeface="Calibri"/>
              </a:rPr>
              <a:t>to</a:t>
            </a:r>
            <a:r>
              <a:rPr sz="1700" spc="-30" dirty="0">
                <a:solidFill>
                  <a:srgbClr val="FFFFFF"/>
                </a:solidFill>
                <a:latin typeface="Calibri"/>
                <a:cs typeface="Calibri"/>
              </a:rPr>
              <a:t> </a:t>
            </a:r>
            <a:r>
              <a:rPr sz="1700" dirty="0">
                <a:solidFill>
                  <a:srgbClr val="FFFFFF"/>
                </a:solidFill>
                <a:latin typeface="Calibri"/>
                <a:cs typeface="Calibri"/>
              </a:rPr>
              <a:t>be</a:t>
            </a:r>
            <a:r>
              <a:rPr sz="1700" spc="-30" dirty="0">
                <a:solidFill>
                  <a:srgbClr val="FFFFFF"/>
                </a:solidFill>
                <a:latin typeface="Calibri"/>
                <a:cs typeface="Calibri"/>
              </a:rPr>
              <a:t> </a:t>
            </a:r>
            <a:r>
              <a:rPr sz="1700" spc="-25" dirty="0">
                <a:solidFill>
                  <a:srgbClr val="FFFFFF"/>
                </a:solidFill>
                <a:latin typeface="Calibri"/>
                <a:cs typeface="Calibri"/>
              </a:rPr>
              <a:t>in </a:t>
            </a:r>
            <a:r>
              <a:rPr sz="1700" spc="-10" dirty="0">
                <a:solidFill>
                  <a:srgbClr val="FFFFFF"/>
                </a:solidFill>
                <a:latin typeface="Calibri"/>
                <a:cs typeface="Calibri"/>
              </a:rPr>
              <a:t>accordance</a:t>
            </a:r>
            <a:r>
              <a:rPr sz="1700" dirty="0">
                <a:solidFill>
                  <a:srgbClr val="FFFFFF"/>
                </a:solidFill>
                <a:latin typeface="Calibri"/>
                <a:cs typeface="Calibri"/>
              </a:rPr>
              <a:t> </a:t>
            </a:r>
            <a:r>
              <a:rPr sz="1700" spc="-20" dirty="0">
                <a:solidFill>
                  <a:srgbClr val="FFFFFF"/>
                </a:solidFill>
                <a:latin typeface="Calibri"/>
                <a:cs typeface="Calibri"/>
              </a:rPr>
              <a:t>with </a:t>
            </a:r>
            <a:r>
              <a:rPr sz="1700" dirty="0">
                <a:solidFill>
                  <a:srgbClr val="FFFFFF"/>
                </a:solidFill>
                <a:latin typeface="Calibri"/>
                <a:cs typeface="Calibri"/>
              </a:rPr>
              <a:t>an</a:t>
            </a:r>
            <a:r>
              <a:rPr sz="1700" spc="-35" dirty="0">
                <a:solidFill>
                  <a:srgbClr val="FFFFFF"/>
                </a:solidFill>
                <a:latin typeface="Calibri"/>
                <a:cs typeface="Calibri"/>
              </a:rPr>
              <a:t> </a:t>
            </a:r>
            <a:r>
              <a:rPr sz="1700" dirty="0">
                <a:solidFill>
                  <a:srgbClr val="FFFFFF"/>
                </a:solidFill>
                <a:latin typeface="Calibri"/>
                <a:cs typeface="Calibri"/>
              </a:rPr>
              <a:t>approved</a:t>
            </a:r>
            <a:r>
              <a:rPr sz="1700" spc="-65" dirty="0">
                <a:solidFill>
                  <a:srgbClr val="FFFFFF"/>
                </a:solidFill>
                <a:latin typeface="Calibri"/>
                <a:cs typeface="Calibri"/>
              </a:rPr>
              <a:t> </a:t>
            </a:r>
            <a:r>
              <a:rPr sz="1700" spc="-20" dirty="0">
                <a:solidFill>
                  <a:srgbClr val="FFFFFF"/>
                </a:solidFill>
                <a:latin typeface="Calibri"/>
                <a:cs typeface="Calibri"/>
              </a:rPr>
              <a:t>Plan</a:t>
            </a:r>
            <a:endParaRPr sz="1700">
              <a:latin typeface="Calibri"/>
              <a:cs typeface="Calibri"/>
            </a:endParaRPr>
          </a:p>
        </p:txBody>
      </p:sp>
      <p:grpSp>
        <p:nvGrpSpPr>
          <p:cNvPr id="16" name="object 16"/>
          <p:cNvGrpSpPr/>
          <p:nvPr/>
        </p:nvGrpSpPr>
        <p:grpSpPr>
          <a:xfrm>
            <a:off x="6751573" y="3028442"/>
            <a:ext cx="1978025" cy="1945639"/>
            <a:chOff x="6751573" y="3028442"/>
            <a:chExt cx="1978025" cy="1945639"/>
          </a:xfrm>
        </p:grpSpPr>
        <p:sp>
          <p:nvSpPr>
            <p:cNvPr id="17" name="object 17"/>
            <p:cNvSpPr/>
            <p:nvPr/>
          </p:nvSpPr>
          <p:spPr>
            <a:xfrm>
              <a:off x="6764273" y="3041142"/>
              <a:ext cx="1952625" cy="1920239"/>
            </a:xfrm>
            <a:custGeom>
              <a:avLst/>
              <a:gdLst/>
              <a:ahLst/>
              <a:cxnLst/>
              <a:rect l="l" t="t" r="r" b="b"/>
              <a:pathLst>
                <a:path w="1952625" h="1920239">
                  <a:moveTo>
                    <a:pt x="1632203" y="0"/>
                  </a:moveTo>
                  <a:lnTo>
                    <a:pt x="320040" y="0"/>
                  </a:lnTo>
                  <a:lnTo>
                    <a:pt x="272739" y="3469"/>
                  </a:lnTo>
                  <a:lnTo>
                    <a:pt x="227596" y="13547"/>
                  </a:lnTo>
                  <a:lnTo>
                    <a:pt x="185105" y="29740"/>
                  </a:lnTo>
                  <a:lnTo>
                    <a:pt x="145761" y="51552"/>
                  </a:lnTo>
                  <a:lnTo>
                    <a:pt x="110057" y="78490"/>
                  </a:lnTo>
                  <a:lnTo>
                    <a:pt x="78490" y="110057"/>
                  </a:lnTo>
                  <a:lnTo>
                    <a:pt x="51552" y="145761"/>
                  </a:lnTo>
                  <a:lnTo>
                    <a:pt x="29740" y="185105"/>
                  </a:lnTo>
                  <a:lnTo>
                    <a:pt x="13547" y="227596"/>
                  </a:lnTo>
                  <a:lnTo>
                    <a:pt x="3469" y="272739"/>
                  </a:lnTo>
                  <a:lnTo>
                    <a:pt x="0" y="320040"/>
                  </a:lnTo>
                  <a:lnTo>
                    <a:pt x="0" y="1600200"/>
                  </a:lnTo>
                  <a:lnTo>
                    <a:pt x="3469" y="1647500"/>
                  </a:lnTo>
                  <a:lnTo>
                    <a:pt x="13547" y="1692643"/>
                  </a:lnTo>
                  <a:lnTo>
                    <a:pt x="29740" y="1735134"/>
                  </a:lnTo>
                  <a:lnTo>
                    <a:pt x="51552" y="1774478"/>
                  </a:lnTo>
                  <a:lnTo>
                    <a:pt x="78490" y="1810182"/>
                  </a:lnTo>
                  <a:lnTo>
                    <a:pt x="110057" y="1841749"/>
                  </a:lnTo>
                  <a:lnTo>
                    <a:pt x="145761" y="1868687"/>
                  </a:lnTo>
                  <a:lnTo>
                    <a:pt x="185105" y="1890499"/>
                  </a:lnTo>
                  <a:lnTo>
                    <a:pt x="227596" y="1906692"/>
                  </a:lnTo>
                  <a:lnTo>
                    <a:pt x="272739" y="1916770"/>
                  </a:lnTo>
                  <a:lnTo>
                    <a:pt x="320040" y="1920240"/>
                  </a:lnTo>
                  <a:lnTo>
                    <a:pt x="1632203" y="1920240"/>
                  </a:lnTo>
                  <a:lnTo>
                    <a:pt x="1679504" y="1916770"/>
                  </a:lnTo>
                  <a:lnTo>
                    <a:pt x="1724647" y="1906692"/>
                  </a:lnTo>
                  <a:lnTo>
                    <a:pt x="1767138" y="1890499"/>
                  </a:lnTo>
                  <a:lnTo>
                    <a:pt x="1806482" y="1868687"/>
                  </a:lnTo>
                  <a:lnTo>
                    <a:pt x="1842186" y="1841749"/>
                  </a:lnTo>
                  <a:lnTo>
                    <a:pt x="1873753" y="1810182"/>
                  </a:lnTo>
                  <a:lnTo>
                    <a:pt x="1900691" y="1774478"/>
                  </a:lnTo>
                  <a:lnTo>
                    <a:pt x="1922503" y="1735134"/>
                  </a:lnTo>
                  <a:lnTo>
                    <a:pt x="1938696" y="1692643"/>
                  </a:lnTo>
                  <a:lnTo>
                    <a:pt x="1948774" y="1647500"/>
                  </a:lnTo>
                  <a:lnTo>
                    <a:pt x="1952244" y="1600200"/>
                  </a:lnTo>
                  <a:lnTo>
                    <a:pt x="1952244" y="320040"/>
                  </a:lnTo>
                  <a:lnTo>
                    <a:pt x="1948774" y="272739"/>
                  </a:lnTo>
                  <a:lnTo>
                    <a:pt x="1938696" y="227596"/>
                  </a:lnTo>
                  <a:lnTo>
                    <a:pt x="1922503" y="185105"/>
                  </a:lnTo>
                  <a:lnTo>
                    <a:pt x="1900691" y="145761"/>
                  </a:lnTo>
                  <a:lnTo>
                    <a:pt x="1873753" y="110057"/>
                  </a:lnTo>
                  <a:lnTo>
                    <a:pt x="1842186" y="78490"/>
                  </a:lnTo>
                  <a:lnTo>
                    <a:pt x="1806482" y="51552"/>
                  </a:lnTo>
                  <a:lnTo>
                    <a:pt x="1767138" y="29740"/>
                  </a:lnTo>
                  <a:lnTo>
                    <a:pt x="1724647" y="13547"/>
                  </a:lnTo>
                  <a:lnTo>
                    <a:pt x="1679504" y="3469"/>
                  </a:lnTo>
                  <a:lnTo>
                    <a:pt x="1632203" y="0"/>
                  </a:lnTo>
                  <a:close/>
                </a:path>
              </a:pathLst>
            </a:custGeom>
            <a:solidFill>
              <a:srgbClr val="2E5796"/>
            </a:solidFill>
          </p:spPr>
          <p:txBody>
            <a:bodyPr wrap="square" lIns="0" tIns="0" rIns="0" bIns="0" rtlCol="0"/>
            <a:lstStyle/>
            <a:p>
              <a:endParaRPr/>
            </a:p>
          </p:txBody>
        </p:sp>
        <p:sp>
          <p:nvSpPr>
            <p:cNvPr id="18" name="object 18"/>
            <p:cNvSpPr/>
            <p:nvPr/>
          </p:nvSpPr>
          <p:spPr>
            <a:xfrm>
              <a:off x="6764273" y="3041142"/>
              <a:ext cx="1952625" cy="1920239"/>
            </a:xfrm>
            <a:custGeom>
              <a:avLst/>
              <a:gdLst/>
              <a:ahLst/>
              <a:cxnLst/>
              <a:rect l="l" t="t" r="r" b="b"/>
              <a:pathLst>
                <a:path w="1952625" h="1920239">
                  <a:moveTo>
                    <a:pt x="0" y="320040"/>
                  </a:moveTo>
                  <a:lnTo>
                    <a:pt x="3469" y="272739"/>
                  </a:lnTo>
                  <a:lnTo>
                    <a:pt x="13547" y="227596"/>
                  </a:lnTo>
                  <a:lnTo>
                    <a:pt x="29740" y="185105"/>
                  </a:lnTo>
                  <a:lnTo>
                    <a:pt x="51552" y="145761"/>
                  </a:lnTo>
                  <a:lnTo>
                    <a:pt x="78490" y="110057"/>
                  </a:lnTo>
                  <a:lnTo>
                    <a:pt x="110057" y="78490"/>
                  </a:lnTo>
                  <a:lnTo>
                    <a:pt x="145761" y="51552"/>
                  </a:lnTo>
                  <a:lnTo>
                    <a:pt x="185105" y="29740"/>
                  </a:lnTo>
                  <a:lnTo>
                    <a:pt x="227596" y="13547"/>
                  </a:lnTo>
                  <a:lnTo>
                    <a:pt x="272739" y="3469"/>
                  </a:lnTo>
                  <a:lnTo>
                    <a:pt x="320040" y="0"/>
                  </a:lnTo>
                  <a:lnTo>
                    <a:pt x="1632203" y="0"/>
                  </a:lnTo>
                  <a:lnTo>
                    <a:pt x="1679504" y="3469"/>
                  </a:lnTo>
                  <a:lnTo>
                    <a:pt x="1724647" y="13547"/>
                  </a:lnTo>
                  <a:lnTo>
                    <a:pt x="1767138" y="29740"/>
                  </a:lnTo>
                  <a:lnTo>
                    <a:pt x="1806482" y="51552"/>
                  </a:lnTo>
                  <a:lnTo>
                    <a:pt x="1842186" y="78490"/>
                  </a:lnTo>
                  <a:lnTo>
                    <a:pt x="1873753" y="110057"/>
                  </a:lnTo>
                  <a:lnTo>
                    <a:pt x="1900691" y="145761"/>
                  </a:lnTo>
                  <a:lnTo>
                    <a:pt x="1922503" y="185105"/>
                  </a:lnTo>
                  <a:lnTo>
                    <a:pt x="1938696" y="227596"/>
                  </a:lnTo>
                  <a:lnTo>
                    <a:pt x="1948774" y="272739"/>
                  </a:lnTo>
                  <a:lnTo>
                    <a:pt x="1952244" y="320040"/>
                  </a:lnTo>
                  <a:lnTo>
                    <a:pt x="1952244" y="1600200"/>
                  </a:lnTo>
                  <a:lnTo>
                    <a:pt x="1948774" y="1647500"/>
                  </a:lnTo>
                  <a:lnTo>
                    <a:pt x="1938696" y="1692643"/>
                  </a:lnTo>
                  <a:lnTo>
                    <a:pt x="1922503" y="1735134"/>
                  </a:lnTo>
                  <a:lnTo>
                    <a:pt x="1900691" y="1774478"/>
                  </a:lnTo>
                  <a:lnTo>
                    <a:pt x="1873753" y="1810182"/>
                  </a:lnTo>
                  <a:lnTo>
                    <a:pt x="1842186" y="1841749"/>
                  </a:lnTo>
                  <a:lnTo>
                    <a:pt x="1806482" y="1868687"/>
                  </a:lnTo>
                  <a:lnTo>
                    <a:pt x="1767138" y="1890499"/>
                  </a:lnTo>
                  <a:lnTo>
                    <a:pt x="1724647" y="1906692"/>
                  </a:lnTo>
                  <a:lnTo>
                    <a:pt x="1679504" y="1916770"/>
                  </a:lnTo>
                  <a:lnTo>
                    <a:pt x="1632203" y="1920240"/>
                  </a:lnTo>
                  <a:lnTo>
                    <a:pt x="320040" y="1920240"/>
                  </a:lnTo>
                  <a:lnTo>
                    <a:pt x="272739" y="1916770"/>
                  </a:lnTo>
                  <a:lnTo>
                    <a:pt x="227596" y="1906692"/>
                  </a:lnTo>
                  <a:lnTo>
                    <a:pt x="185105" y="1890499"/>
                  </a:lnTo>
                  <a:lnTo>
                    <a:pt x="145761" y="1868687"/>
                  </a:lnTo>
                  <a:lnTo>
                    <a:pt x="110057" y="1841749"/>
                  </a:lnTo>
                  <a:lnTo>
                    <a:pt x="78490" y="1810182"/>
                  </a:lnTo>
                  <a:lnTo>
                    <a:pt x="51552" y="1774478"/>
                  </a:lnTo>
                  <a:lnTo>
                    <a:pt x="29740" y="1735134"/>
                  </a:lnTo>
                  <a:lnTo>
                    <a:pt x="13547" y="1692643"/>
                  </a:lnTo>
                  <a:lnTo>
                    <a:pt x="3469" y="1647500"/>
                  </a:lnTo>
                  <a:lnTo>
                    <a:pt x="0" y="1600200"/>
                  </a:lnTo>
                  <a:lnTo>
                    <a:pt x="0" y="320040"/>
                  </a:lnTo>
                  <a:close/>
                </a:path>
              </a:pathLst>
            </a:custGeom>
            <a:ln w="25400">
              <a:solidFill>
                <a:srgbClr val="FFFFFF"/>
              </a:solidFill>
            </a:ln>
          </p:spPr>
          <p:txBody>
            <a:bodyPr wrap="square" lIns="0" tIns="0" rIns="0" bIns="0" rtlCol="0"/>
            <a:lstStyle/>
            <a:p>
              <a:endParaRPr/>
            </a:p>
          </p:txBody>
        </p:sp>
      </p:grpSp>
      <p:sp>
        <p:nvSpPr>
          <p:cNvPr id="19" name="object 19"/>
          <p:cNvSpPr txBox="1"/>
          <p:nvPr/>
        </p:nvSpPr>
        <p:spPr>
          <a:xfrm>
            <a:off x="6938898" y="3477514"/>
            <a:ext cx="1600835" cy="995680"/>
          </a:xfrm>
          <a:prstGeom prst="rect">
            <a:avLst/>
          </a:prstGeom>
        </p:spPr>
        <p:txBody>
          <a:bodyPr vert="horz" wrap="square" lIns="0" tIns="35560" rIns="0" bIns="0" rtlCol="0">
            <a:spAutoFit/>
          </a:bodyPr>
          <a:lstStyle/>
          <a:p>
            <a:pPr marL="12065" marR="5080" indent="635" algn="ctr">
              <a:lnSpc>
                <a:spcPct val="91400"/>
              </a:lnSpc>
              <a:spcBef>
                <a:spcPts val="280"/>
              </a:spcBef>
            </a:pPr>
            <a:r>
              <a:rPr sz="1700" dirty="0">
                <a:solidFill>
                  <a:srgbClr val="FFFFFF"/>
                </a:solidFill>
                <a:latin typeface="Calibri"/>
                <a:cs typeface="Calibri"/>
              </a:rPr>
              <a:t>MHSA</a:t>
            </a:r>
            <a:r>
              <a:rPr sz="1700" spc="-40" dirty="0">
                <a:solidFill>
                  <a:srgbClr val="FFFFFF"/>
                </a:solidFill>
                <a:latin typeface="Calibri"/>
                <a:cs typeface="Calibri"/>
              </a:rPr>
              <a:t> </a:t>
            </a:r>
            <a:r>
              <a:rPr sz="1700" spc="-20" dirty="0">
                <a:solidFill>
                  <a:srgbClr val="FFFFFF"/>
                </a:solidFill>
                <a:latin typeface="Calibri"/>
                <a:cs typeface="Calibri"/>
              </a:rPr>
              <a:t>funds </a:t>
            </a:r>
            <a:r>
              <a:rPr sz="1700" dirty="0">
                <a:solidFill>
                  <a:srgbClr val="FFFFFF"/>
                </a:solidFill>
                <a:latin typeface="Calibri"/>
                <a:cs typeface="Calibri"/>
              </a:rPr>
              <a:t>cannot</a:t>
            </a:r>
            <a:r>
              <a:rPr sz="1700" spc="-40" dirty="0">
                <a:solidFill>
                  <a:srgbClr val="FFFFFF"/>
                </a:solidFill>
                <a:latin typeface="Calibri"/>
                <a:cs typeface="Calibri"/>
              </a:rPr>
              <a:t> </a:t>
            </a:r>
            <a:r>
              <a:rPr sz="1700" dirty="0">
                <a:solidFill>
                  <a:srgbClr val="FFFFFF"/>
                </a:solidFill>
                <a:latin typeface="Calibri"/>
                <a:cs typeface="Calibri"/>
              </a:rPr>
              <a:t>be</a:t>
            </a:r>
            <a:r>
              <a:rPr sz="1700" spc="-30" dirty="0">
                <a:solidFill>
                  <a:srgbClr val="FFFFFF"/>
                </a:solidFill>
                <a:latin typeface="Calibri"/>
                <a:cs typeface="Calibri"/>
              </a:rPr>
              <a:t> </a:t>
            </a:r>
            <a:r>
              <a:rPr sz="1700" dirty="0">
                <a:solidFill>
                  <a:srgbClr val="FFFFFF"/>
                </a:solidFill>
                <a:latin typeface="Calibri"/>
                <a:cs typeface="Calibri"/>
              </a:rPr>
              <a:t>used</a:t>
            </a:r>
            <a:r>
              <a:rPr sz="1700" spc="-55" dirty="0">
                <a:solidFill>
                  <a:srgbClr val="FFFFFF"/>
                </a:solidFill>
                <a:latin typeface="Calibri"/>
                <a:cs typeface="Calibri"/>
              </a:rPr>
              <a:t> </a:t>
            </a:r>
            <a:r>
              <a:rPr sz="1700" spc="-25" dirty="0">
                <a:solidFill>
                  <a:srgbClr val="FFFFFF"/>
                </a:solidFill>
                <a:latin typeface="Calibri"/>
                <a:cs typeface="Calibri"/>
              </a:rPr>
              <a:t>to </a:t>
            </a:r>
            <a:r>
              <a:rPr sz="1700" dirty="0">
                <a:solidFill>
                  <a:srgbClr val="FFFFFF"/>
                </a:solidFill>
                <a:latin typeface="Calibri"/>
                <a:cs typeface="Calibri"/>
              </a:rPr>
              <a:t>supplant</a:t>
            </a:r>
            <a:r>
              <a:rPr sz="1700" spc="-55" dirty="0">
                <a:solidFill>
                  <a:srgbClr val="FFFFFF"/>
                </a:solidFill>
                <a:latin typeface="Calibri"/>
                <a:cs typeface="Calibri"/>
              </a:rPr>
              <a:t> </a:t>
            </a:r>
            <a:r>
              <a:rPr sz="1700" spc="-10" dirty="0">
                <a:solidFill>
                  <a:srgbClr val="FFFFFF"/>
                </a:solidFill>
                <a:latin typeface="Calibri"/>
                <a:cs typeface="Calibri"/>
              </a:rPr>
              <a:t>existing resources</a:t>
            </a:r>
            <a:endParaRPr sz="1700">
              <a:latin typeface="Calibri"/>
              <a:cs typeface="Calibri"/>
            </a:endParaRPr>
          </a:p>
        </p:txBody>
      </p:sp>
      <p:grpSp>
        <p:nvGrpSpPr>
          <p:cNvPr id="20" name="object 20"/>
          <p:cNvGrpSpPr/>
          <p:nvPr/>
        </p:nvGrpSpPr>
        <p:grpSpPr>
          <a:xfrm>
            <a:off x="8801354" y="3028442"/>
            <a:ext cx="1978025" cy="1945639"/>
            <a:chOff x="8801354" y="3028442"/>
            <a:chExt cx="1978025" cy="1945639"/>
          </a:xfrm>
        </p:grpSpPr>
        <p:sp>
          <p:nvSpPr>
            <p:cNvPr id="21" name="object 21"/>
            <p:cNvSpPr/>
            <p:nvPr/>
          </p:nvSpPr>
          <p:spPr>
            <a:xfrm>
              <a:off x="8814054" y="3041142"/>
              <a:ext cx="1952625" cy="1920239"/>
            </a:xfrm>
            <a:custGeom>
              <a:avLst/>
              <a:gdLst/>
              <a:ahLst/>
              <a:cxnLst/>
              <a:rect l="l" t="t" r="r" b="b"/>
              <a:pathLst>
                <a:path w="1952625" h="1920239">
                  <a:moveTo>
                    <a:pt x="1632203" y="0"/>
                  </a:moveTo>
                  <a:lnTo>
                    <a:pt x="320040" y="0"/>
                  </a:lnTo>
                  <a:lnTo>
                    <a:pt x="272739" y="3469"/>
                  </a:lnTo>
                  <a:lnTo>
                    <a:pt x="227596" y="13547"/>
                  </a:lnTo>
                  <a:lnTo>
                    <a:pt x="185105" y="29740"/>
                  </a:lnTo>
                  <a:lnTo>
                    <a:pt x="145761" y="51552"/>
                  </a:lnTo>
                  <a:lnTo>
                    <a:pt x="110057" y="78490"/>
                  </a:lnTo>
                  <a:lnTo>
                    <a:pt x="78490" y="110057"/>
                  </a:lnTo>
                  <a:lnTo>
                    <a:pt x="51552" y="145761"/>
                  </a:lnTo>
                  <a:lnTo>
                    <a:pt x="29740" y="185105"/>
                  </a:lnTo>
                  <a:lnTo>
                    <a:pt x="13547" y="227596"/>
                  </a:lnTo>
                  <a:lnTo>
                    <a:pt x="3469" y="272739"/>
                  </a:lnTo>
                  <a:lnTo>
                    <a:pt x="0" y="320040"/>
                  </a:lnTo>
                  <a:lnTo>
                    <a:pt x="0" y="1600200"/>
                  </a:lnTo>
                  <a:lnTo>
                    <a:pt x="3469" y="1647500"/>
                  </a:lnTo>
                  <a:lnTo>
                    <a:pt x="13547" y="1692643"/>
                  </a:lnTo>
                  <a:lnTo>
                    <a:pt x="29740" y="1735134"/>
                  </a:lnTo>
                  <a:lnTo>
                    <a:pt x="51552" y="1774478"/>
                  </a:lnTo>
                  <a:lnTo>
                    <a:pt x="78490" y="1810182"/>
                  </a:lnTo>
                  <a:lnTo>
                    <a:pt x="110057" y="1841749"/>
                  </a:lnTo>
                  <a:lnTo>
                    <a:pt x="145761" y="1868687"/>
                  </a:lnTo>
                  <a:lnTo>
                    <a:pt x="185105" y="1890499"/>
                  </a:lnTo>
                  <a:lnTo>
                    <a:pt x="227596" y="1906692"/>
                  </a:lnTo>
                  <a:lnTo>
                    <a:pt x="272739" y="1916770"/>
                  </a:lnTo>
                  <a:lnTo>
                    <a:pt x="320040" y="1920240"/>
                  </a:lnTo>
                  <a:lnTo>
                    <a:pt x="1632203" y="1920240"/>
                  </a:lnTo>
                  <a:lnTo>
                    <a:pt x="1679504" y="1916770"/>
                  </a:lnTo>
                  <a:lnTo>
                    <a:pt x="1724647" y="1906692"/>
                  </a:lnTo>
                  <a:lnTo>
                    <a:pt x="1767138" y="1890499"/>
                  </a:lnTo>
                  <a:lnTo>
                    <a:pt x="1806482" y="1868687"/>
                  </a:lnTo>
                  <a:lnTo>
                    <a:pt x="1842186" y="1841749"/>
                  </a:lnTo>
                  <a:lnTo>
                    <a:pt x="1873753" y="1810182"/>
                  </a:lnTo>
                  <a:lnTo>
                    <a:pt x="1900691" y="1774478"/>
                  </a:lnTo>
                  <a:lnTo>
                    <a:pt x="1922503" y="1735134"/>
                  </a:lnTo>
                  <a:lnTo>
                    <a:pt x="1938696" y="1692643"/>
                  </a:lnTo>
                  <a:lnTo>
                    <a:pt x="1948774" y="1647500"/>
                  </a:lnTo>
                  <a:lnTo>
                    <a:pt x="1952244" y="1600200"/>
                  </a:lnTo>
                  <a:lnTo>
                    <a:pt x="1952244" y="320040"/>
                  </a:lnTo>
                  <a:lnTo>
                    <a:pt x="1948774" y="272739"/>
                  </a:lnTo>
                  <a:lnTo>
                    <a:pt x="1938696" y="227596"/>
                  </a:lnTo>
                  <a:lnTo>
                    <a:pt x="1922503" y="185105"/>
                  </a:lnTo>
                  <a:lnTo>
                    <a:pt x="1900691" y="145761"/>
                  </a:lnTo>
                  <a:lnTo>
                    <a:pt x="1873753" y="110057"/>
                  </a:lnTo>
                  <a:lnTo>
                    <a:pt x="1842186" y="78490"/>
                  </a:lnTo>
                  <a:lnTo>
                    <a:pt x="1806482" y="51552"/>
                  </a:lnTo>
                  <a:lnTo>
                    <a:pt x="1767138" y="29740"/>
                  </a:lnTo>
                  <a:lnTo>
                    <a:pt x="1724647" y="13547"/>
                  </a:lnTo>
                  <a:lnTo>
                    <a:pt x="1679504" y="3469"/>
                  </a:lnTo>
                  <a:lnTo>
                    <a:pt x="1632203" y="0"/>
                  </a:lnTo>
                  <a:close/>
                </a:path>
              </a:pathLst>
            </a:custGeom>
            <a:solidFill>
              <a:srgbClr val="2E5796"/>
            </a:solidFill>
          </p:spPr>
          <p:txBody>
            <a:bodyPr wrap="square" lIns="0" tIns="0" rIns="0" bIns="0" rtlCol="0"/>
            <a:lstStyle/>
            <a:p>
              <a:endParaRPr/>
            </a:p>
          </p:txBody>
        </p:sp>
        <p:sp>
          <p:nvSpPr>
            <p:cNvPr id="22" name="object 22"/>
            <p:cNvSpPr/>
            <p:nvPr/>
          </p:nvSpPr>
          <p:spPr>
            <a:xfrm>
              <a:off x="8814054" y="3041142"/>
              <a:ext cx="1952625" cy="1920239"/>
            </a:xfrm>
            <a:custGeom>
              <a:avLst/>
              <a:gdLst/>
              <a:ahLst/>
              <a:cxnLst/>
              <a:rect l="l" t="t" r="r" b="b"/>
              <a:pathLst>
                <a:path w="1952625" h="1920239">
                  <a:moveTo>
                    <a:pt x="0" y="320040"/>
                  </a:moveTo>
                  <a:lnTo>
                    <a:pt x="3469" y="272739"/>
                  </a:lnTo>
                  <a:lnTo>
                    <a:pt x="13547" y="227596"/>
                  </a:lnTo>
                  <a:lnTo>
                    <a:pt x="29740" y="185105"/>
                  </a:lnTo>
                  <a:lnTo>
                    <a:pt x="51552" y="145761"/>
                  </a:lnTo>
                  <a:lnTo>
                    <a:pt x="78490" y="110057"/>
                  </a:lnTo>
                  <a:lnTo>
                    <a:pt x="110057" y="78490"/>
                  </a:lnTo>
                  <a:lnTo>
                    <a:pt x="145761" y="51552"/>
                  </a:lnTo>
                  <a:lnTo>
                    <a:pt x="185105" y="29740"/>
                  </a:lnTo>
                  <a:lnTo>
                    <a:pt x="227596" y="13547"/>
                  </a:lnTo>
                  <a:lnTo>
                    <a:pt x="272739" y="3469"/>
                  </a:lnTo>
                  <a:lnTo>
                    <a:pt x="320040" y="0"/>
                  </a:lnTo>
                  <a:lnTo>
                    <a:pt x="1632203" y="0"/>
                  </a:lnTo>
                  <a:lnTo>
                    <a:pt x="1679504" y="3469"/>
                  </a:lnTo>
                  <a:lnTo>
                    <a:pt x="1724647" y="13547"/>
                  </a:lnTo>
                  <a:lnTo>
                    <a:pt x="1767138" y="29740"/>
                  </a:lnTo>
                  <a:lnTo>
                    <a:pt x="1806482" y="51552"/>
                  </a:lnTo>
                  <a:lnTo>
                    <a:pt x="1842186" y="78490"/>
                  </a:lnTo>
                  <a:lnTo>
                    <a:pt x="1873753" y="110057"/>
                  </a:lnTo>
                  <a:lnTo>
                    <a:pt x="1900691" y="145761"/>
                  </a:lnTo>
                  <a:lnTo>
                    <a:pt x="1922503" y="185105"/>
                  </a:lnTo>
                  <a:lnTo>
                    <a:pt x="1938696" y="227596"/>
                  </a:lnTo>
                  <a:lnTo>
                    <a:pt x="1948774" y="272739"/>
                  </a:lnTo>
                  <a:lnTo>
                    <a:pt x="1952244" y="320040"/>
                  </a:lnTo>
                  <a:lnTo>
                    <a:pt x="1952244" y="1600200"/>
                  </a:lnTo>
                  <a:lnTo>
                    <a:pt x="1948774" y="1647500"/>
                  </a:lnTo>
                  <a:lnTo>
                    <a:pt x="1938696" y="1692643"/>
                  </a:lnTo>
                  <a:lnTo>
                    <a:pt x="1922503" y="1735134"/>
                  </a:lnTo>
                  <a:lnTo>
                    <a:pt x="1900691" y="1774478"/>
                  </a:lnTo>
                  <a:lnTo>
                    <a:pt x="1873753" y="1810182"/>
                  </a:lnTo>
                  <a:lnTo>
                    <a:pt x="1842186" y="1841749"/>
                  </a:lnTo>
                  <a:lnTo>
                    <a:pt x="1806482" y="1868687"/>
                  </a:lnTo>
                  <a:lnTo>
                    <a:pt x="1767138" y="1890499"/>
                  </a:lnTo>
                  <a:lnTo>
                    <a:pt x="1724647" y="1906692"/>
                  </a:lnTo>
                  <a:lnTo>
                    <a:pt x="1679504" y="1916770"/>
                  </a:lnTo>
                  <a:lnTo>
                    <a:pt x="1632203" y="1920240"/>
                  </a:lnTo>
                  <a:lnTo>
                    <a:pt x="320040" y="1920240"/>
                  </a:lnTo>
                  <a:lnTo>
                    <a:pt x="272739" y="1916770"/>
                  </a:lnTo>
                  <a:lnTo>
                    <a:pt x="227596" y="1906692"/>
                  </a:lnTo>
                  <a:lnTo>
                    <a:pt x="185105" y="1890499"/>
                  </a:lnTo>
                  <a:lnTo>
                    <a:pt x="145761" y="1868687"/>
                  </a:lnTo>
                  <a:lnTo>
                    <a:pt x="110057" y="1841749"/>
                  </a:lnTo>
                  <a:lnTo>
                    <a:pt x="78490" y="1810182"/>
                  </a:lnTo>
                  <a:lnTo>
                    <a:pt x="51552" y="1774478"/>
                  </a:lnTo>
                  <a:lnTo>
                    <a:pt x="29740" y="1735134"/>
                  </a:lnTo>
                  <a:lnTo>
                    <a:pt x="13547" y="1692643"/>
                  </a:lnTo>
                  <a:lnTo>
                    <a:pt x="3469" y="1647500"/>
                  </a:lnTo>
                  <a:lnTo>
                    <a:pt x="0" y="1600200"/>
                  </a:lnTo>
                  <a:lnTo>
                    <a:pt x="0" y="320040"/>
                  </a:lnTo>
                  <a:close/>
                </a:path>
              </a:pathLst>
            </a:custGeom>
            <a:ln w="25400">
              <a:solidFill>
                <a:srgbClr val="FFFFFF"/>
              </a:solidFill>
            </a:ln>
          </p:spPr>
          <p:txBody>
            <a:bodyPr wrap="square" lIns="0" tIns="0" rIns="0" bIns="0" rtlCol="0"/>
            <a:lstStyle/>
            <a:p>
              <a:endParaRPr/>
            </a:p>
          </p:txBody>
        </p:sp>
      </p:grpSp>
      <p:sp>
        <p:nvSpPr>
          <p:cNvPr id="23" name="object 23"/>
          <p:cNvSpPr txBox="1"/>
          <p:nvPr/>
        </p:nvSpPr>
        <p:spPr>
          <a:xfrm>
            <a:off x="8991981" y="3240405"/>
            <a:ext cx="1593850" cy="1471295"/>
          </a:xfrm>
          <a:prstGeom prst="rect">
            <a:avLst/>
          </a:prstGeom>
        </p:spPr>
        <p:txBody>
          <a:bodyPr vert="horz" wrap="square" lIns="0" tIns="34925" rIns="0" bIns="0" rtlCol="0">
            <a:spAutoFit/>
          </a:bodyPr>
          <a:lstStyle/>
          <a:p>
            <a:pPr marL="12700" marR="5080" algn="ctr">
              <a:lnSpc>
                <a:spcPct val="91600"/>
              </a:lnSpc>
              <a:spcBef>
                <a:spcPts val="275"/>
              </a:spcBef>
            </a:pPr>
            <a:r>
              <a:rPr sz="1700" dirty="0">
                <a:solidFill>
                  <a:srgbClr val="FFFFFF"/>
                </a:solidFill>
                <a:latin typeface="Calibri"/>
                <a:cs typeface="Calibri"/>
              </a:rPr>
              <a:t>Counties</a:t>
            </a:r>
            <a:r>
              <a:rPr sz="1700" spc="-90" dirty="0">
                <a:solidFill>
                  <a:srgbClr val="FFFFFF"/>
                </a:solidFill>
                <a:latin typeface="Calibri"/>
                <a:cs typeface="Calibri"/>
              </a:rPr>
              <a:t> </a:t>
            </a:r>
            <a:r>
              <a:rPr sz="1700" spc="-10" dirty="0">
                <a:solidFill>
                  <a:srgbClr val="FFFFFF"/>
                </a:solidFill>
                <a:latin typeface="Calibri"/>
                <a:cs typeface="Calibri"/>
              </a:rPr>
              <a:t>required </a:t>
            </a:r>
            <a:r>
              <a:rPr sz="1700" dirty="0">
                <a:solidFill>
                  <a:srgbClr val="FFFFFF"/>
                </a:solidFill>
                <a:latin typeface="Calibri"/>
                <a:cs typeface="Calibri"/>
              </a:rPr>
              <a:t>to</a:t>
            </a:r>
            <a:r>
              <a:rPr sz="1700" spc="-50" dirty="0">
                <a:solidFill>
                  <a:srgbClr val="FFFFFF"/>
                </a:solidFill>
                <a:latin typeface="Calibri"/>
                <a:cs typeface="Calibri"/>
              </a:rPr>
              <a:t> </a:t>
            </a:r>
            <a:r>
              <a:rPr sz="1700" dirty="0">
                <a:solidFill>
                  <a:srgbClr val="FFFFFF"/>
                </a:solidFill>
                <a:latin typeface="Calibri"/>
                <a:cs typeface="Calibri"/>
              </a:rPr>
              <a:t>prepare</a:t>
            </a:r>
            <a:r>
              <a:rPr sz="1700" spc="-70" dirty="0">
                <a:solidFill>
                  <a:srgbClr val="FFFFFF"/>
                </a:solidFill>
                <a:latin typeface="Calibri"/>
                <a:cs typeface="Calibri"/>
              </a:rPr>
              <a:t> </a:t>
            </a:r>
            <a:r>
              <a:rPr sz="1700" spc="-25" dirty="0">
                <a:solidFill>
                  <a:srgbClr val="FFFFFF"/>
                </a:solidFill>
                <a:latin typeface="Calibri"/>
                <a:cs typeface="Calibri"/>
              </a:rPr>
              <a:t>and </a:t>
            </a:r>
            <a:r>
              <a:rPr sz="1700" dirty="0">
                <a:solidFill>
                  <a:srgbClr val="FFFFFF"/>
                </a:solidFill>
                <a:latin typeface="Calibri"/>
                <a:cs typeface="Calibri"/>
              </a:rPr>
              <a:t>submit</a:t>
            </a:r>
            <a:r>
              <a:rPr sz="1700" spc="-60" dirty="0">
                <a:solidFill>
                  <a:srgbClr val="FFFFFF"/>
                </a:solidFill>
                <a:latin typeface="Calibri"/>
                <a:cs typeface="Calibri"/>
              </a:rPr>
              <a:t> </a:t>
            </a:r>
            <a:r>
              <a:rPr sz="1700" spc="-20" dirty="0">
                <a:solidFill>
                  <a:srgbClr val="FFFFFF"/>
                </a:solidFill>
                <a:latin typeface="Calibri"/>
                <a:cs typeface="Calibri"/>
              </a:rPr>
              <a:t>MHSA </a:t>
            </a:r>
            <a:r>
              <a:rPr sz="1700" dirty="0">
                <a:solidFill>
                  <a:srgbClr val="FFFFFF"/>
                </a:solidFill>
                <a:latin typeface="Calibri"/>
                <a:cs typeface="Calibri"/>
              </a:rPr>
              <a:t>Annual</a:t>
            </a:r>
            <a:r>
              <a:rPr sz="1700" spc="-25" dirty="0">
                <a:solidFill>
                  <a:srgbClr val="FFFFFF"/>
                </a:solidFill>
                <a:latin typeface="Calibri"/>
                <a:cs typeface="Calibri"/>
              </a:rPr>
              <a:t> </a:t>
            </a:r>
            <a:r>
              <a:rPr sz="1700" spc="-10" dirty="0">
                <a:solidFill>
                  <a:srgbClr val="FFFFFF"/>
                </a:solidFill>
                <a:latin typeface="Calibri"/>
                <a:cs typeface="Calibri"/>
              </a:rPr>
              <a:t>Revenue </a:t>
            </a:r>
            <a:r>
              <a:rPr sz="1700" dirty="0">
                <a:solidFill>
                  <a:srgbClr val="FFFFFF"/>
                </a:solidFill>
                <a:latin typeface="Calibri"/>
                <a:cs typeface="Calibri"/>
              </a:rPr>
              <a:t>and</a:t>
            </a:r>
            <a:r>
              <a:rPr sz="1700" spc="-20" dirty="0">
                <a:solidFill>
                  <a:srgbClr val="FFFFFF"/>
                </a:solidFill>
                <a:latin typeface="Calibri"/>
                <a:cs typeface="Calibri"/>
              </a:rPr>
              <a:t> </a:t>
            </a:r>
            <a:r>
              <a:rPr sz="1700" spc="-10" dirty="0">
                <a:solidFill>
                  <a:srgbClr val="FFFFFF"/>
                </a:solidFill>
                <a:latin typeface="Calibri"/>
                <a:cs typeface="Calibri"/>
              </a:rPr>
              <a:t>Expenditure Reports</a:t>
            </a:r>
            <a:endParaRPr sz="1700">
              <a:latin typeface="Calibri"/>
              <a:cs typeface="Calibri"/>
            </a:endParaRPr>
          </a:p>
        </p:txBody>
      </p:sp>
      <p:sp>
        <p:nvSpPr>
          <p:cNvPr id="24" name="object 24"/>
          <p:cNvSpPr/>
          <p:nvPr/>
        </p:nvSpPr>
        <p:spPr>
          <a:xfrm>
            <a:off x="11375897" y="5650229"/>
            <a:ext cx="71120" cy="396240"/>
          </a:xfrm>
          <a:custGeom>
            <a:avLst/>
            <a:gdLst/>
            <a:ahLst/>
            <a:cxnLst/>
            <a:rect l="l" t="t" r="r" b="b"/>
            <a:pathLst>
              <a:path w="71120" h="396239">
                <a:moveTo>
                  <a:pt x="71120" y="396240"/>
                </a:moveTo>
                <a:lnTo>
                  <a:pt x="43451" y="390651"/>
                </a:lnTo>
                <a:lnTo>
                  <a:pt x="20843" y="375410"/>
                </a:lnTo>
                <a:lnTo>
                  <a:pt x="5593" y="352804"/>
                </a:lnTo>
                <a:lnTo>
                  <a:pt x="0" y="325120"/>
                </a:lnTo>
                <a:lnTo>
                  <a:pt x="0" y="71120"/>
                </a:lnTo>
                <a:lnTo>
                  <a:pt x="5593" y="43435"/>
                </a:lnTo>
                <a:lnTo>
                  <a:pt x="20843" y="20829"/>
                </a:lnTo>
                <a:lnTo>
                  <a:pt x="43451" y="5588"/>
                </a:lnTo>
                <a:lnTo>
                  <a:pt x="71120" y="0"/>
                </a:lnTo>
              </a:path>
            </a:pathLst>
          </a:custGeom>
          <a:ln w="19050">
            <a:solidFill>
              <a:srgbClr val="FFFFFF"/>
            </a:solidFill>
          </a:ln>
        </p:spPr>
        <p:txBody>
          <a:bodyPr wrap="square" lIns="0" tIns="0" rIns="0" bIns="0" rtlCol="0"/>
          <a:lstStyle/>
          <a:p>
            <a:endParaRPr/>
          </a:p>
        </p:txBody>
      </p:sp>
      <p:sp>
        <p:nvSpPr>
          <p:cNvPr id="25" name="object 25"/>
          <p:cNvSpPr/>
          <p:nvPr/>
        </p:nvSpPr>
        <p:spPr>
          <a:xfrm>
            <a:off x="12036297" y="5650229"/>
            <a:ext cx="71120" cy="396240"/>
          </a:xfrm>
          <a:custGeom>
            <a:avLst/>
            <a:gdLst/>
            <a:ahLst/>
            <a:cxnLst/>
            <a:rect l="l" t="t" r="r" b="b"/>
            <a:pathLst>
              <a:path w="71120" h="396239">
                <a:moveTo>
                  <a:pt x="0" y="0"/>
                </a:moveTo>
                <a:lnTo>
                  <a:pt x="27668" y="5588"/>
                </a:lnTo>
                <a:lnTo>
                  <a:pt x="50276" y="20829"/>
                </a:lnTo>
                <a:lnTo>
                  <a:pt x="65526" y="43435"/>
                </a:lnTo>
                <a:lnTo>
                  <a:pt x="71120" y="71120"/>
                </a:lnTo>
                <a:lnTo>
                  <a:pt x="71120" y="325120"/>
                </a:lnTo>
                <a:lnTo>
                  <a:pt x="65526" y="352804"/>
                </a:lnTo>
                <a:lnTo>
                  <a:pt x="50276" y="375410"/>
                </a:lnTo>
                <a:lnTo>
                  <a:pt x="27668" y="390651"/>
                </a:lnTo>
                <a:lnTo>
                  <a:pt x="0" y="396240"/>
                </a:lnTo>
              </a:path>
            </a:pathLst>
          </a:custGeom>
          <a:ln w="19050">
            <a:solidFill>
              <a:srgbClr val="FFFFFF"/>
            </a:solidFill>
          </a:ln>
        </p:spPr>
        <p:txBody>
          <a:bodyPr wrap="square" lIns="0" tIns="0" rIns="0" bIns="0" rtlCol="0"/>
          <a:lstStyle/>
          <a:p>
            <a:endParaRPr/>
          </a:p>
        </p:txBody>
      </p:sp>
      <p:sp>
        <p:nvSpPr>
          <p:cNvPr id="26" name="object 26"/>
          <p:cNvSpPr txBox="1"/>
          <p:nvPr/>
        </p:nvSpPr>
        <p:spPr>
          <a:xfrm>
            <a:off x="11643486" y="5720588"/>
            <a:ext cx="199390" cy="232410"/>
          </a:xfrm>
          <a:prstGeom prst="rect">
            <a:avLst/>
          </a:prstGeom>
        </p:spPr>
        <p:txBody>
          <a:bodyPr vert="horz" wrap="square" lIns="0" tIns="13335" rIns="0" bIns="0" rtlCol="0">
            <a:spAutoFit/>
          </a:bodyPr>
          <a:lstStyle/>
          <a:p>
            <a:pPr marL="12700">
              <a:lnSpc>
                <a:spcPct val="100000"/>
              </a:lnSpc>
              <a:spcBef>
                <a:spcPts val="105"/>
              </a:spcBef>
            </a:pPr>
            <a:r>
              <a:rPr sz="1350" spc="-25" dirty="0">
                <a:solidFill>
                  <a:srgbClr val="FFFFFF"/>
                </a:solidFill>
                <a:latin typeface="Calibri"/>
                <a:cs typeface="Calibri"/>
              </a:rPr>
              <a:t>30</a:t>
            </a:r>
            <a:endParaRPr sz="135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75897" y="5650229"/>
            <a:ext cx="71120" cy="396240"/>
          </a:xfrm>
          <a:custGeom>
            <a:avLst/>
            <a:gdLst/>
            <a:ahLst/>
            <a:cxnLst/>
            <a:rect l="l" t="t" r="r" b="b"/>
            <a:pathLst>
              <a:path w="71120" h="396239">
                <a:moveTo>
                  <a:pt x="71120" y="396240"/>
                </a:moveTo>
                <a:lnTo>
                  <a:pt x="43451" y="390651"/>
                </a:lnTo>
                <a:lnTo>
                  <a:pt x="20843" y="375410"/>
                </a:lnTo>
                <a:lnTo>
                  <a:pt x="5593" y="352804"/>
                </a:lnTo>
                <a:lnTo>
                  <a:pt x="0" y="325120"/>
                </a:lnTo>
                <a:lnTo>
                  <a:pt x="0" y="71120"/>
                </a:lnTo>
                <a:lnTo>
                  <a:pt x="5593" y="43435"/>
                </a:lnTo>
                <a:lnTo>
                  <a:pt x="20843" y="20829"/>
                </a:lnTo>
                <a:lnTo>
                  <a:pt x="43451" y="5588"/>
                </a:lnTo>
                <a:lnTo>
                  <a:pt x="71120" y="0"/>
                </a:lnTo>
              </a:path>
            </a:pathLst>
          </a:custGeom>
          <a:ln w="19050">
            <a:solidFill>
              <a:srgbClr val="FFFFFF"/>
            </a:solidFill>
          </a:ln>
        </p:spPr>
        <p:txBody>
          <a:bodyPr wrap="square" lIns="0" tIns="0" rIns="0" bIns="0" rtlCol="0"/>
          <a:lstStyle/>
          <a:p>
            <a:endParaRPr/>
          </a:p>
        </p:txBody>
      </p:sp>
      <p:sp>
        <p:nvSpPr>
          <p:cNvPr id="3" name="object 3"/>
          <p:cNvSpPr/>
          <p:nvPr/>
        </p:nvSpPr>
        <p:spPr>
          <a:xfrm>
            <a:off x="12036297" y="5650229"/>
            <a:ext cx="71120" cy="396240"/>
          </a:xfrm>
          <a:custGeom>
            <a:avLst/>
            <a:gdLst/>
            <a:ahLst/>
            <a:cxnLst/>
            <a:rect l="l" t="t" r="r" b="b"/>
            <a:pathLst>
              <a:path w="71120" h="396239">
                <a:moveTo>
                  <a:pt x="0" y="0"/>
                </a:moveTo>
                <a:lnTo>
                  <a:pt x="27668" y="5588"/>
                </a:lnTo>
                <a:lnTo>
                  <a:pt x="50276" y="20829"/>
                </a:lnTo>
                <a:lnTo>
                  <a:pt x="65526" y="43435"/>
                </a:lnTo>
                <a:lnTo>
                  <a:pt x="71120" y="71120"/>
                </a:lnTo>
                <a:lnTo>
                  <a:pt x="71120" y="325120"/>
                </a:lnTo>
                <a:lnTo>
                  <a:pt x="65526" y="352804"/>
                </a:lnTo>
                <a:lnTo>
                  <a:pt x="50276" y="375410"/>
                </a:lnTo>
                <a:lnTo>
                  <a:pt x="27668" y="390651"/>
                </a:lnTo>
                <a:lnTo>
                  <a:pt x="0" y="396240"/>
                </a:lnTo>
              </a:path>
            </a:pathLst>
          </a:custGeom>
          <a:ln w="19050">
            <a:solidFill>
              <a:srgbClr val="FFFFFF"/>
            </a:solidFill>
          </a:ln>
        </p:spPr>
        <p:txBody>
          <a:bodyPr wrap="square" lIns="0" tIns="0" rIns="0" bIns="0" rtlCol="0"/>
          <a:lstStyle/>
          <a:p>
            <a:endParaRPr/>
          </a:p>
        </p:txBody>
      </p:sp>
      <p:sp>
        <p:nvSpPr>
          <p:cNvPr id="4" name="object 4"/>
          <p:cNvSpPr txBox="1"/>
          <p:nvPr/>
        </p:nvSpPr>
        <p:spPr>
          <a:xfrm>
            <a:off x="11643486" y="5720588"/>
            <a:ext cx="199390" cy="232410"/>
          </a:xfrm>
          <a:prstGeom prst="rect">
            <a:avLst/>
          </a:prstGeom>
        </p:spPr>
        <p:txBody>
          <a:bodyPr vert="horz" wrap="square" lIns="0" tIns="13335" rIns="0" bIns="0" rtlCol="0">
            <a:spAutoFit/>
          </a:bodyPr>
          <a:lstStyle/>
          <a:p>
            <a:pPr marL="12700">
              <a:lnSpc>
                <a:spcPct val="100000"/>
              </a:lnSpc>
              <a:spcBef>
                <a:spcPts val="105"/>
              </a:spcBef>
            </a:pPr>
            <a:r>
              <a:rPr sz="1350" spc="-25" dirty="0">
                <a:solidFill>
                  <a:srgbClr val="FFFFFF"/>
                </a:solidFill>
                <a:latin typeface="Calibri"/>
                <a:cs typeface="Calibri"/>
              </a:rPr>
              <a:t>31</a:t>
            </a:r>
            <a:endParaRPr sz="1350">
              <a:latin typeface="Calibri"/>
              <a:cs typeface="Calibri"/>
            </a:endParaRPr>
          </a:p>
        </p:txBody>
      </p:sp>
      <p:graphicFrame>
        <p:nvGraphicFramePr>
          <p:cNvPr id="5" name="object 5"/>
          <p:cNvGraphicFramePr>
            <a:graphicFrameLocks noGrp="1"/>
          </p:cNvGraphicFramePr>
          <p:nvPr/>
        </p:nvGraphicFramePr>
        <p:xfrm>
          <a:off x="1539239" y="3194192"/>
          <a:ext cx="8597265" cy="2752089"/>
        </p:xfrm>
        <a:graphic>
          <a:graphicData uri="http://schemas.openxmlformats.org/drawingml/2006/table">
            <a:tbl>
              <a:tblPr firstRow="1" bandRow="1">
                <a:tableStyleId>{2D5ABB26-0587-4C30-8999-92F81FD0307C}</a:tableStyleId>
              </a:tblPr>
              <a:tblGrid>
                <a:gridCol w="2551430">
                  <a:extLst>
                    <a:ext uri="{9D8B030D-6E8A-4147-A177-3AD203B41FA5}">
                      <a16:colId xmlns:a16="http://schemas.microsoft.com/office/drawing/2014/main" val="20000"/>
                    </a:ext>
                  </a:extLst>
                </a:gridCol>
                <a:gridCol w="165862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339215">
                  <a:extLst>
                    <a:ext uri="{9D8B030D-6E8A-4147-A177-3AD203B41FA5}">
                      <a16:colId xmlns:a16="http://schemas.microsoft.com/office/drawing/2014/main" val="20004"/>
                    </a:ext>
                  </a:extLst>
                </a:gridCol>
              </a:tblGrid>
              <a:tr h="355600">
                <a:tc>
                  <a:txBody>
                    <a:bodyPr/>
                    <a:lstStyle/>
                    <a:p>
                      <a:pPr>
                        <a:lnSpc>
                          <a:spcPct val="100000"/>
                        </a:lnSpc>
                      </a:pPr>
                      <a:endParaRPr sz="2000">
                        <a:latin typeface="Times New Roman"/>
                        <a:cs typeface="Times New Roman"/>
                      </a:endParaRPr>
                    </a:p>
                  </a:txBody>
                  <a:tcPr marL="0" marR="0" marT="0" marB="0">
                    <a:lnB w="19050">
                      <a:solidFill>
                        <a:srgbClr val="000000"/>
                      </a:solidFill>
                      <a:prstDash val="solid"/>
                    </a:lnB>
                  </a:tcPr>
                </a:tc>
                <a:tc>
                  <a:txBody>
                    <a:bodyPr/>
                    <a:lstStyle/>
                    <a:p>
                      <a:pPr marL="445134">
                        <a:lnSpc>
                          <a:spcPts val="1920"/>
                        </a:lnSpc>
                      </a:pPr>
                      <a:r>
                        <a:rPr sz="2000" b="1" spc="-10" dirty="0">
                          <a:latin typeface="Calibri"/>
                          <a:cs typeface="Calibri"/>
                        </a:rPr>
                        <a:t>22/23</a:t>
                      </a:r>
                      <a:endParaRPr sz="2000">
                        <a:latin typeface="Calibri"/>
                        <a:cs typeface="Calibri"/>
                      </a:endParaRPr>
                    </a:p>
                  </a:txBody>
                  <a:tcPr marL="0" marR="0" marT="0" marB="0">
                    <a:lnB w="19050">
                      <a:solidFill>
                        <a:srgbClr val="000000"/>
                      </a:solidFill>
                      <a:prstDash val="solid"/>
                    </a:lnB>
                  </a:tcPr>
                </a:tc>
                <a:tc>
                  <a:txBody>
                    <a:bodyPr/>
                    <a:lstStyle/>
                    <a:p>
                      <a:pPr marL="311785">
                        <a:lnSpc>
                          <a:spcPts val="1920"/>
                        </a:lnSpc>
                      </a:pPr>
                      <a:r>
                        <a:rPr sz="2000" b="1" spc="-10" dirty="0">
                          <a:latin typeface="Calibri"/>
                          <a:cs typeface="Calibri"/>
                        </a:rPr>
                        <a:t>23/24</a:t>
                      </a:r>
                      <a:endParaRPr sz="2000">
                        <a:latin typeface="Calibri"/>
                        <a:cs typeface="Calibri"/>
                      </a:endParaRPr>
                    </a:p>
                  </a:txBody>
                  <a:tcPr marL="0" marR="0" marT="0" marB="0">
                    <a:lnB w="19050">
                      <a:solidFill>
                        <a:srgbClr val="000000"/>
                      </a:solidFill>
                      <a:prstDash val="solid"/>
                    </a:lnB>
                  </a:tcPr>
                </a:tc>
                <a:tc>
                  <a:txBody>
                    <a:bodyPr/>
                    <a:lstStyle/>
                    <a:p>
                      <a:pPr marL="311785">
                        <a:lnSpc>
                          <a:spcPts val="1920"/>
                        </a:lnSpc>
                      </a:pPr>
                      <a:r>
                        <a:rPr sz="2000" b="1" spc="-10" dirty="0">
                          <a:latin typeface="Calibri"/>
                          <a:cs typeface="Calibri"/>
                        </a:rPr>
                        <a:t>24/25</a:t>
                      </a:r>
                      <a:endParaRPr sz="2000">
                        <a:latin typeface="Calibri"/>
                        <a:cs typeface="Calibri"/>
                      </a:endParaRPr>
                    </a:p>
                  </a:txBody>
                  <a:tcPr marL="0" marR="0" marT="0" marB="0">
                    <a:lnB w="19050">
                      <a:solidFill>
                        <a:srgbClr val="000000"/>
                      </a:solidFill>
                      <a:prstDash val="solid"/>
                    </a:lnB>
                  </a:tcPr>
                </a:tc>
                <a:tc>
                  <a:txBody>
                    <a:bodyPr/>
                    <a:lstStyle/>
                    <a:p>
                      <a:pPr marL="311785">
                        <a:lnSpc>
                          <a:spcPts val="1920"/>
                        </a:lnSpc>
                      </a:pPr>
                      <a:r>
                        <a:rPr sz="2000" b="1" spc="-10" dirty="0">
                          <a:latin typeface="Calibri"/>
                          <a:cs typeface="Calibri"/>
                        </a:rPr>
                        <a:t>25/26</a:t>
                      </a:r>
                      <a:endParaRPr sz="2000">
                        <a:latin typeface="Calibri"/>
                        <a:cs typeface="Calibri"/>
                      </a:endParaRPr>
                    </a:p>
                  </a:txBody>
                  <a:tcPr marL="0" marR="0" marT="0" marB="0">
                    <a:lnB w="19050">
                      <a:solidFill>
                        <a:srgbClr val="000000"/>
                      </a:solidFill>
                      <a:prstDash val="solid"/>
                    </a:lnB>
                  </a:tcPr>
                </a:tc>
                <a:extLst>
                  <a:ext uri="{0D108BD9-81ED-4DB2-BD59-A6C34878D82A}">
                    <a16:rowId xmlns:a16="http://schemas.microsoft.com/office/drawing/2014/main" val="10000"/>
                  </a:ext>
                </a:extLst>
              </a:tr>
              <a:tr h="518159">
                <a:tc>
                  <a:txBody>
                    <a:bodyPr/>
                    <a:lstStyle/>
                    <a:p>
                      <a:pPr marL="50800">
                        <a:lnSpc>
                          <a:spcPct val="100000"/>
                        </a:lnSpc>
                        <a:spcBef>
                          <a:spcPts val="630"/>
                        </a:spcBef>
                      </a:pPr>
                      <a:r>
                        <a:rPr sz="2000" dirty="0">
                          <a:latin typeface="Calibri"/>
                          <a:cs typeface="Calibri"/>
                        </a:rPr>
                        <a:t>Cash</a:t>
                      </a:r>
                      <a:r>
                        <a:rPr sz="2000" spc="-30" dirty="0">
                          <a:latin typeface="Calibri"/>
                          <a:cs typeface="Calibri"/>
                        </a:rPr>
                        <a:t> </a:t>
                      </a:r>
                      <a:r>
                        <a:rPr sz="2000" spc="-10" dirty="0">
                          <a:latin typeface="Calibri"/>
                          <a:cs typeface="Calibri"/>
                        </a:rPr>
                        <a:t>Transfers</a:t>
                      </a:r>
                      <a:endParaRPr sz="2000">
                        <a:latin typeface="Calibri"/>
                        <a:cs typeface="Calibri"/>
                      </a:endParaRPr>
                    </a:p>
                  </a:txBody>
                  <a:tcPr marL="0" marR="0" marT="80010" marB="0">
                    <a:lnT w="19050">
                      <a:solidFill>
                        <a:srgbClr val="000000"/>
                      </a:solidFill>
                      <a:prstDash val="solid"/>
                    </a:lnT>
                  </a:tcPr>
                </a:tc>
                <a:tc>
                  <a:txBody>
                    <a:bodyPr/>
                    <a:lstStyle/>
                    <a:p>
                      <a:pPr marR="304800" algn="r">
                        <a:lnSpc>
                          <a:spcPct val="100000"/>
                        </a:lnSpc>
                        <a:spcBef>
                          <a:spcPts val="630"/>
                        </a:spcBef>
                      </a:pPr>
                      <a:r>
                        <a:rPr sz="2000" spc="-10" dirty="0">
                          <a:latin typeface="Calibri"/>
                          <a:cs typeface="Calibri"/>
                        </a:rPr>
                        <a:t>$1,813.8</a:t>
                      </a:r>
                      <a:endParaRPr sz="2000">
                        <a:latin typeface="Calibri"/>
                        <a:cs typeface="Calibri"/>
                      </a:endParaRPr>
                    </a:p>
                  </a:txBody>
                  <a:tcPr marL="0" marR="0" marT="80010" marB="0">
                    <a:lnT w="19050">
                      <a:solidFill>
                        <a:srgbClr val="000000"/>
                      </a:solidFill>
                      <a:prstDash val="solid"/>
                    </a:lnT>
                  </a:tcPr>
                </a:tc>
                <a:tc>
                  <a:txBody>
                    <a:bodyPr/>
                    <a:lstStyle/>
                    <a:p>
                      <a:pPr marL="346075">
                        <a:lnSpc>
                          <a:spcPct val="100000"/>
                        </a:lnSpc>
                        <a:spcBef>
                          <a:spcPts val="630"/>
                        </a:spcBef>
                      </a:pPr>
                      <a:r>
                        <a:rPr sz="2000" spc="-10" dirty="0">
                          <a:latin typeface="Calibri"/>
                          <a:cs typeface="Calibri"/>
                        </a:rPr>
                        <a:t>$2,180.0</a:t>
                      </a:r>
                      <a:endParaRPr sz="2000">
                        <a:latin typeface="Calibri"/>
                        <a:cs typeface="Calibri"/>
                      </a:endParaRPr>
                    </a:p>
                  </a:txBody>
                  <a:tcPr marL="0" marR="0" marT="80010" marB="0">
                    <a:lnT w="19050">
                      <a:solidFill>
                        <a:srgbClr val="000000"/>
                      </a:solidFill>
                      <a:prstDash val="solid"/>
                    </a:lnT>
                  </a:tcPr>
                </a:tc>
                <a:tc>
                  <a:txBody>
                    <a:bodyPr/>
                    <a:lstStyle/>
                    <a:p>
                      <a:pPr marL="346075">
                        <a:lnSpc>
                          <a:spcPct val="100000"/>
                        </a:lnSpc>
                        <a:spcBef>
                          <a:spcPts val="630"/>
                        </a:spcBef>
                      </a:pPr>
                      <a:r>
                        <a:rPr sz="2000" spc="-10" dirty="0">
                          <a:latin typeface="Calibri"/>
                          <a:cs typeface="Calibri"/>
                        </a:rPr>
                        <a:t>$2,030.0</a:t>
                      </a:r>
                      <a:endParaRPr sz="2000">
                        <a:latin typeface="Calibri"/>
                        <a:cs typeface="Calibri"/>
                      </a:endParaRPr>
                    </a:p>
                  </a:txBody>
                  <a:tcPr marL="0" marR="0" marT="80010" marB="0">
                    <a:lnT w="19050">
                      <a:solidFill>
                        <a:srgbClr val="000000"/>
                      </a:solidFill>
                      <a:prstDash val="solid"/>
                    </a:lnT>
                  </a:tcPr>
                </a:tc>
                <a:tc>
                  <a:txBody>
                    <a:bodyPr/>
                    <a:lstStyle/>
                    <a:p>
                      <a:pPr marR="120014" algn="r">
                        <a:lnSpc>
                          <a:spcPct val="100000"/>
                        </a:lnSpc>
                        <a:spcBef>
                          <a:spcPts val="630"/>
                        </a:spcBef>
                      </a:pPr>
                      <a:r>
                        <a:rPr sz="2000" spc="-10" dirty="0">
                          <a:latin typeface="Calibri"/>
                          <a:cs typeface="Calibri"/>
                        </a:rPr>
                        <a:t>$2,131.5</a:t>
                      </a:r>
                      <a:endParaRPr sz="2000">
                        <a:latin typeface="Calibri"/>
                        <a:cs typeface="Calibri"/>
                      </a:endParaRPr>
                    </a:p>
                  </a:txBody>
                  <a:tcPr marL="0" marR="0" marT="80010" marB="0">
                    <a:lnT w="19050">
                      <a:solidFill>
                        <a:srgbClr val="000000"/>
                      </a:solidFill>
                      <a:prstDash val="solid"/>
                    </a:lnT>
                  </a:tcPr>
                </a:tc>
                <a:extLst>
                  <a:ext uri="{0D108BD9-81ED-4DB2-BD59-A6C34878D82A}">
                    <a16:rowId xmlns:a16="http://schemas.microsoft.com/office/drawing/2014/main" val="10001"/>
                  </a:ext>
                </a:extLst>
              </a:tr>
              <a:tr h="497205">
                <a:tc>
                  <a:txBody>
                    <a:bodyPr/>
                    <a:lstStyle/>
                    <a:p>
                      <a:pPr marL="50800">
                        <a:lnSpc>
                          <a:spcPct val="100000"/>
                        </a:lnSpc>
                        <a:spcBef>
                          <a:spcPts val="464"/>
                        </a:spcBef>
                      </a:pPr>
                      <a:r>
                        <a:rPr sz="2000" dirty="0">
                          <a:latin typeface="Calibri"/>
                          <a:cs typeface="Calibri"/>
                        </a:rPr>
                        <a:t>Annual</a:t>
                      </a:r>
                      <a:r>
                        <a:rPr sz="2000" spc="90" dirty="0">
                          <a:latin typeface="Calibri"/>
                          <a:cs typeface="Calibri"/>
                        </a:rPr>
                        <a:t> </a:t>
                      </a:r>
                      <a:r>
                        <a:rPr sz="2000" spc="-10" dirty="0">
                          <a:latin typeface="Calibri"/>
                          <a:cs typeface="Calibri"/>
                        </a:rPr>
                        <a:t>Adjustment</a:t>
                      </a:r>
                      <a:endParaRPr sz="2000">
                        <a:latin typeface="Calibri"/>
                        <a:cs typeface="Calibri"/>
                      </a:endParaRPr>
                    </a:p>
                  </a:txBody>
                  <a:tcPr marL="0" marR="0" marT="59054" marB="0"/>
                </a:tc>
                <a:tc>
                  <a:txBody>
                    <a:bodyPr/>
                    <a:lstStyle/>
                    <a:p>
                      <a:pPr marR="304800" algn="r">
                        <a:lnSpc>
                          <a:spcPct val="100000"/>
                        </a:lnSpc>
                        <a:spcBef>
                          <a:spcPts val="464"/>
                        </a:spcBef>
                      </a:pPr>
                      <a:r>
                        <a:rPr sz="2000" spc="-10" dirty="0">
                          <a:latin typeface="Calibri"/>
                          <a:cs typeface="Calibri"/>
                        </a:rPr>
                        <a:t>$530.6</a:t>
                      </a:r>
                      <a:endParaRPr sz="2000">
                        <a:latin typeface="Calibri"/>
                        <a:cs typeface="Calibri"/>
                      </a:endParaRPr>
                    </a:p>
                  </a:txBody>
                  <a:tcPr marL="0" marR="0" marT="59054" marB="0"/>
                </a:tc>
                <a:tc>
                  <a:txBody>
                    <a:bodyPr/>
                    <a:lstStyle/>
                    <a:p>
                      <a:pPr marL="346075">
                        <a:lnSpc>
                          <a:spcPct val="100000"/>
                        </a:lnSpc>
                        <a:spcBef>
                          <a:spcPts val="464"/>
                        </a:spcBef>
                      </a:pPr>
                      <a:r>
                        <a:rPr sz="2000" spc="-10" dirty="0">
                          <a:latin typeface="Calibri"/>
                          <a:cs typeface="Calibri"/>
                        </a:rPr>
                        <a:t>$2,366.9</a:t>
                      </a:r>
                      <a:endParaRPr sz="2000">
                        <a:latin typeface="Calibri"/>
                        <a:cs typeface="Calibri"/>
                      </a:endParaRPr>
                    </a:p>
                  </a:txBody>
                  <a:tcPr marL="0" marR="0" marT="59054" marB="0"/>
                </a:tc>
                <a:tc>
                  <a:txBody>
                    <a:bodyPr/>
                    <a:lstStyle/>
                    <a:p>
                      <a:pPr marR="304165" algn="r">
                        <a:lnSpc>
                          <a:spcPct val="100000"/>
                        </a:lnSpc>
                        <a:spcBef>
                          <a:spcPts val="464"/>
                        </a:spcBef>
                      </a:pPr>
                      <a:r>
                        <a:rPr sz="2000" spc="-10" dirty="0">
                          <a:latin typeface="Calibri"/>
                          <a:cs typeface="Calibri"/>
                        </a:rPr>
                        <a:t>$753.2</a:t>
                      </a:r>
                      <a:endParaRPr sz="2000">
                        <a:latin typeface="Calibri"/>
                        <a:cs typeface="Calibri"/>
                      </a:endParaRPr>
                    </a:p>
                  </a:txBody>
                  <a:tcPr marL="0" marR="0" marT="59054" marB="0"/>
                </a:tc>
                <a:tc>
                  <a:txBody>
                    <a:bodyPr/>
                    <a:lstStyle/>
                    <a:p>
                      <a:pPr marR="120014" algn="r">
                        <a:lnSpc>
                          <a:spcPct val="100000"/>
                        </a:lnSpc>
                        <a:spcBef>
                          <a:spcPts val="464"/>
                        </a:spcBef>
                      </a:pPr>
                      <a:r>
                        <a:rPr sz="2000" spc="-10" dirty="0">
                          <a:latin typeface="Calibri"/>
                          <a:cs typeface="Calibri"/>
                        </a:rPr>
                        <a:t>$212.0</a:t>
                      </a:r>
                      <a:endParaRPr sz="2000">
                        <a:latin typeface="Calibri"/>
                        <a:cs typeface="Calibri"/>
                      </a:endParaRPr>
                    </a:p>
                  </a:txBody>
                  <a:tcPr marL="0" marR="0" marT="59054" marB="0"/>
                </a:tc>
                <a:extLst>
                  <a:ext uri="{0D108BD9-81ED-4DB2-BD59-A6C34878D82A}">
                    <a16:rowId xmlns:a16="http://schemas.microsoft.com/office/drawing/2014/main" val="10002"/>
                  </a:ext>
                </a:extLst>
              </a:tr>
              <a:tr h="476250">
                <a:tc>
                  <a:txBody>
                    <a:bodyPr/>
                    <a:lstStyle/>
                    <a:p>
                      <a:pPr marL="50800">
                        <a:lnSpc>
                          <a:spcPct val="100000"/>
                        </a:lnSpc>
                        <a:spcBef>
                          <a:spcPts val="465"/>
                        </a:spcBef>
                      </a:pPr>
                      <a:r>
                        <a:rPr sz="2000" spc="-10" dirty="0">
                          <a:latin typeface="Calibri"/>
                          <a:cs typeface="Calibri"/>
                        </a:rPr>
                        <a:t>Interest</a:t>
                      </a:r>
                      <a:endParaRPr sz="2000">
                        <a:latin typeface="Calibri"/>
                        <a:cs typeface="Calibri"/>
                      </a:endParaRPr>
                    </a:p>
                  </a:txBody>
                  <a:tcPr marL="0" marR="0" marT="59055" marB="0">
                    <a:lnB w="19050">
                      <a:solidFill>
                        <a:srgbClr val="000000"/>
                      </a:solidFill>
                      <a:prstDash val="solid"/>
                    </a:lnB>
                  </a:tcPr>
                </a:tc>
                <a:tc>
                  <a:txBody>
                    <a:bodyPr/>
                    <a:lstStyle/>
                    <a:p>
                      <a:pPr marR="304165" algn="r">
                        <a:lnSpc>
                          <a:spcPct val="100000"/>
                        </a:lnSpc>
                        <a:spcBef>
                          <a:spcPts val="465"/>
                        </a:spcBef>
                      </a:pPr>
                      <a:r>
                        <a:rPr sz="2000" spc="-10" dirty="0">
                          <a:latin typeface="Calibri"/>
                          <a:cs typeface="Calibri"/>
                        </a:rPr>
                        <a:t>$12.4</a:t>
                      </a:r>
                      <a:endParaRPr sz="2000">
                        <a:latin typeface="Calibri"/>
                        <a:cs typeface="Calibri"/>
                      </a:endParaRPr>
                    </a:p>
                  </a:txBody>
                  <a:tcPr marL="0" marR="0" marT="59055" marB="0">
                    <a:lnB w="19050">
                      <a:solidFill>
                        <a:srgbClr val="000000"/>
                      </a:solidFill>
                      <a:prstDash val="solid"/>
                    </a:lnB>
                  </a:tcPr>
                </a:tc>
                <a:tc>
                  <a:txBody>
                    <a:bodyPr/>
                    <a:lstStyle/>
                    <a:p>
                      <a:pPr marL="654050">
                        <a:lnSpc>
                          <a:spcPct val="100000"/>
                        </a:lnSpc>
                        <a:spcBef>
                          <a:spcPts val="465"/>
                        </a:spcBef>
                      </a:pPr>
                      <a:r>
                        <a:rPr sz="2000" spc="-10" dirty="0">
                          <a:latin typeface="Calibri"/>
                          <a:cs typeface="Calibri"/>
                        </a:rPr>
                        <a:t>$34.2</a:t>
                      </a:r>
                      <a:endParaRPr sz="2000">
                        <a:latin typeface="Calibri"/>
                        <a:cs typeface="Calibri"/>
                      </a:endParaRPr>
                    </a:p>
                  </a:txBody>
                  <a:tcPr marL="0" marR="0" marT="59055" marB="0">
                    <a:lnB w="19050">
                      <a:solidFill>
                        <a:srgbClr val="000000"/>
                      </a:solidFill>
                      <a:prstDash val="solid"/>
                    </a:lnB>
                  </a:tcPr>
                </a:tc>
                <a:tc>
                  <a:txBody>
                    <a:bodyPr/>
                    <a:lstStyle/>
                    <a:p>
                      <a:pPr marR="304165" algn="r">
                        <a:lnSpc>
                          <a:spcPct val="100000"/>
                        </a:lnSpc>
                        <a:spcBef>
                          <a:spcPts val="465"/>
                        </a:spcBef>
                      </a:pPr>
                      <a:r>
                        <a:rPr sz="2000" spc="-10" dirty="0">
                          <a:latin typeface="Calibri"/>
                          <a:cs typeface="Calibri"/>
                        </a:rPr>
                        <a:t>$34.2</a:t>
                      </a:r>
                      <a:endParaRPr sz="2000">
                        <a:latin typeface="Calibri"/>
                        <a:cs typeface="Calibri"/>
                      </a:endParaRPr>
                    </a:p>
                  </a:txBody>
                  <a:tcPr marL="0" marR="0" marT="59055" marB="0">
                    <a:lnB w="19050">
                      <a:solidFill>
                        <a:srgbClr val="000000"/>
                      </a:solidFill>
                      <a:prstDash val="solid"/>
                    </a:lnB>
                  </a:tcPr>
                </a:tc>
                <a:tc>
                  <a:txBody>
                    <a:bodyPr/>
                    <a:lstStyle/>
                    <a:p>
                      <a:pPr marR="119380" algn="r">
                        <a:lnSpc>
                          <a:spcPct val="100000"/>
                        </a:lnSpc>
                        <a:spcBef>
                          <a:spcPts val="465"/>
                        </a:spcBef>
                      </a:pPr>
                      <a:r>
                        <a:rPr sz="2000" spc="-10" dirty="0">
                          <a:latin typeface="Calibri"/>
                          <a:cs typeface="Calibri"/>
                        </a:rPr>
                        <a:t>$10.0</a:t>
                      </a:r>
                      <a:endParaRPr sz="2000">
                        <a:latin typeface="Calibri"/>
                        <a:cs typeface="Calibri"/>
                      </a:endParaRPr>
                    </a:p>
                  </a:txBody>
                  <a:tcPr marL="0" marR="0" marT="59055" marB="0">
                    <a:lnB w="19050">
                      <a:solidFill>
                        <a:srgbClr val="000000"/>
                      </a:solidFill>
                      <a:prstDash val="solid"/>
                    </a:lnB>
                  </a:tcPr>
                </a:tc>
                <a:extLst>
                  <a:ext uri="{0D108BD9-81ED-4DB2-BD59-A6C34878D82A}">
                    <a16:rowId xmlns:a16="http://schemas.microsoft.com/office/drawing/2014/main" val="10003"/>
                  </a:ext>
                </a:extLst>
              </a:tr>
              <a:tr h="497205">
                <a:tc>
                  <a:txBody>
                    <a:bodyPr/>
                    <a:lstStyle/>
                    <a:p>
                      <a:pPr marL="50800">
                        <a:lnSpc>
                          <a:spcPct val="100000"/>
                        </a:lnSpc>
                        <a:spcBef>
                          <a:spcPts val="630"/>
                        </a:spcBef>
                      </a:pPr>
                      <a:r>
                        <a:rPr sz="2000" spc="-10" dirty="0">
                          <a:latin typeface="Calibri"/>
                          <a:cs typeface="Calibri"/>
                        </a:rPr>
                        <a:t>Total</a:t>
                      </a:r>
                      <a:endParaRPr sz="2000">
                        <a:latin typeface="Calibri"/>
                        <a:cs typeface="Calibri"/>
                      </a:endParaRPr>
                    </a:p>
                  </a:txBody>
                  <a:tcPr marL="0" marR="0" marT="80010" marB="0">
                    <a:lnT w="19050">
                      <a:solidFill>
                        <a:srgbClr val="000000"/>
                      </a:solidFill>
                      <a:prstDash val="solid"/>
                    </a:lnT>
                    <a:lnB w="19050">
                      <a:solidFill>
                        <a:srgbClr val="000000"/>
                      </a:solidFill>
                      <a:prstDash val="solid"/>
                    </a:lnB>
                  </a:tcPr>
                </a:tc>
                <a:tc>
                  <a:txBody>
                    <a:bodyPr/>
                    <a:lstStyle/>
                    <a:p>
                      <a:pPr marR="304800" algn="r">
                        <a:lnSpc>
                          <a:spcPct val="100000"/>
                        </a:lnSpc>
                        <a:spcBef>
                          <a:spcPts val="630"/>
                        </a:spcBef>
                      </a:pPr>
                      <a:r>
                        <a:rPr sz="2000" spc="-10" dirty="0">
                          <a:latin typeface="Calibri"/>
                          <a:cs typeface="Calibri"/>
                        </a:rPr>
                        <a:t>$2,356.8</a:t>
                      </a:r>
                      <a:endParaRPr sz="2000">
                        <a:latin typeface="Calibri"/>
                        <a:cs typeface="Calibri"/>
                      </a:endParaRPr>
                    </a:p>
                  </a:txBody>
                  <a:tcPr marL="0" marR="0" marT="80010" marB="0">
                    <a:lnT w="19050">
                      <a:solidFill>
                        <a:srgbClr val="000000"/>
                      </a:solidFill>
                      <a:prstDash val="solid"/>
                    </a:lnT>
                    <a:lnB w="19050">
                      <a:solidFill>
                        <a:srgbClr val="000000"/>
                      </a:solidFill>
                      <a:prstDash val="solid"/>
                    </a:lnB>
                  </a:tcPr>
                </a:tc>
                <a:tc>
                  <a:txBody>
                    <a:bodyPr/>
                    <a:lstStyle/>
                    <a:p>
                      <a:pPr marL="346075">
                        <a:lnSpc>
                          <a:spcPct val="100000"/>
                        </a:lnSpc>
                        <a:spcBef>
                          <a:spcPts val="630"/>
                        </a:spcBef>
                      </a:pPr>
                      <a:r>
                        <a:rPr sz="2000" spc="-10" dirty="0">
                          <a:latin typeface="Calibri"/>
                          <a:cs typeface="Calibri"/>
                        </a:rPr>
                        <a:t>$4,581.1</a:t>
                      </a:r>
                      <a:endParaRPr sz="2000">
                        <a:latin typeface="Calibri"/>
                        <a:cs typeface="Calibri"/>
                      </a:endParaRPr>
                    </a:p>
                  </a:txBody>
                  <a:tcPr marL="0" marR="0" marT="80010" marB="0">
                    <a:lnT w="19050">
                      <a:solidFill>
                        <a:srgbClr val="000000"/>
                      </a:solidFill>
                      <a:prstDash val="solid"/>
                    </a:lnT>
                    <a:lnB w="19050">
                      <a:solidFill>
                        <a:srgbClr val="000000"/>
                      </a:solidFill>
                      <a:prstDash val="solid"/>
                    </a:lnB>
                  </a:tcPr>
                </a:tc>
                <a:tc>
                  <a:txBody>
                    <a:bodyPr/>
                    <a:lstStyle/>
                    <a:p>
                      <a:pPr marL="346075">
                        <a:lnSpc>
                          <a:spcPct val="100000"/>
                        </a:lnSpc>
                        <a:spcBef>
                          <a:spcPts val="630"/>
                        </a:spcBef>
                      </a:pPr>
                      <a:r>
                        <a:rPr sz="2000" spc="-10" dirty="0">
                          <a:latin typeface="Calibri"/>
                          <a:cs typeface="Calibri"/>
                        </a:rPr>
                        <a:t>$2,817.4</a:t>
                      </a:r>
                      <a:endParaRPr sz="2000">
                        <a:latin typeface="Calibri"/>
                        <a:cs typeface="Calibri"/>
                      </a:endParaRPr>
                    </a:p>
                  </a:txBody>
                  <a:tcPr marL="0" marR="0" marT="80010" marB="0">
                    <a:lnT w="19050">
                      <a:solidFill>
                        <a:srgbClr val="000000"/>
                      </a:solidFill>
                      <a:prstDash val="solid"/>
                    </a:lnT>
                    <a:lnB w="19050">
                      <a:solidFill>
                        <a:srgbClr val="000000"/>
                      </a:solidFill>
                      <a:prstDash val="solid"/>
                    </a:lnB>
                  </a:tcPr>
                </a:tc>
                <a:tc>
                  <a:txBody>
                    <a:bodyPr/>
                    <a:lstStyle/>
                    <a:p>
                      <a:pPr marR="120014" algn="r">
                        <a:lnSpc>
                          <a:spcPct val="100000"/>
                        </a:lnSpc>
                        <a:spcBef>
                          <a:spcPts val="630"/>
                        </a:spcBef>
                      </a:pPr>
                      <a:r>
                        <a:rPr sz="2000" spc="-10" dirty="0">
                          <a:latin typeface="Calibri"/>
                          <a:cs typeface="Calibri"/>
                        </a:rPr>
                        <a:t>$2,353.5</a:t>
                      </a:r>
                      <a:endParaRPr sz="2000">
                        <a:latin typeface="Calibri"/>
                        <a:cs typeface="Calibri"/>
                      </a:endParaRPr>
                    </a:p>
                  </a:txBody>
                  <a:tcPr marL="0" marR="0" marT="80010" marB="0">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407670">
                <a:tc>
                  <a:txBody>
                    <a:bodyPr/>
                    <a:lstStyle/>
                    <a:p>
                      <a:pPr>
                        <a:lnSpc>
                          <a:spcPct val="100000"/>
                        </a:lnSpc>
                      </a:pPr>
                      <a:endParaRPr sz="20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0">
                        <a:latin typeface="Times New Roman"/>
                        <a:cs typeface="Times New Roman"/>
                      </a:endParaRPr>
                    </a:p>
                  </a:txBody>
                  <a:tcPr marL="0" marR="0" marT="0" marB="0">
                    <a:lnT w="19050">
                      <a:solidFill>
                        <a:srgbClr val="000000"/>
                      </a:solidFill>
                      <a:prstDash val="solid"/>
                    </a:lnT>
                  </a:tcPr>
                </a:tc>
                <a:extLst>
                  <a:ext uri="{0D108BD9-81ED-4DB2-BD59-A6C34878D82A}">
                    <a16:rowId xmlns:a16="http://schemas.microsoft.com/office/drawing/2014/main" val="10005"/>
                  </a:ext>
                </a:extLst>
              </a:tr>
            </a:tbl>
          </a:graphicData>
        </a:graphic>
      </p:graphicFrame>
      <p:sp>
        <p:nvSpPr>
          <p:cNvPr id="6" name="object 6"/>
          <p:cNvSpPr txBox="1">
            <a:spLocks noGrp="1"/>
          </p:cNvSpPr>
          <p:nvPr>
            <p:ph type="title"/>
          </p:nvPr>
        </p:nvSpPr>
        <p:spPr>
          <a:xfrm>
            <a:off x="3256427" y="874259"/>
            <a:ext cx="5170805" cy="810260"/>
          </a:xfrm>
          <a:prstGeom prst="rect">
            <a:avLst/>
          </a:prstGeom>
        </p:spPr>
        <p:txBody>
          <a:bodyPr vert="horz" wrap="square" lIns="0" tIns="61594" rIns="0" bIns="0" rtlCol="0">
            <a:spAutoFit/>
          </a:bodyPr>
          <a:lstStyle/>
          <a:p>
            <a:pPr algn="ctr">
              <a:lnSpc>
                <a:spcPct val="100000"/>
              </a:lnSpc>
              <a:spcBef>
                <a:spcPts val="484"/>
              </a:spcBef>
            </a:pPr>
            <a:r>
              <a:rPr sz="2550" b="1" dirty="0">
                <a:solidFill>
                  <a:srgbClr val="000000"/>
                </a:solidFill>
                <a:latin typeface="Calibri"/>
                <a:cs typeface="Calibri"/>
              </a:rPr>
              <a:t>MHSA</a:t>
            </a:r>
            <a:r>
              <a:rPr sz="2550" b="1" spc="105" dirty="0">
                <a:solidFill>
                  <a:srgbClr val="000000"/>
                </a:solidFill>
                <a:latin typeface="Calibri"/>
                <a:cs typeface="Calibri"/>
              </a:rPr>
              <a:t> </a:t>
            </a:r>
            <a:r>
              <a:rPr sz="2550" b="1" dirty="0">
                <a:solidFill>
                  <a:srgbClr val="000000"/>
                </a:solidFill>
                <a:latin typeface="Calibri"/>
                <a:cs typeface="Calibri"/>
              </a:rPr>
              <a:t>Statewide</a:t>
            </a:r>
            <a:r>
              <a:rPr sz="2550" b="1" spc="90" dirty="0">
                <a:solidFill>
                  <a:srgbClr val="000000"/>
                </a:solidFill>
                <a:latin typeface="Calibri"/>
                <a:cs typeface="Calibri"/>
              </a:rPr>
              <a:t> </a:t>
            </a:r>
            <a:r>
              <a:rPr sz="2550" b="1" dirty="0">
                <a:solidFill>
                  <a:srgbClr val="000000"/>
                </a:solidFill>
                <a:latin typeface="Calibri"/>
                <a:cs typeface="Calibri"/>
              </a:rPr>
              <a:t>Estimated </a:t>
            </a:r>
            <a:r>
              <a:rPr sz="2550" b="1" spc="-10" dirty="0">
                <a:solidFill>
                  <a:srgbClr val="000000"/>
                </a:solidFill>
                <a:latin typeface="Calibri"/>
                <a:cs typeface="Calibri"/>
              </a:rPr>
              <a:t>Revenues</a:t>
            </a:r>
            <a:endParaRPr sz="2550">
              <a:latin typeface="Calibri"/>
              <a:cs typeface="Calibri"/>
            </a:endParaRPr>
          </a:p>
          <a:p>
            <a:pPr algn="ctr">
              <a:lnSpc>
                <a:spcPct val="100000"/>
              </a:lnSpc>
              <a:spcBef>
                <a:spcPts val="325"/>
              </a:spcBef>
            </a:pPr>
            <a:r>
              <a:rPr sz="2000" b="1" dirty="0">
                <a:solidFill>
                  <a:srgbClr val="000000"/>
                </a:solidFill>
                <a:latin typeface="Calibri"/>
                <a:cs typeface="Calibri"/>
              </a:rPr>
              <a:t>(Cash</a:t>
            </a:r>
            <a:r>
              <a:rPr sz="2000" b="1" spc="5" dirty="0">
                <a:solidFill>
                  <a:srgbClr val="000000"/>
                </a:solidFill>
                <a:latin typeface="Calibri"/>
                <a:cs typeface="Calibri"/>
              </a:rPr>
              <a:t> </a:t>
            </a:r>
            <a:r>
              <a:rPr sz="2000" b="1" dirty="0">
                <a:solidFill>
                  <a:srgbClr val="000000"/>
                </a:solidFill>
                <a:latin typeface="Calibri"/>
                <a:cs typeface="Calibri"/>
              </a:rPr>
              <a:t>Basis-Millions</a:t>
            </a:r>
            <a:r>
              <a:rPr sz="2000" b="1" spc="15" dirty="0">
                <a:solidFill>
                  <a:srgbClr val="000000"/>
                </a:solidFill>
                <a:latin typeface="Calibri"/>
                <a:cs typeface="Calibri"/>
              </a:rPr>
              <a:t> </a:t>
            </a:r>
            <a:r>
              <a:rPr sz="2000" b="1" dirty="0">
                <a:solidFill>
                  <a:srgbClr val="000000"/>
                </a:solidFill>
                <a:latin typeface="Calibri"/>
                <a:cs typeface="Calibri"/>
              </a:rPr>
              <a:t>of</a:t>
            </a:r>
            <a:r>
              <a:rPr sz="2000" b="1" spc="60" dirty="0">
                <a:solidFill>
                  <a:srgbClr val="000000"/>
                </a:solidFill>
                <a:latin typeface="Calibri"/>
                <a:cs typeface="Calibri"/>
              </a:rPr>
              <a:t> </a:t>
            </a:r>
            <a:r>
              <a:rPr sz="2000" b="1" spc="-10" dirty="0">
                <a:solidFill>
                  <a:srgbClr val="000000"/>
                </a:solidFill>
                <a:latin typeface="Calibri"/>
                <a:cs typeface="Calibri"/>
              </a:rPr>
              <a:t>Dollars)</a:t>
            </a:r>
            <a:endParaRPr sz="2000">
              <a:latin typeface="Calibri"/>
              <a:cs typeface="Calibri"/>
            </a:endParaRPr>
          </a:p>
        </p:txBody>
      </p:sp>
      <p:sp>
        <p:nvSpPr>
          <p:cNvPr id="7" name="object 7"/>
          <p:cNvSpPr txBox="1"/>
          <p:nvPr/>
        </p:nvSpPr>
        <p:spPr>
          <a:xfrm>
            <a:off x="6510622" y="2121813"/>
            <a:ext cx="1142365" cy="832485"/>
          </a:xfrm>
          <a:prstGeom prst="rect">
            <a:avLst/>
          </a:prstGeom>
        </p:spPr>
        <p:txBody>
          <a:bodyPr vert="horz" wrap="square" lIns="0" tIns="15875" rIns="0" bIns="0" rtlCol="0">
            <a:spAutoFit/>
          </a:bodyPr>
          <a:lstStyle/>
          <a:p>
            <a:pPr marL="12700">
              <a:lnSpc>
                <a:spcPct val="100000"/>
              </a:lnSpc>
              <a:spcBef>
                <a:spcPts val="125"/>
              </a:spcBef>
            </a:pPr>
            <a:r>
              <a:rPr sz="2000" b="1" dirty="0">
                <a:latin typeface="Calibri"/>
                <a:cs typeface="Calibri"/>
              </a:rPr>
              <a:t>Fiscal</a:t>
            </a:r>
            <a:r>
              <a:rPr sz="2000" b="1" spc="-20" dirty="0">
                <a:latin typeface="Calibri"/>
                <a:cs typeface="Calibri"/>
              </a:rPr>
              <a:t> Year</a:t>
            </a:r>
            <a:endParaRPr sz="2000">
              <a:latin typeface="Calibri"/>
              <a:cs typeface="Calibri"/>
            </a:endParaRPr>
          </a:p>
          <a:p>
            <a:pPr marL="46990">
              <a:lnSpc>
                <a:spcPct val="100000"/>
              </a:lnSpc>
              <a:spcBef>
                <a:spcPts val="1520"/>
              </a:spcBef>
            </a:pPr>
            <a:r>
              <a:rPr sz="2000" b="1" spc="-10" dirty="0">
                <a:latin typeface="Calibri"/>
                <a:cs typeface="Calibri"/>
              </a:rPr>
              <a:t>Estimated</a:t>
            </a:r>
            <a:endParaRPr sz="2000">
              <a:latin typeface="Calibri"/>
              <a:cs typeface="Calibri"/>
            </a:endParaRPr>
          </a:p>
        </p:txBody>
      </p:sp>
      <p:grpSp>
        <p:nvGrpSpPr>
          <p:cNvPr id="8" name="object 8"/>
          <p:cNvGrpSpPr/>
          <p:nvPr/>
        </p:nvGrpSpPr>
        <p:grpSpPr>
          <a:xfrm>
            <a:off x="1539239" y="2049057"/>
            <a:ext cx="8598535" cy="17780"/>
            <a:chOff x="1539239" y="2049057"/>
            <a:chExt cx="8598535" cy="17780"/>
          </a:xfrm>
        </p:grpSpPr>
        <p:sp>
          <p:nvSpPr>
            <p:cNvPr id="9" name="object 9"/>
            <p:cNvSpPr/>
            <p:nvPr/>
          </p:nvSpPr>
          <p:spPr>
            <a:xfrm>
              <a:off x="1547786" y="2049171"/>
              <a:ext cx="8581390" cy="17145"/>
            </a:xfrm>
            <a:custGeom>
              <a:avLst/>
              <a:gdLst/>
              <a:ahLst/>
              <a:cxnLst/>
              <a:rect l="l" t="t" r="r" b="b"/>
              <a:pathLst>
                <a:path w="8581390" h="17144">
                  <a:moveTo>
                    <a:pt x="0" y="17091"/>
                  </a:moveTo>
                  <a:lnTo>
                    <a:pt x="8581178" y="17091"/>
                  </a:lnTo>
                  <a:lnTo>
                    <a:pt x="8581178" y="0"/>
                  </a:lnTo>
                  <a:lnTo>
                    <a:pt x="0" y="0"/>
                  </a:lnTo>
                  <a:lnTo>
                    <a:pt x="0" y="17091"/>
                  </a:lnTo>
                  <a:close/>
                </a:path>
              </a:pathLst>
            </a:custGeom>
            <a:solidFill>
              <a:srgbClr val="000000"/>
            </a:solidFill>
          </p:spPr>
          <p:txBody>
            <a:bodyPr wrap="square" lIns="0" tIns="0" rIns="0" bIns="0" rtlCol="0"/>
            <a:lstStyle/>
            <a:p>
              <a:endParaRPr/>
            </a:p>
          </p:txBody>
        </p:sp>
        <p:sp>
          <p:nvSpPr>
            <p:cNvPr id="10" name="object 10"/>
            <p:cNvSpPr/>
            <p:nvPr/>
          </p:nvSpPr>
          <p:spPr>
            <a:xfrm>
              <a:off x="1539239" y="2049057"/>
              <a:ext cx="8598535" cy="17145"/>
            </a:xfrm>
            <a:custGeom>
              <a:avLst/>
              <a:gdLst/>
              <a:ahLst/>
              <a:cxnLst/>
              <a:rect l="l" t="t" r="r" b="b"/>
              <a:pathLst>
                <a:path w="8598535" h="17144">
                  <a:moveTo>
                    <a:pt x="8598158" y="0"/>
                  </a:moveTo>
                  <a:lnTo>
                    <a:pt x="0" y="0"/>
                  </a:lnTo>
                  <a:lnTo>
                    <a:pt x="0" y="17091"/>
                  </a:lnTo>
                  <a:lnTo>
                    <a:pt x="8598158" y="17091"/>
                  </a:lnTo>
                  <a:lnTo>
                    <a:pt x="8598158" y="0"/>
                  </a:lnTo>
                  <a:close/>
                </a:path>
              </a:pathLst>
            </a:custGeom>
            <a:solidFill>
              <a:srgbClr val="000000"/>
            </a:solidFill>
          </p:spPr>
          <p:txBody>
            <a:bodyPr wrap="square" lIns="0" tIns="0" rIns="0" bIns="0" rtlCol="0"/>
            <a:lstStyle/>
            <a:p>
              <a:endParaRPr/>
            </a:p>
          </p:txBody>
        </p:sp>
      </p:grpSp>
      <p:grpSp>
        <p:nvGrpSpPr>
          <p:cNvPr id="11" name="object 11"/>
          <p:cNvGrpSpPr/>
          <p:nvPr/>
        </p:nvGrpSpPr>
        <p:grpSpPr>
          <a:xfrm>
            <a:off x="4022848" y="2546412"/>
            <a:ext cx="6114415" cy="17780"/>
            <a:chOff x="4022848" y="2546412"/>
            <a:chExt cx="6114415" cy="17780"/>
          </a:xfrm>
        </p:grpSpPr>
        <p:sp>
          <p:nvSpPr>
            <p:cNvPr id="12" name="object 12"/>
            <p:cNvSpPr/>
            <p:nvPr/>
          </p:nvSpPr>
          <p:spPr>
            <a:xfrm>
              <a:off x="4031509" y="2546412"/>
              <a:ext cx="6097905" cy="17145"/>
            </a:xfrm>
            <a:custGeom>
              <a:avLst/>
              <a:gdLst/>
              <a:ahLst/>
              <a:cxnLst/>
              <a:rect l="l" t="t" r="r" b="b"/>
              <a:pathLst>
                <a:path w="6097905" h="17144">
                  <a:moveTo>
                    <a:pt x="0" y="17091"/>
                  </a:moveTo>
                  <a:lnTo>
                    <a:pt x="6097455" y="17091"/>
                  </a:lnTo>
                  <a:lnTo>
                    <a:pt x="6097455" y="0"/>
                  </a:lnTo>
                  <a:lnTo>
                    <a:pt x="0" y="0"/>
                  </a:lnTo>
                  <a:lnTo>
                    <a:pt x="0" y="17091"/>
                  </a:lnTo>
                  <a:close/>
                </a:path>
              </a:pathLst>
            </a:custGeom>
            <a:solidFill>
              <a:srgbClr val="000000"/>
            </a:solidFill>
          </p:spPr>
          <p:txBody>
            <a:bodyPr wrap="square" lIns="0" tIns="0" rIns="0" bIns="0" rtlCol="0"/>
            <a:lstStyle/>
            <a:p>
              <a:endParaRPr/>
            </a:p>
          </p:txBody>
        </p:sp>
        <p:sp>
          <p:nvSpPr>
            <p:cNvPr id="13" name="object 13"/>
            <p:cNvSpPr/>
            <p:nvPr/>
          </p:nvSpPr>
          <p:spPr>
            <a:xfrm>
              <a:off x="4022848" y="2546412"/>
              <a:ext cx="6114415" cy="17780"/>
            </a:xfrm>
            <a:custGeom>
              <a:avLst/>
              <a:gdLst/>
              <a:ahLst/>
              <a:cxnLst/>
              <a:rect l="l" t="t" r="r" b="b"/>
              <a:pathLst>
                <a:path w="6114415" h="17780">
                  <a:moveTo>
                    <a:pt x="6114321" y="0"/>
                  </a:moveTo>
                  <a:lnTo>
                    <a:pt x="0" y="0"/>
                  </a:lnTo>
                  <a:lnTo>
                    <a:pt x="0" y="17660"/>
                  </a:lnTo>
                  <a:lnTo>
                    <a:pt x="6114321" y="17660"/>
                  </a:lnTo>
                  <a:lnTo>
                    <a:pt x="6114321" y="0"/>
                  </a:lnTo>
                  <a:close/>
                </a:path>
              </a:pathLst>
            </a:custGeom>
            <a:solidFill>
              <a:srgbClr val="000000"/>
            </a:solidFill>
          </p:spPr>
          <p:txBody>
            <a:bodyPr wrap="square" lIns="0" tIns="0" rIns="0" bIns="0" rtlCol="0"/>
            <a:lstStyle/>
            <a:p>
              <a:endParaRPr/>
            </a:p>
          </p:txBody>
        </p:sp>
      </p:grpSp>
      <p:grpSp>
        <p:nvGrpSpPr>
          <p:cNvPr id="14" name="object 14"/>
          <p:cNvGrpSpPr/>
          <p:nvPr/>
        </p:nvGrpSpPr>
        <p:grpSpPr>
          <a:xfrm>
            <a:off x="4022848" y="3044336"/>
            <a:ext cx="6114415" cy="17780"/>
            <a:chOff x="4022848" y="3044336"/>
            <a:chExt cx="6114415" cy="17780"/>
          </a:xfrm>
        </p:grpSpPr>
        <p:sp>
          <p:nvSpPr>
            <p:cNvPr id="15" name="object 15"/>
            <p:cNvSpPr/>
            <p:nvPr/>
          </p:nvSpPr>
          <p:spPr>
            <a:xfrm>
              <a:off x="4031509" y="3044336"/>
              <a:ext cx="6097905" cy="17145"/>
            </a:xfrm>
            <a:custGeom>
              <a:avLst/>
              <a:gdLst/>
              <a:ahLst/>
              <a:cxnLst/>
              <a:rect l="l" t="t" r="r" b="b"/>
              <a:pathLst>
                <a:path w="6097905" h="17144">
                  <a:moveTo>
                    <a:pt x="0" y="17091"/>
                  </a:moveTo>
                  <a:lnTo>
                    <a:pt x="6097455" y="17091"/>
                  </a:lnTo>
                  <a:lnTo>
                    <a:pt x="6097455" y="0"/>
                  </a:lnTo>
                  <a:lnTo>
                    <a:pt x="0" y="0"/>
                  </a:lnTo>
                  <a:lnTo>
                    <a:pt x="0" y="17091"/>
                  </a:lnTo>
                  <a:close/>
                </a:path>
              </a:pathLst>
            </a:custGeom>
            <a:solidFill>
              <a:srgbClr val="000000"/>
            </a:solidFill>
          </p:spPr>
          <p:txBody>
            <a:bodyPr wrap="square" lIns="0" tIns="0" rIns="0" bIns="0" rtlCol="0"/>
            <a:lstStyle/>
            <a:p>
              <a:endParaRPr/>
            </a:p>
          </p:txBody>
        </p:sp>
        <p:sp>
          <p:nvSpPr>
            <p:cNvPr id="16" name="object 16"/>
            <p:cNvSpPr/>
            <p:nvPr/>
          </p:nvSpPr>
          <p:spPr>
            <a:xfrm>
              <a:off x="4022848" y="3044450"/>
              <a:ext cx="6114415" cy="17145"/>
            </a:xfrm>
            <a:custGeom>
              <a:avLst/>
              <a:gdLst/>
              <a:ahLst/>
              <a:cxnLst/>
              <a:rect l="l" t="t" r="r" b="b"/>
              <a:pathLst>
                <a:path w="6114415" h="17144">
                  <a:moveTo>
                    <a:pt x="6114321" y="0"/>
                  </a:moveTo>
                  <a:lnTo>
                    <a:pt x="0" y="0"/>
                  </a:lnTo>
                  <a:lnTo>
                    <a:pt x="0" y="17091"/>
                  </a:lnTo>
                  <a:lnTo>
                    <a:pt x="6114321" y="17091"/>
                  </a:lnTo>
                  <a:lnTo>
                    <a:pt x="6114321" y="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01125" y="428426"/>
            <a:ext cx="10058400" cy="822961"/>
          </a:xfrm>
        </p:spPr>
        <p:txBody>
          <a:bodyPr>
            <a:normAutofit/>
          </a:bodyPr>
          <a:lstStyle/>
          <a:p>
            <a:pPr algn="ctr"/>
            <a:r>
              <a:rPr lang="en-US" dirty="0">
                <a:solidFill>
                  <a:srgbClr val="996600"/>
                </a:solidFill>
              </a:rPr>
              <a:t>FY23-26 Three-Year Integrative Plan</a:t>
            </a:r>
          </a:p>
        </p:txBody>
      </p:sp>
      <p:sp>
        <p:nvSpPr>
          <p:cNvPr id="3" name="Rectangle 2"/>
          <p:cNvSpPr/>
          <p:nvPr/>
        </p:nvSpPr>
        <p:spPr>
          <a:xfrm>
            <a:off x="5110266" y="2049605"/>
            <a:ext cx="5898524" cy="4524315"/>
          </a:xfrm>
          <a:prstGeom prst="rect">
            <a:avLst/>
          </a:prstGeom>
        </p:spPr>
        <p:txBody>
          <a:bodyPr wrap="square">
            <a:spAutoFit/>
          </a:bodyPr>
          <a:lstStyle/>
          <a:p>
            <a:r>
              <a:rPr lang="en-US" dirty="0">
                <a:latin typeface="Century Gothic" panose="020B0502020202020204" pitchFamily="34" charset="0"/>
                <a:ea typeface="Ebrima" panose="02000000000000000000" pitchFamily="2" charset="0"/>
                <a:cs typeface="Ebrima" panose="02000000000000000000" pitchFamily="2" charset="0"/>
              </a:rPr>
              <a:t>Each year BHS/MHSA is required to collect community and stakeholder input and integrate this feedback into all areas of MHSA programming. A Three-Year Integrative Plan or Annual Update is required each year. </a:t>
            </a:r>
          </a:p>
          <a:p>
            <a:endParaRPr lang="en-US" dirty="0">
              <a:latin typeface="Century Gothic" panose="020B0502020202020204" pitchFamily="34" charset="0"/>
              <a:ea typeface="Ebrima" panose="02000000000000000000" pitchFamily="2" charset="0"/>
              <a:cs typeface="Ebrima" panose="02000000000000000000" pitchFamily="2" charset="0"/>
            </a:endParaRPr>
          </a:p>
          <a:p>
            <a:r>
              <a:rPr lang="en-US" dirty="0">
                <a:latin typeface="Century Gothic" panose="020B0502020202020204" pitchFamily="34" charset="0"/>
                <a:ea typeface="Ebrima" panose="02000000000000000000" pitchFamily="2" charset="0"/>
                <a:cs typeface="Ebrima" panose="02000000000000000000" pitchFamily="2" charset="0"/>
              </a:rPr>
              <a:t>The FY23-26 Three-Year Integrative Plan is a report that includes community program planning input, program outcomes/highlights from FY21/22 and plans for FY23/24, FY24/25 and FY25/26. </a:t>
            </a:r>
            <a:endParaRPr lang="en-US" dirty="0">
              <a:latin typeface="Arial" panose="020B0604020202020204" pitchFamily="34" charset="0"/>
            </a:endParaRPr>
          </a:p>
          <a:p>
            <a:endParaRPr lang="en-US" sz="1500" dirty="0">
              <a:latin typeface="Arial" panose="020B0604020202020204" pitchFamily="34" charset="0"/>
            </a:endParaRPr>
          </a:p>
          <a:p>
            <a:endParaRPr lang="en-US" sz="1500" dirty="0">
              <a:latin typeface="Arial" panose="020B0604020202020204" pitchFamily="34" charset="0"/>
            </a:endParaRPr>
          </a:p>
          <a:p>
            <a:endParaRPr lang="en-US" sz="1500" dirty="0">
              <a:latin typeface="Arial" panose="020B0604020202020204" pitchFamily="34" charset="0"/>
            </a:endParaRPr>
          </a:p>
          <a:p>
            <a:endParaRPr lang="en-US" sz="1500" dirty="0">
              <a:latin typeface="Arial" panose="020B0604020202020204" pitchFamily="34" charset="0"/>
            </a:endParaRPr>
          </a:p>
          <a:p>
            <a:endParaRPr lang="en-US" sz="1500" dirty="0">
              <a:latin typeface="Arial" panose="020B0604020202020204" pitchFamily="34" charset="0"/>
            </a:endParaRPr>
          </a:p>
          <a:p>
            <a:endParaRPr lang="en-US" sz="1500" dirty="0">
              <a:latin typeface="Arial" panose="020B0604020202020204" pitchFamily="34" charset="0"/>
            </a:endParaRPr>
          </a:p>
          <a:p>
            <a:endParaRPr lang="en-US" b="0" u="none" strike="noStrike" dirty="0">
              <a:solidFill>
                <a:srgbClr val="666666"/>
              </a:solidFill>
              <a:effectLst/>
              <a:latin typeface="Arial" panose="020B0604020202020204" pitchFamily="34" charset="0"/>
            </a:endParaRPr>
          </a:p>
        </p:txBody>
      </p:sp>
      <p:pic>
        <p:nvPicPr>
          <p:cNvPr id="7" name="image93.jpg">
            <a:extLst>
              <a:ext uri="{FF2B5EF4-FFF2-40B4-BE49-F238E27FC236}">
                <a16:creationId xmlns:a16="http://schemas.microsoft.com/office/drawing/2014/main" id="{35EF0913-14DB-75DF-4666-E6C88245BA21}"/>
              </a:ext>
            </a:extLst>
          </p:cNvPr>
          <p:cNvPicPr/>
          <p:nvPr/>
        </p:nvPicPr>
        <p:blipFill rotWithShape="1">
          <a:blip r:embed="rId2"/>
          <a:srcRect l="18178" t="6625" r="16591"/>
          <a:stretch/>
        </p:blipFill>
        <p:spPr>
          <a:xfrm>
            <a:off x="1183210" y="1819469"/>
            <a:ext cx="3405674" cy="3656008"/>
          </a:xfrm>
          <a:prstGeom prst="rect">
            <a:avLst/>
          </a:prstGeom>
          <a:ln w="12700">
            <a:solidFill>
              <a:srgbClr val="606578"/>
            </a:solidFill>
            <a:prstDash val="solid"/>
          </a:ln>
        </p:spPr>
      </p:pic>
    </p:spTree>
    <p:extLst>
      <p:ext uri="{BB962C8B-B14F-4D97-AF65-F5344CB8AC3E}">
        <p14:creationId xmlns:p14="http://schemas.microsoft.com/office/powerpoint/2010/main" val="29649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3011" y="465137"/>
            <a:ext cx="10497884" cy="822961"/>
          </a:xfrm>
        </p:spPr>
        <p:txBody>
          <a:bodyPr/>
          <a:lstStyle/>
          <a:p>
            <a:pPr algn="ctr"/>
            <a:r>
              <a:rPr lang="en-US" sz="3300" dirty="0">
                <a:solidFill>
                  <a:srgbClr val="996600"/>
                </a:solidFill>
              </a:rPr>
              <a:t>MHSA’s </a:t>
            </a:r>
            <a:r>
              <a:rPr lang="en-US" sz="3300" b="1" dirty="0">
                <a:solidFill>
                  <a:srgbClr val="FF9900"/>
                </a:solidFill>
              </a:rPr>
              <a:t>5</a:t>
            </a:r>
            <a:r>
              <a:rPr lang="en-US" sz="3300" dirty="0">
                <a:solidFill>
                  <a:srgbClr val="996600"/>
                </a:solidFill>
              </a:rPr>
              <a:t> Funding Components:</a:t>
            </a:r>
            <a:br>
              <a:rPr lang="en-US" sz="3300" dirty="0">
                <a:solidFill>
                  <a:srgbClr val="996600"/>
                </a:solidFill>
              </a:rPr>
            </a:br>
            <a:r>
              <a:rPr lang="en-US" sz="3300" dirty="0">
                <a:solidFill>
                  <a:srgbClr val="996600"/>
                </a:solidFill>
              </a:rPr>
              <a:t>San Francisco’s</a:t>
            </a:r>
            <a:r>
              <a:rPr lang="en-US" sz="3300" dirty="0">
                <a:solidFill>
                  <a:srgbClr val="FF9900"/>
                </a:solidFill>
              </a:rPr>
              <a:t> </a:t>
            </a:r>
            <a:r>
              <a:rPr lang="en-US" sz="3300" b="1" dirty="0">
                <a:solidFill>
                  <a:srgbClr val="FF9900"/>
                </a:solidFill>
              </a:rPr>
              <a:t>7</a:t>
            </a:r>
            <a:r>
              <a:rPr lang="en-US" sz="3300" dirty="0">
                <a:solidFill>
                  <a:srgbClr val="FF9900"/>
                </a:solidFill>
              </a:rPr>
              <a:t> </a:t>
            </a:r>
            <a:r>
              <a:rPr lang="en-US" sz="3300" dirty="0">
                <a:solidFill>
                  <a:srgbClr val="996600"/>
                </a:solidFill>
              </a:rPr>
              <a:t>Service Categories, funding </a:t>
            </a:r>
            <a:r>
              <a:rPr lang="en-US" sz="3300" b="1" dirty="0">
                <a:solidFill>
                  <a:srgbClr val="FF9900"/>
                </a:solidFill>
              </a:rPr>
              <a:t>85</a:t>
            </a:r>
            <a:r>
              <a:rPr lang="en-US" sz="3300" dirty="0">
                <a:solidFill>
                  <a:srgbClr val="996600"/>
                </a:solidFill>
              </a:rPr>
              <a:t> programs </a:t>
            </a:r>
          </a:p>
        </p:txBody>
      </p:sp>
      <p:sp>
        <p:nvSpPr>
          <p:cNvPr id="6" name="Rectangle 5"/>
          <p:cNvSpPr/>
          <p:nvPr/>
        </p:nvSpPr>
        <p:spPr>
          <a:xfrm>
            <a:off x="324149" y="2675825"/>
            <a:ext cx="2624247" cy="646331"/>
          </a:xfrm>
          <a:prstGeom prst="rect">
            <a:avLst/>
          </a:prstGeom>
        </p:spPr>
        <p:txBody>
          <a:bodyPr wrap="square">
            <a:spAutoFit/>
          </a:bodyPr>
          <a:lstStyle/>
          <a:p>
            <a:pPr algn="ctr"/>
            <a:r>
              <a:rPr lang="en-US" dirty="0">
                <a:latin typeface="Century Gothic" panose="020B0502020202020204" pitchFamily="34" charset="0"/>
              </a:rPr>
              <a:t>Community Services &amp; Supports (CSS)</a:t>
            </a:r>
            <a:endParaRPr lang="en-US" i="1" dirty="0">
              <a:latin typeface="Century Gothic" panose="020B0502020202020204" pitchFamily="34" charset="0"/>
            </a:endParaRPr>
          </a:p>
        </p:txBody>
      </p:sp>
      <p:sp>
        <p:nvSpPr>
          <p:cNvPr id="7" name="Rectangle 6"/>
          <p:cNvSpPr/>
          <p:nvPr/>
        </p:nvSpPr>
        <p:spPr>
          <a:xfrm>
            <a:off x="2859146" y="3133722"/>
            <a:ext cx="2012089" cy="369332"/>
          </a:xfrm>
          <a:prstGeom prst="rect">
            <a:avLst/>
          </a:prstGeom>
        </p:spPr>
        <p:txBody>
          <a:bodyPr wrap="none">
            <a:spAutoFit/>
          </a:bodyPr>
          <a:lstStyle/>
          <a:p>
            <a:pPr algn="ctr"/>
            <a:r>
              <a:rPr lang="en-US" dirty="0">
                <a:latin typeface="Century Gothic" panose="020B0502020202020204" pitchFamily="34" charset="0"/>
              </a:rPr>
              <a:t>Innovation (INN)</a:t>
            </a:r>
            <a:endParaRPr lang="en-US" i="1" dirty="0">
              <a:latin typeface="Century Gothic" panose="020B0502020202020204" pitchFamily="34" charset="0"/>
            </a:endParaRPr>
          </a:p>
        </p:txBody>
      </p:sp>
      <p:sp>
        <p:nvSpPr>
          <p:cNvPr id="8" name="Rectangle 7"/>
          <p:cNvSpPr/>
          <p:nvPr/>
        </p:nvSpPr>
        <p:spPr>
          <a:xfrm>
            <a:off x="4530549" y="3640872"/>
            <a:ext cx="2723706" cy="646331"/>
          </a:xfrm>
          <a:prstGeom prst="rect">
            <a:avLst/>
          </a:prstGeom>
        </p:spPr>
        <p:txBody>
          <a:bodyPr wrap="square">
            <a:spAutoFit/>
          </a:bodyPr>
          <a:lstStyle/>
          <a:p>
            <a:pPr algn="ctr"/>
            <a:r>
              <a:rPr lang="en-US" dirty="0">
                <a:latin typeface="Century Gothic" panose="020B0502020202020204" pitchFamily="34" charset="0"/>
              </a:rPr>
              <a:t>Prevention and Early Intervention (PEI)</a:t>
            </a:r>
          </a:p>
        </p:txBody>
      </p:sp>
      <p:sp>
        <p:nvSpPr>
          <p:cNvPr id="9" name="Rectangle 8"/>
          <p:cNvSpPr/>
          <p:nvPr/>
        </p:nvSpPr>
        <p:spPr>
          <a:xfrm>
            <a:off x="419859" y="5003389"/>
            <a:ext cx="2774148" cy="646331"/>
          </a:xfrm>
          <a:prstGeom prst="rect">
            <a:avLst/>
          </a:prstGeom>
        </p:spPr>
        <p:txBody>
          <a:bodyPr wrap="square">
            <a:spAutoFit/>
          </a:bodyPr>
          <a:lstStyle/>
          <a:p>
            <a:pPr algn="ctr" defTabSz="914400">
              <a:defRPr/>
            </a:pPr>
            <a:r>
              <a:rPr lang="en-US" dirty="0">
                <a:latin typeface="Century Gothic" panose="020B0502020202020204" pitchFamily="34" charset="0"/>
              </a:rPr>
              <a:t>Workforce Education and Training (WET)</a:t>
            </a:r>
          </a:p>
        </p:txBody>
      </p:sp>
      <p:sp>
        <p:nvSpPr>
          <p:cNvPr id="10" name="Rectangle 9"/>
          <p:cNvSpPr/>
          <p:nvPr/>
        </p:nvSpPr>
        <p:spPr>
          <a:xfrm>
            <a:off x="2859146" y="5391982"/>
            <a:ext cx="3342807" cy="646331"/>
          </a:xfrm>
          <a:prstGeom prst="rect">
            <a:avLst/>
          </a:prstGeom>
        </p:spPr>
        <p:txBody>
          <a:bodyPr wrap="square">
            <a:spAutoFit/>
          </a:bodyPr>
          <a:lstStyle/>
          <a:p>
            <a:pPr algn="ctr"/>
            <a:r>
              <a:rPr lang="en-US" dirty="0">
                <a:latin typeface="Century Gothic" panose="020B0502020202020204" pitchFamily="34" charset="0"/>
              </a:rPr>
              <a:t>Capital Facilities and Technology Needs (CF/TN)</a:t>
            </a:r>
          </a:p>
        </p:txBody>
      </p:sp>
      <p:grpSp>
        <p:nvGrpSpPr>
          <p:cNvPr id="31" name="Group 30"/>
          <p:cNvGrpSpPr/>
          <p:nvPr/>
        </p:nvGrpSpPr>
        <p:grpSpPr>
          <a:xfrm>
            <a:off x="3865826" y="4071570"/>
            <a:ext cx="1017136" cy="1126116"/>
            <a:chOff x="978231" y="3987800"/>
            <a:chExt cx="844550" cy="935038"/>
          </a:xfrm>
          <a:solidFill>
            <a:schemeClr val="accent3"/>
          </a:solidFill>
        </p:grpSpPr>
        <p:sp>
          <p:nvSpPr>
            <p:cNvPr id="32" name="Freeform 17"/>
            <p:cNvSpPr>
              <a:spLocks noEditPoints="1"/>
            </p:cNvSpPr>
            <p:nvPr/>
          </p:nvSpPr>
          <p:spPr bwMode="auto">
            <a:xfrm>
              <a:off x="978231" y="3987800"/>
              <a:ext cx="844550" cy="935038"/>
            </a:xfrm>
            <a:custGeom>
              <a:avLst/>
              <a:gdLst>
                <a:gd name="T0" fmla="*/ 364 w 614"/>
                <a:gd name="T1" fmla="*/ 0 h 680"/>
                <a:gd name="T2" fmla="*/ 367 w 614"/>
                <a:gd name="T3" fmla="*/ 1 h 680"/>
                <a:gd name="T4" fmla="*/ 376 w 614"/>
                <a:gd name="T5" fmla="*/ 13 h 680"/>
                <a:gd name="T6" fmla="*/ 376 w 614"/>
                <a:gd name="T7" fmla="*/ 18 h 680"/>
                <a:gd name="T8" fmla="*/ 376 w 614"/>
                <a:gd name="T9" fmla="*/ 232 h 680"/>
                <a:gd name="T10" fmla="*/ 376 w 614"/>
                <a:gd name="T11" fmla="*/ 236 h 680"/>
                <a:gd name="T12" fmla="*/ 380 w 614"/>
                <a:gd name="T13" fmla="*/ 236 h 680"/>
                <a:gd name="T14" fmla="*/ 596 w 614"/>
                <a:gd name="T15" fmla="*/ 236 h 680"/>
                <a:gd name="T16" fmla="*/ 614 w 614"/>
                <a:gd name="T17" fmla="*/ 255 h 680"/>
                <a:gd name="T18" fmla="*/ 614 w 614"/>
                <a:gd name="T19" fmla="*/ 663 h 680"/>
                <a:gd name="T20" fmla="*/ 603 w 614"/>
                <a:gd name="T21" fmla="*/ 680 h 680"/>
                <a:gd name="T22" fmla="*/ 599 w 614"/>
                <a:gd name="T23" fmla="*/ 680 h 680"/>
                <a:gd name="T24" fmla="*/ 15 w 614"/>
                <a:gd name="T25" fmla="*/ 680 h 680"/>
                <a:gd name="T26" fmla="*/ 0 w 614"/>
                <a:gd name="T27" fmla="*/ 665 h 680"/>
                <a:gd name="T28" fmla="*/ 0 w 614"/>
                <a:gd name="T29" fmla="*/ 15 h 680"/>
                <a:gd name="T30" fmla="*/ 10 w 614"/>
                <a:gd name="T31" fmla="*/ 0 h 680"/>
                <a:gd name="T32" fmla="*/ 364 w 614"/>
                <a:gd name="T33" fmla="*/ 0 h 680"/>
                <a:gd name="T34" fmla="*/ 293 w 614"/>
                <a:gd name="T35" fmla="*/ 652 h 680"/>
                <a:gd name="T36" fmla="*/ 347 w 614"/>
                <a:gd name="T37" fmla="*/ 652 h 680"/>
                <a:gd name="T38" fmla="*/ 347 w 614"/>
                <a:gd name="T39" fmla="*/ 30 h 680"/>
                <a:gd name="T40" fmla="*/ 29 w 614"/>
                <a:gd name="T41" fmla="*/ 30 h 680"/>
                <a:gd name="T42" fmla="*/ 29 w 614"/>
                <a:gd name="T43" fmla="*/ 650 h 680"/>
                <a:gd name="T44" fmla="*/ 83 w 614"/>
                <a:gd name="T45" fmla="*/ 650 h 680"/>
                <a:gd name="T46" fmla="*/ 83 w 614"/>
                <a:gd name="T47" fmla="*/ 646 h 680"/>
                <a:gd name="T48" fmla="*/ 83 w 614"/>
                <a:gd name="T49" fmla="*/ 503 h 680"/>
                <a:gd name="T50" fmla="*/ 99 w 614"/>
                <a:gd name="T51" fmla="*/ 487 h 680"/>
                <a:gd name="T52" fmla="*/ 276 w 614"/>
                <a:gd name="T53" fmla="*/ 487 h 680"/>
                <a:gd name="T54" fmla="*/ 293 w 614"/>
                <a:gd name="T55" fmla="*/ 503 h 680"/>
                <a:gd name="T56" fmla="*/ 293 w 614"/>
                <a:gd name="T57" fmla="*/ 648 h 680"/>
                <a:gd name="T58" fmla="*/ 293 w 614"/>
                <a:gd name="T59" fmla="*/ 652 h 680"/>
                <a:gd name="T60" fmla="*/ 583 w 614"/>
                <a:gd name="T61" fmla="*/ 650 h 680"/>
                <a:gd name="T62" fmla="*/ 583 w 614"/>
                <a:gd name="T63" fmla="*/ 267 h 680"/>
                <a:gd name="T64" fmla="*/ 376 w 614"/>
                <a:gd name="T65" fmla="*/ 267 h 680"/>
                <a:gd name="T66" fmla="*/ 376 w 614"/>
                <a:gd name="T67" fmla="*/ 650 h 680"/>
                <a:gd name="T68" fmla="*/ 583 w 614"/>
                <a:gd name="T69" fmla="*/ 650 h 680"/>
                <a:gd name="T70" fmla="*/ 263 w 614"/>
                <a:gd name="T71" fmla="*/ 517 h 680"/>
                <a:gd name="T72" fmla="*/ 113 w 614"/>
                <a:gd name="T73" fmla="*/ 517 h 680"/>
                <a:gd name="T74" fmla="*/ 113 w 614"/>
                <a:gd name="T75" fmla="*/ 650 h 680"/>
                <a:gd name="T76" fmla="*/ 263 w 614"/>
                <a:gd name="T77" fmla="*/ 650 h 680"/>
                <a:gd name="T78" fmla="*/ 263 w 614"/>
                <a:gd name="T79" fmla="*/ 51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4" h="680">
                  <a:moveTo>
                    <a:pt x="364" y="0"/>
                  </a:moveTo>
                  <a:cubicBezTo>
                    <a:pt x="365" y="0"/>
                    <a:pt x="366" y="0"/>
                    <a:pt x="367" y="1"/>
                  </a:cubicBezTo>
                  <a:cubicBezTo>
                    <a:pt x="372" y="3"/>
                    <a:pt x="375" y="7"/>
                    <a:pt x="376" y="13"/>
                  </a:cubicBezTo>
                  <a:cubicBezTo>
                    <a:pt x="376" y="14"/>
                    <a:pt x="376" y="16"/>
                    <a:pt x="376" y="18"/>
                  </a:cubicBezTo>
                  <a:cubicBezTo>
                    <a:pt x="376" y="89"/>
                    <a:pt x="376" y="161"/>
                    <a:pt x="376" y="232"/>
                  </a:cubicBezTo>
                  <a:cubicBezTo>
                    <a:pt x="376" y="233"/>
                    <a:pt x="376" y="235"/>
                    <a:pt x="376" y="236"/>
                  </a:cubicBezTo>
                  <a:cubicBezTo>
                    <a:pt x="378" y="236"/>
                    <a:pt x="379" y="236"/>
                    <a:pt x="380" y="236"/>
                  </a:cubicBezTo>
                  <a:cubicBezTo>
                    <a:pt x="452" y="236"/>
                    <a:pt x="524" y="236"/>
                    <a:pt x="596" y="236"/>
                  </a:cubicBezTo>
                  <a:cubicBezTo>
                    <a:pt x="608" y="236"/>
                    <a:pt x="614" y="243"/>
                    <a:pt x="614" y="255"/>
                  </a:cubicBezTo>
                  <a:cubicBezTo>
                    <a:pt x="614" y="391"/>
                    <a:pt x="614" y="527"/>
                    <a:pt x="614" y="663"/>
                  </a:cubicBezTo>
                  <a:cubicBezTo>
                    <a:pt x="614" y="672"/>
                    <a:pt x="610" y="678"/>
                    <a:pt x="603" y="680"/>
                  </a:cubicBezTo>
                  <a:cubicBezTo>
                    <a:pt x="601" y="680"/>
                    <a:pt x="600" y="680"/>
                    <a:pt x="599" y="680"/>
                  </a:cubicBezTo>
                  <a:cubicBezTo>
                    <a:pt x="404" y="680"/>
                    <a:pt x="210" y="680"/>
                    <a:pt x="15" y="680"/>
                  </a:cubicBezTo>
                  <a:cubicBezTo>
                    <a:pt x="6" y="680"/>
                    <a:pt x="0" y="674"/>
                    <a:pt x="0" y="665"/>
                  </a:cubicBezTo>
                  <a:cubicBezTo>
                    <a:pt x="0" y="448"/>
                    <a:pt x="0" y="232"/>
                    <a:pt x="0" y="15"/>
                  </a:cubicBezTo>
                  <a:cubicBezTo>
                    <a:pt x="0" y="7"/>
                    <a:pt x="3" y="2"/>
                    <a:pt x="10" y="0"/>
                  </a:cubicBezTo>
                  <a:cubicBezTo>
                    <a:pt x="128" y="0"/>
                    <a:pt x="246" y="0"/>
                    <a:pt x="364" y="0"/>
                  </a:cubicBezTo>
                  <a:close/>
                  <a:moveTo>
                    <a:pt x="293" y="652"/>
                  </a:moveTo>
                  <a:cubicBezTo>
                    <a:pt x="311" y="652"/>
                    <a:pt x="329" y="652"/>
                    <a:pt x="347" y="652"/>
                  </a:cubicBezTo>
                  <a:cubicBezTo>
                    <a:pt x="347" y="444"/>
                    <a:pt x="347" y="237"/>
                    <a:pt x="347" y="30"/>
                  </a:cubicBezTo>
                  <a:cubicBezTo>
                    <a:pt x="241" y="30"/>
                    <a:pt x="135" y="30"/>
                    <a:pt x="29" y="30"/>
                  </a:cubicBezTo>
                  <a:cubicBezTo>
                    <a:pt x="29" y="237"/>
                    <a:pt x="29" y="443"/>
                    <a:pt x="29" y="650"/>
                  </a:cubicBezTo>
                  <a:cubicBezTo>
                    <a:pt x="47" y="650"/>
                    <a:pt x="65" y="650"/>
                    <a:pt x="83" y="650"/>
                  </a:cubicBezTo>
                  <a:cubicBezTo>
                    <a:pt x="83" y="649"/>
                    <a:pt x="83" y="648"/>
                    <a:pt x="83" y="646"/>
                  </a:cubicBezTo>
                  <a:cubicBezTo>
                    <a:pt x="83" y="599"/>
                    <a:pt x="83" y="551"/>
                    <a:pt x="83" y="503"/>
                  </a:cubicBezTo>
                  <a:cubicBezTo>
                    <a:pt x="83" y="493"/>
                    <a:pt x="89" y="487"/>
                    <a:pt x="99" y="487"/>
                  </a:cubicBezTo>
                  <a:cubicBezTo>
                    <a:pt x="158" y="487"/>
                    <a:pt x="217" y="487"/>
                    <a:pt x="276" y="487"/>
                  </a:cubicBezTo>
                  <a:cubicBezTo>
                    <a:pt x="286" y="487"/>
                    <a:pt x="293" y="493"/>
                    <a:pt x="293" y="503"/>
                  </a:cubicBezTo>
                  <a:cubicBezTo>
                    <a:pt x="293" y="551"/>
                    <a:pt x="293" y="600"/>
                    <a:pt x="293" y="648"/>
                  </a:cubicBezTo>
                  <a:cubicBezTo>
                    <a:pt x="293" y="649"/>
                    <a:pt x="293" y="650"/>
                    <a:pt x="293" y="652"/>
                  </a:cubicBezTo>
                  <a:close/>
                  <a:moveTo>
                    <a:pt x="583" y="650"/>
                  </a:moveTo>
                  <a:cubicBezTo>
                    <a:pt x="583" y="522"/>
                    <a:pt x="583" y="395"/>
                    <a:pt x="583" y="267"/>
                  </a:cubicBezTo>
                  <a:cubicBezTo>
                    <a:pt x="514" y="267"/>
                    <a:pt x="445" y="267"/>
                    <a:pt x="376" y="267"/>
                  </a:cubicBezTo>
                  <a:cubicBezTo>
                    <a:pt x="376" y="395"/>
                    <a:pt x="376" y="522"/>
                    <a:pt x="376" y="650"/>
                  </a:cubicBezTo>
                  <a:cubicBezTo>
                    <a:pt x="445" y="650"/>
                    <a:pt x="514" y="650"/>
                    <a:pt x="583" y="650"/>
                  </a:cubicBezTo>
                  <a:close/>
                  <a:moveTo>
                    <a:pt x="263" y="517"/>
                  </a:moveTo>
                  <a:cubicBezTo>
                    <a:pt x="213" y="517"/>
                    <a:pt x="163" y="517"/>
                    <a:pt x="113" y="517"/>
                  </a:cubicBezTo>
                  <a:cubicBezTo>
                    <a:pt x="113" y="562"/>
                    <a:pt x="113" y="606"/>
                    <a:pt x="113" y="650"/>
                  </a:cubicBezTo>
                  <a:cubicBezTo>
                    <a:pt x="163" y="650"/>
                    <a:pt x="213" y="650"/>
                    <a:pt x="263" y="650"/>
                  </a:cubicBezTo>
                  <a:cubicBezTo>
                    <a:pt x="263" y="606"/>
                    <a:pt x="263" y="562"/>
                    <a:pt x="263" y="5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noEditPoints="1"/>
            </p:cNvSpPr>
            <p:nvPr/>
          </p:nvSpPr>
          <p:spPr bwMode="auto">
            <a:xfrm>
              <a:off x="1117931" y="4081462"/>
              <a:ext cx="242888" cy="242888"/>
            </a:xfrm>
            <a:custGeom>
              <a:avLst/>
              <a:gdLst>
                <a:gd name="T0" fmla="*/ 49 w 177"/>
                <a:gd name="T1" fmla="*/ 49 h 176"/>
                <a:gd name="T2" fmla="*/ 49 w 177"/>
                <a:gd name="T3" fmla="*/ 45 h 176"/>
                <a:gd name="T4" fmla="*/ 49 w 177"/>
                <a:gd name="T5" fmla="*/ 15 h 176"/>
                <a:gd name="T6" fmla="*/ 64 w 177"/>
                <a:gd name="T7" fmla="*/ 0 h 176"/>
                <a:gd name="T8" fmla="*/ 112 w 177"/>
                <a:gd name="T9" fmla="*/ 0 h 176"/>
                <a:gd name="T10" fmla="*/ 128 w 177"/>
                <a:gd name="T11" fmla="*/ 15 h 176"/>
                <a:gd name="T12" fmla="*/ 128 w 177"/>
                <a:gd name="T13" fmla="*/ 44 h 176"/>
                <a:gd name="T14" fmla="*/ 128 w 177"/>
                <a:gd name="T15" fmla="*/ 47 h 176"/>
                <a:gd name="T16" fmla="*/ 131 w 177"/>
                <a:gd name="T17" fmla="*/ 47 h 176"/>
                <a:gd name="T18" fmla="*/ 161 w 177"/>
                <a:gd name="T19" fmla="*/ 47 h 176"/>
                <a:gd name="T20" fmla="*/ 177 w 177"/>
                <a:gd name="T21" fmla="*/ 62 h 176"/>
                <a:gd name="T22" fmla="*/ 177 w 177"/>
                <a:gd name="T23" fmla="*/ 111 h 176"/>
                <a:gd name="T24" fmla="*/ 162 w 177"/>
                <a:gd name="T25" fmla="*/ 126 h 176"/>
                <a:gd name="T26" fmla="*/ 131 w 177"/>
                <a:gd name="T27" fmla="*/ 126 h 176"/>
                <a:gd name="T28" fmla="*/ 128 w 177"/>
                <a:gd name="T29" fmla="*/ 126 h 176"/>
                <a:gd name="T30" fmla="*/ 128 w 177"/>
                <a:gd name="T31" fmla="*/ 129 h 176"/>
                <a:gd name="T32" fmla="*/ 128 w 177"/>
                <a:gd name="T33" fmla="*/ 159 h 176"/>
                <a:gd name="T34" fmla="*/ 111 w 177"/>
                <a:gd name="T35" fmla="*/ 175 h 176"/>
                <a:gd name="T36" fmla="*/ 65 w 177"/>
                <a:gd name="T37" fmla="*/ 175 h 176"/>
                <a:gd name="T38" fmla="*/ 49 w 177"/>
                <a:gd name="T39" fmla="*/ 159 h 176"/>
                <a:gd name="T40" fmla="*/ 49 w 177"/>
                <a:gd name="T41" fmla="*/ 130 h 176"/>
                <a:gd name="T42" fmla="*/ 49 w 177"/>
                <a:gd name="T43" fmla="*/ 126 h 176"/>
                <a:gd name="T44" fmla="*/ 46 w 177"/>
                <a:gd name="T45" fmla="*/ 126 h 176"/>
                <a:gd name="T46" fmla="*/ 16 w 177"/>
                <a:gd name="T47" fmla="*/ 126 h 176"/>
                <a:gd name="T48" fmla="*/ 0 w 177"/>
                <a:gd name="T49" fmla="*/ 110 h 176"/>
                <a:gd name="T50" fmla="*/ 0 w 177"/>
                <a:gd name="T51" fmla="*/ 66 h 176"/>
                <a:gd name="T52" fmla="*/ 17 w 177"/>
                <a:gd name="T53" fmla="*/ 49 h 176"/>
                <a:gd name="T54" fmla="*/ 45 w 177"/>
                <a:gd name="T55" fmla="*/ 49 h 176"/>
                <a:gd name="T56" fmla="*/ 49 w 177"/>
                <a:gd name="T57" fmla="*/ 49 h 176"/>
                <a:gd name="T58" fmla="*/ 145 w 177"/>
                <a:gd name="T59" fmla="*/ 98 h 176"/>
                <a:gd name="T60" fmla="*/ 145 w 177"/>
                <a:gd name="T61" fmla="*/ 79 h 176"/>
                <a:gd name="T62" fmla="*/ 142 w 177"/>
                <a:gd name="T63" fmla="*/ 79 h 176"/>
                <a:gd name="T64" fmla="*/ 111 w 177"/>
                <a:gd name="T65" fmla="*/ 79 h 176"/>
                <a:gd name="T66" fmla="*/ 96 w 177"/>
                <a:gd name="T67" fmla="*/ 63 h 176"/>
                <a:gd name="T68" fmla="*/ 96 w 177"/>
                <a:gd name="T69" fmla="*/ 36 h 176"/>
                <a:gd name="T70" fmla="*/ 96 w 177"/>
                <a:gd name="T71" fmla="*/ 30 h 176"/>
                <a:gd name="T72" fmla="*/ 77 w 177"/>
                <a:gd name="T73" fmla="*/ 30 h 176"/>
                <a:gd name="T74" fmla="*/ 77 w 177"/>
                <a:gd name="T75" fmla="*/ 33 h 176"/>
                <a:gd name="T76" fmla="*/ 77 w 177"/>
                <a:gd name="T77" fmla="*/ 61 h 176"/>
                <a:gd name="T78" fmla="*/ 61 w 177"/>
                <a:gd name="T79" fmla="*/ 77 h 176"/>
                <a:gd name="T80" fmla="*/ 31 w 177"/>
                <a:gd name="T81" fmla="*/ 77 h 176"/>
                <a:gd name="T82" fmla="*/ 28 w 177"/>
                <a:gd name="T83" fmla="*/ 77 h 176"/>
                <a:gd name="T84" fmla="*/ 28 w 177"/>
                <a:gd name="T85" fmla="*/ 98 h 176"/>
                <a:gd name="T86" fmla="*/ 32 w 177"/>
                <a:gd name="T87" fmla="*/ 98 h 176"/>
                <a:gd name="T88" fmla="*/ 61 w 177"/>
                <a:gd name="T89" fmla="*/ 98 h 176"/>
                <a:gd name="T90" fmla="*/ 77 w 177"/>
                <a:gd name="T91" fmla="*/ 114 h 176"/>
                <a:gd name="T92" fmla="*/ 77 w 177"/>
                <a:gd name="T93" fmla="*/ 143 h 176"/>
                <a:gd name="T94" fmla="*/ 77 w 177"/>
                <a:gd name="T95" fmla="*/ 146 h 176"/>
                <a:gd name="T96" fmla="*/ 96 w 177"/>
                <a:gd name="T97" fmla="*/ 146 h 176"/>
                <a:gd name="T98" fmla="*/ 96 w 177"/>
                <a:gd name="T99" fmla="*/ 113 h 176"/>
                <a:gd name="T100" fmla="*/ 111 w 177"/>
                <a:gd name="T101" fmla="*/ 98 h 176"/>
                <a:gd name="T102" fmla="*/ 134 w 177"/>
                <a:gd name="T103" fmla="*/ 98 h 176"/>
                <a:gd name="T104" fmla="*/ 145 w 177"/>
                <a:gd name="T105"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76">
                  <a:moveTo>
                    <a:pt x="49" y="49"/>
                  </a:moveTo>
                  <a:cubicBezTo>
                    <a:pt x="49" y="47"/>
                    <a:pt x="49" y="46"/>
                    <a:pt x="49" y="45"/>
                  </a:cubicBezTo>
                  <a:cubicBezTo>
                    <a:pt x="49" y="35"/>
                    <a:pt x="49" y="25"/>
                    <a:pt x="49" y="15"/>
                  </a:cubicBezTo>
                  <a:cubicBezTo>
                    <a:pt x="49" y="6"/>
                    <a:pt x="55" y="0"/>
                    <a:pt x="64" y="0"/>
                  </a:cubicBezTo>
                  <a:cubicBezTo>
                    <a:pt x="80" y="0"/>
                    <a:pt x="96" y="0"/>
                    <a:pt x="112" y="0"/>
                  </a:cubicBezTo>
                  <a:cubicBezTo>
                    <a:pt x="121" y="0"/>
                    <a:pt x="128" y="6"/>
                    <a:pt x="128" y="15"/>
                  </a:cubicBezTo>
                  <a:cubicBezTo>
                    <a:pt x="128" y="25"/>
                    <a:pt x="128" y="34"/>
                    <a:pt x="128" y="44"/>
                  </a:cubicBezTo>
                  <a:cubicBezTo>
                    <a:pt x="128" y="45"/>
                    <a:pt x="128" y="46"/>
                    <a:pt x="128" y="47"/>
                  </a:cubicBezTo>
                  <a:cubicBezTo>
                    <a:pt x="129" y="47"/>
                    <a:pt x="130" y="47"/>
                    <a:pt x="131" y="47"/>
                  </a:cubicBezTo>
                  <a:cubicBezTo>
                    <a:pt x="141" y="47"/>
                    <a:pt x="151" y="47"/>
                    <a:pt x="161" y="47"/>
                  </a:cubicBezTo>
                  <a:cubicBezTo>
                    <a:pt x="170" y="47"/>
                    <a:pt x="177" y="54"/>
                    <a:pt x="177" y="62"/>
                  </a:cubicBezTo>
                  <a:cubicBezTo>
                    <a:pt x="177" y="79"/>
                    <a:pt x="177" y="95"/>
                    <a:pt x="177" y="111"/>
                  </a:cubicBezTo>
                  <a:cubicBezTo>
                    <a:pt x="177" y="120"/>
                    <a:pt x="170" y="126"/>
                    <a:pt x="162" y="126"/>
                  </a:cubicBezTo>
                  <a:cubicBezTo>
                    <a:pt x="152" y="126"/>
                    <a:pt x="141" y="126"/>
                    <a:pt x="131" y="126"/>
                  </a:cubicBezTo>
                  <a:cubicBezTo>
                    <a:pt x="130" y="126"/>
                    <a:pt x="129" y="126"/>
                    <a:pt x="128" y="126"/>
                  </a:cubicBezTo>
                  <a:cubicBezTo>
                    <a:pt x="128" y="127"/>
                    <a:pt x="128" y="128"/>
                    <a:pt x="128" y="129"/>
                  </a:cubicBezTo>
                  <a:cubicBezTo>
                    <a:pt x="128" y="139"/>
                    <a:pt x="128" y="149"/>
                    <a:pt x="128" y="159"/>
                  </a:cubicBezTo>
                  <a:cubicBezTo>
                    <a:pt x="128" y="169"/>
                    <a:pt x="121" y="175"/>
                    <a:pt x="111" y="175"/>
                  </a:cubicBezTo>
                  <a:cubicBezTo>
                    <a:pt x="96" y="175"/>
                    <a:pt x="81" y="175"/>
                    <a:pt x="65" y="175"/>
                  </a:cubicBezTo>
                  <a:cubicBezTo>
                    <a:pt x="55" y="176"/>
                    <a:pt x="48" y="167"/>
                    <a:pt x="49" y="159"/>
                  </a:cubicBezTo>
                  <a:cubicBezTo>
                    <a:pt x="49" y="149"/>
                    <a:pt x="49" y="139"/>
                    <a:pt x="49" y="130"/>
                  </a:cubicBezTo>
                  <a:cubicBezTo>
                    <a:pt x="49" y="129"/>
                    <a:pt x="49" y="128"/>
                    <a:pt x="49" y="126"/>
                  </a:cubicBezTo>
                  <a:cubicBezTo>
                    <a:pt x="48" y="126"/>
                    <a:pt x="47" y="126"/>
                    <a:pt x="46" y="126"/>
                  </a:cubicBezTo>
                  <a:cubicBezTo>
                    <a:pt x="36" y="126"/>
                    <a:pt x="26" y="126"/>
                    <a:pt x="16" y="126"/>
                  </a:cubicBezTo>
                  <a:cubicBezTo>
                    <a:pt x="6" y="126"/>
                    <a:pt x="0" y="120"/>
                    <a:pt x="0" y="110"/>
                  </a:cubicBezTo>
                  <a:cubicBezTo>
                    <a:pt x="0" y="95"/>
                    <a:pt x="0" y="80"/>
                    <a:pt x="0" y="66"/>
                  </a:cubicBezTo>
                  <a:cubicBezTo>
                    <a:pt x="0" y="55"/>
                    <a:pt x="6" y="49"/>
                    <a:pt x="17" y="49"/>
                  </a:cubicBezTo>
                  <a:cubicBezTo>
                    <a:pt x="26" y="49"/>
                    <a:pt x="36" y="49"/>
                    <a:pt x="45" y="49"/>
                  </a:cubicBezTo>
                  <a:cubicBezTo>
                    <a:pt x="46" y="49"/>
                    <a:pt x="47" y="49"/>
                    <a:pt x="49" y="49"/>
                  </a:cubicBezTo>
                  <a:close/>
                  <a:moveTo>
                    <a:pt x="145" y="98"/>
                  </a:moveTo>
                  <a:cubicBezTo>
                    <a:pt x="145" y="91"/>
                    <a:pt x="145" y="85"/>
                    <a:pt x="145" y="79"/>
                  </a:cubicBezTo>
                  <a:cubicBezTo>
                    <a:pt x="144" y="79"/>
                    <a:pt x="143" y="79"/>
                    <a:pt x="142" y="79"/>
                  </a:cubicBezTo>
                  <a:cubicBezTo>
                    <a:pt x="132" y="79"/>
                    <a:pt x="122" y="79"/>
                    <a:pt x="111" y="79"/>
                  </a:cubicBezTo>
                  <a:cubicBezTo>
                    <a:pt x="103" y="78"/>
                    <a:pt x="96" y="72"/>
                    <a:pt x="96" y="63"/>
                  </a:cubicBezTo>
                  <a:cubicBezTo>
                    <a:pt x="96" y="54"/>
                    <a:pt x="96" y="45"/>
                    <a:pt x="96" y="36"/>
                  </a:cubicBezTo>
                  <a:cubicBezTo>
                    <a:pt x="96" y="34"/>
                    <a:pt x="96" y="32"/>
                    <a:pt x="96" y="30"/>
                  </a:cubicBezTo>
                  <a:cubicBezTo>
                    <a:pt x="90" y="30"/>
                    <a:pt x="84" y="30"/>
                    <a:pt x="77" y="30"/>
                  </a:cubicBezTo>
                  <a:cubicBezTo>
                    <a:pt x="77" y="31"/>
                    <a:pt x="77" y="32"/>
                    <a:pt x="77" y="33"/>
                  </a:cubicBezTo>
                  <a:cubicBezTo>
                    <a:pt x="77" y="43"/>
                    <a:pt x="77" y="52"/>
                    <a:pt x="77" y="61"/>
                  </a:cubicBezTo>
                  <a:cubicBezTo>
                    <a:pt x="77" y="71"/>
                    <a:pt x="71" y="77"/>
                    <a:pt x="61" y="77"/>
                  </a:cubicBezTo>
                  <a:cubicBezTo>
                    <a:pt x="51" y="77"/>
                    <a:pt x="41" y="77"/>
                    <a:pt x="31" y="77"/>
                  </a:cubicBezTo>
                  <a:cubicBezTo>
                    <a:pt x="30" y="77"/>
                    <a:pt x="29" y="77"/>
                    <a:pt x="28" y="77"/>
                  </a:cubicBezTo>
                  <a:cubicBezTo>
                    <a:pt x="28" y="84"/>
                    <a:pt x="28" y="91"/>
                    <a:pt x="28" y="98"/>
                  </a:cubicBezTo>
                  <a:cubicBezTo>
                    <a:pt x="30" y="98"/>
                    <a:pt x="31" y="98"/>
                    <a:pt x="32" y="98"/>
                  </a:cubicBezTo>
                  <a:cubicBezTo>
                    <a:pt x="41" y="98"/>
                    <a:pt x="51" y="98"/>
                    <a:pt x="61" y="98"/>
                  </a:cubicBezTo>
                  <a:cubicBezTo>
                    <a:pt x="71" y="98"/>
                    <a:pt x="77" y="104"/>
                    <a:pt x="77" y="114"/>
                  </a:cubicBezTo>
                  <a:cubicBezTo>
                    <a:pt x="77" y="124"/>
                    <a:pt x="77" y="134"/>
                    <a:pt x="77" y="143"/>
                  </a:cubicBezTo>
                  <a:cubicBezTo>
                    <a:pt x="77" y="144"/>
                    <a:pt x="77" y="145"/>
                    <a:pt x="77" y="146"/>
                  </a:cubicBezTo>
                  <a:cubicBezTo>
                    <a:pt x="84" y="146"/>
                    <a:pt x="90" y="146"/>
                    <a:pt x="96" y="146"/>
                  </a:cubicBezTo>
                  <a:cubicBezTo>
                    <a:pt x="96" y="135"/>
                    <a:pt x="96" y="124"/>
                    <a:pt x="96" y="113"/>
                  </a:cubicBezTo>
                  <a:cubicBezTo>
                    <a:pt x="96" y="104"/>
                    <a:pt x="103" y="98"/>
                    <a:pt x="111" y="98"/>
                  </a:cubicBezTo>
                  <a:cubicBezTo>
                    <a:pt x="119" y="98"/>
                    <a:pt x="126" y="98"/>
                    <a:pt x="134" y="98"/>
                  </a:cubicBezTo>
                  <a:cubicBezTo>
                    <a:pt x="138" y="98"/>
                    <a:pt x="141" y="98"/>
                    <a:pt x="145"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noEditPoints="1"/>
            </p:cNvSpPr>
            <p:nvPr/>
          </p:nvSpPr>
          <p:spPr bwMode="auto">
            <a:xfrm>
              <a:off x="1057606" y="4389437"/>
              <a:ext cx="157163" cy="182563"/>
            </a:xfrm>
            <a:custGeom>
              <a:avLst/>
              <a:gdLst>
                <a:gd name="T0" fmla="*/ 0 w 114"/>
                <a:gd name="T1" fmla="*/ 66 h 132"/>
                <a:gd name="T2" fmla="*/ 0 w 114"/>
                <a:gd name="T3" fmla="*/ 16 h 132"/>
                <a:gd name="T4" fmla="*/ 17 w 114"/>
                <a:gd name="T5" fmla="*/ 0 h 132"/>
                <a:gd name="T6" fmla="*/ 98 w 114"/>
                <a:gd name="T7" fmla="*/ 0 h 132"/>
                <a:gd name="T8" fmla="*/ 114 w 114"/>
                <a:gd name="T9" fmla="*/ 16 h 132"/>
                <a:gd name="T10" fmla="*/ 114 w 114"/>
                <a:gd name="T11" fmla="*/ 117 h 132"/>
                <a:gd name="T12" fmla="*/ 98 w 114"/>
                <a:gd name="T13" fmla="*/ 132 h 132"/>
                <a:gd name="T14" fmla="*/ 16 w 114"/>
                <a:gd name="T15" fmla="*/ 132 h 132"/>
                <a:gd name="T16" fmla="*/ 0 w 114"/>
                <a:gd name="T17" fmla="*/ 117 h 132"/>
                <a:gd name="T18" fmla="*/ 0 w 114"/>
                <a:gd name="T19" fmla="*/ 66 h 132"/>
                <a:gd name="T20" fmla="*/ 31 w 114"/>
                <a:gd name="T21" fmla="*/ 102 h 132"/>
                <a:gd name="T22" fmla="*/ 85 w 114"/>
                <a:gd name="T23" fmla="*/ 102 h 132"/>
                <a:gd name="T24" fmla="*/ 85 w 114"/>
                <a:gd name="T25" fmla="*/ 31 h 132"/>
                <a:gd name="T26" fmla="*/ 31 w 114"/>
                <a:gd name="T27" fmla="*/ 31 h 132"/>
                <a:gd name="T28" fmla="*/ 31 w 114"/>
                <a:gd name="T29" fmla="*/ 10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32">
                  <a:moveTo>
                    <a:pt x="0" y="66"/>
                  </a:moveTo>
                  <a:cubicBezTo>
                    <a:pt x="0" y="50"/>
                    <a:pt x="0" y="33"/>
                    <a:pt x="0" y="16"/>
                  </a:cubicBezTo>
                  <a:cubicBezTo>
                    <a:pt x="0" y="7"/>
                    <a:pt x="7" y="0"/>
                    <a:pt x="17" y="0"/>
                  </a:cubicBezTo>
                  <a:cubicBezTo>
                    <a:pt x="44" y="0"/>
                    <a:pt x="71" y="0"/>
                    <a:pt x="98" y="0"/>
                  </a:cubicBezTo>
                  <a:cubicBezTo>
                    <a:pt x="107" y="0"/>
                    <a:pt x="114" y="6"/>
                    <a:pt x="114" y="16"/>
                  </a:cubicBezTo>
                  <a:cubicBezTo>
                    <a:pt x="114" y="50"/>
                    <a:pt x="114" y="83"/>
                    <a:pt x="114" y="117"/>
                  </a:cubicBezTo>
                  <a:cubicBezTo>
                    <a:pt x="114" y="126"/>
                    <a:pt x="107" y="132"/>
                    <a:pt x="98" y="132"/>
                  </a:cubicBezTo>
                  <a:cubicBezTo>
                    <a:pt x="71" y="132"/>
                    <a:pt x="43" y="132"/>
                    <a:pt x="16" y="132"/>
                  </a:cubicBezTo>
                  <a:cubicBezTo>
                    <a:pt x="7" y="132"/>
                    <a:pt x="0" y="126"/>
                    <a:pt x="0" y="117"/>
                  </a:cubicBezTo>
                  <a:cubicBezTo>
                    <a:pt x="0" y="100"/>
                    <a:pt x="0" y="83"/>
                    <a:pt x="0" y="66"/>
                  </a:cubicBezTo>
                  <a:close/>
                  <a:moveTo>
                    <a:pt x="31" y="102"/>
                  </a:moveTo>
                  <a:cubicBezTo>
                    <a:pt x="49" y="102"/>
                    <a:pt x="67" y="102"/>
                    <a:pt x="85" y="102"/>
                  </a:cubicBezTo>
                  <a:cubicBezTo>
                    <a:pt x="85" y="78"/>
                    <a:pt x="85" y="54"/>
                    <a:pt x="85" y="31"/>
                  </a:cubicBezTo>
                  <a:cubicBezTo>
                    <a:pt x="67" y="31"/>
                    <a:pt x="49" y="31"/>
                    <a:pt x="31" y="31"/>
                  </a:cubicBezTo>
                  <a:cubicBezTo>
                    <a:pt x="31" y="54"/>
                    <a:pt x="31" y="78"/>
                    <a:pt x="31"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noEditPoints="1"/>
            </p:cNvSpPr>
            <p:nvPr/>
          </p:nvSpPr>
          <p:spPr bwMode="auto">
            <a:xfrm>
              <a:off x="1259219" y="4389437"/>
              <a:ext cx="155575" cy="182563"/>
            </a:xfrm>
            <a:custGeom>
              <a:avLst/>
              <a:gdLst>
                <a:gd name="T0" fmla="*/ 113 w 114"/>
                <a:gd name="T1" fmla="*/ 66 h 133"/>
                <a:gd name="T2" fmla="*/ 113 w 114"/>
                <a:gd name="T3" fmla="*/ 116 h 133"/>
                <a:gd name="T4" fmla="*/ 97 w 114"/>
                <a:gd name="T5" fmla="*/ 133 h 133"/>
                <a:gd name="T6" fmla="*/ 17 w 114"/>
                <a:gd name="T7" fmla="*/ 133 h 133"/>
                <a:gd name="T8" fmla="*/ 0 w 114"/>
                <a:gd name="T9" fmla="*/ 116 h 133"/>
                <a:gd name="T10" fmla="*/ 0 w 114"/>
                <a:gd name="T11" fmla="*/ 16 h 133"/>
                <a:gd name="T12" fmla="*/ 16 w 114"/>
                <a:gd name="T13" fmla="*/ 0 h 133"/>
                <a:gd name="T14" fmla="*/ 97 w 114"/>
                <a:gd name="T15" fmla="*/ 0 h 133"/>
                <a:gd name="T16" fmla="*/ 113 w 114"/>
                <a:gd name="T17" fmla="*/ 16 h 133"/>
                <a:gd name="T18" fmla="*/ 113 w 114"/>
                <a:gd name="T19" fmla="*/ 66 h 133"/>
                <a:gd name="T20" fmla="*/ 30 w 114"/>
                <a:gd name="T21" fmla="*/ 30 h 133"/>
                <a:gd name="T22" fmla="*/ 30 w 114"/>
                <a:gd name="T23" fmla="*/ 102 h 133"/>
                <a:gd name="T24" fmla="*/ 84 w 114"/>
                <a:gd name="T25" fmla="*/ 102 h 133"/>
                <a:gd name="T26" fmla="*/ 84 w 114"/>
                <a:gd name="T27" fmla="*/ 30 h 133"/>
                <a:gd name="T28" fmla="*/ 30 w 114"/>
                <a:gd name="T29" fmla="*/ 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33">
                  <a:moveTo>
                    <a:pt x="113" y="66"/>
                  </a:moveTo>
                  <a:cubicBezTo>
                    <a:pt x="113" y="83"/>
                    <a:pt x="113" y="99"/>
                    <a:pt x="113" y="116"/>
                  </a:cubicBezTo>
                  <a:cubicBezTo>
                    <a:pt x="114" y="126"/>
                    <a:pt x="105" y="133"/>
                    <a:pt x="97" y="133"/>
                  </a:cubicBezTo>
                  <a:cubicBezTo>
                    <a:pt x="70" y="132"/>
                    <a:pt x="43" y="132"/>
                    <a:pt x="17" y="133"/>
                  </a:cubicBezTo>
                  <a:cubicBezTo>
                    <a:pt x="7" y="133"/>
                    <a:pt x="0" y="125"/>
                    <a:pt x="0" y="116"/>
                  </a:cubicBezTo>
                  <a:cubicBezTo>
                    <a:pt x="0" y="83"/>
                    <a:pt x="0" y="50"/>
                    <a:pt x="0" y="16"/>
                  </a:cubicBezTo>
                  <a:cubicBezTo>
                    <a:pt x="0" y="7"/>
                    <a:pt x="6" y="0"/>
                    <a:pt x="16" y="0"/>
                  </a:cubicBezTo>
                  <a:cubicBezTo>
                    <a:pt x="43" y="0"/>
                    <a:pt x="70" y="0"/>
                    <a:pt x="97" y="0"/>
                  </a:cubicBezTo>
                  <a:cubicBezTo>
                    <a:pt x="107" y="0"/>
                    <a:pt x="113" y="7"/>
                    <a:pt x="113" y="16"/>
                  </a:cubicBezTo>
                  <a:cubicBezTo>
                    <a:pt x="113" y="33"/>
                    <a:pt x="113" y="50"/>
                    <a:pt x="113" y="66"/>
                  </a:cubicBezTo>
                  <a:close/>
                  <a:moveTo>
                    <a:pt x="30" y="30"/>
                  </a:moveTo>
                  <a:cubicBezTo>
                    <a:pt x="30" y="54"/>
                    <a:pt x="30" y="78"/>
                    <a:pt x="30" y="102"/>
                  </a:cubicBezTo>
                  <a:cubicBezTo>
                    <a:pt x="48" y="102"/>
                    <a:pt x="66" y="102"/>
                    <a:pt x="84" y="102"/>
                  </a:cubicBezTo>
                  <a:cubicBezTo>
                    <a:pt x="84" y="78"/>
                    <a:pt x="84" y="54"/>
                    <a:pt x="84" y="30"/>
                  </a:cubicBezTo>
                  <a:cubicBezTo>
                    <a:pt x="66" y="30"/>
                    <a:pt x="48" y="30"/>
                    <a:pt x="3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noEditPoints="1"/>
            </p:cNvSpPr>
            <p:nvPr/>
          </p:nvSpPr>
          <p:spPr bwMode="auto">
            <a:xfrm>
              <a:off x="1537031" y="4406900"/>
              <a:ext cx="203200" cy="165100"/>
            </a:xfrm>
            <a:custGeom>
              <a:avLst/>
              <a:gdLst>
                <a:gd name="T0" fmla="*/ 74 w 148"/>
                <a:gd name="T1" fmla="*/ 120 h 120"/>
                <a:gd name="T2" fmla="*/ 16 w 148"/>
                <a:gd name="T3" fmla="*/ 120 h 120"/>
                <a:gd name="T4" fmla="*/ 0 w 148"/>
                <a:gd name="T5" fmla="*/ 104 h 120"/>
                <a:gd name="T6" fmla="*/ 0 w 148"/>
                <a:gd name="T7" fmla="*/ 17 h 120"/>
                <a:gd name="T8" fmla="*/ 16 w 148"/>
                <a:gd name="T9" fmla="*/ 0 h 120"/>
                <a:gd name="T10" fmla="*/ 132 w 148"/>
                <a:gd name="T11" fmla="*/ 0 h 120"/>
                <a:gd name="T12" fmla="*/ 148 w 148"/>
                <a:gd name="T13" fmla="*/ 17 h 120"/>
                <a:gd name="T14" fmla="*/ 148 w 148"/>
                <a:gd name="T15" fmla="*/ 104 h 120"/>
                <a:gd name="T16" fmla="*/ 132 w 148"/>
                <a:gd name="T17" fmla="*/ 120 h 120"/>
                <a:gd name="T18" fmla="*/ 74 w 148"/>
                <a:gd name="T19" fmla="*/ 120 h 120"/>
                <a:gd name="T20" fmla="*/ 30 w 148"/>
                <a:gd name="T21" fmla="*/ 90 h 120"/>
                <a:gd name="T22" fmla="*/ 118 w 148"/>
                <a:gd name="T23" fmla="*/ 90 h 120"/>
                <a:gd name="T24" fmla="*/ 118 w 148"/>
                <a:gd name="T25" fmla="*/ 31 h 120"/>
                <a:gd name="T26" fmla="*/ 30 w 148"/>
                <a:gd name="T27" fmla="*/ 31 h 120"/>
                <a:gd name="T28" fmla="*/ 30 w 148"/>
                <a:gd name="T29" fmla="*/ 9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20">
                  <a:moveTo>
                    <a:pt x="74" y="120"/>
                  </a:moveTo>
                  <a:cubicBezTo>
                    <a:pt x="55" y="120"/>
                    <a:pt x="35" y="120"/>
                    <a:pt x="16" y="120"/>
                  </a:cubicBezTo>
                  <a:cubicBezTo>
                    <a:pt x="6" y="120"/>
                    <a:pt x="0" y="114"/>
                    <a:pt x="0" y="104"/>
                  </a:cubicBezTo>
                  <a:cubicBezTo>
                    <a:pt x="0" y="75"/>
                    <a:pt x="0" y="46"/>
                    <a:pt x="0" y="17"/>
                  </a:cubicBezTo>
                  <a:cubicBezTo>
                    <a:pt x="0" y="7"/>
                    <a:pt x="6" y="0"/>
                    <a:pt x="16" y="0"/>
                  </a:cubicBezTo>
                  <a:cubicBezTo>
                    <a:pt x="55" y="0"/>
                    <a:pt x="93" y="0"/>
                    <a:pt x="132" y="0"/>
                  </a:cubicBezTo>
                  <a:cubicBezTo>
                    <a:pt x="142" y="0"/>
                    <a:pt x="148" y="7"/>
                    <a:pt x="148" y="17"/>
                  </a:cubicBezTo>
                  <a:cubicBezTo>
                    <a:pt x="148" y="46"/>
                    <a:pt x="148" y="75"/>
                    <a:pt x="148" y="104"/>
                  </a:cubicBezTo>
                  <a:cubicBezTo>
                    <a:pt x="148" y="114"/>
                    <a:pt x="142" y="120"/>
                    <a:pt x="132" y="120"/>
                  </a:cubicBezTo>
                  <a:cubicBezTo>
                    <a:pt x="113" y="120"/>
                    <a:pt x="93" y="120"/>
                    <a:pt x="74" y="120"/>
                  </a:cubicBezTo>
                  <a:close/>
                  <a:moveTo>
                    <a:pt x="30" y="90"/>
                  </a:moveTo>
                  <a:cubicBezTo>
                    <a:pt x="59" y="90"/>
                    <a:pt x="89" y="90"/>
                    <a:pt x="118" y="90"/>
                  </a:cubicBezTo>
                  <a:cubicBezTo>
                    <a:pt x="118" y="70"/>
                    <a:pt x="118" y="51"/>
                    <a:pt x="118" y="31"/>
                  </a:cubicBezTo>
                  <a:cubicBezTo>
                    <a:pt x="88" y="31"/>
                    <a:pt x="59" y="31"/>
                    <a:pt x="30" y="31"/>
                  </a:cubicBezTo>
                  <a:cubicBezTo>
                    <a:pt x="30" y="51"/>
                    <a:pt x="30" y="70"/>
                    <a:pt x="30"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noEditPoints="1"/>
            </p:cNvSpPr>
            <p:nvPr/>
          </p:nvSpPr>
          <p:spPr bwMode="auto">
            <a:xfrm>
              <a:off x="1537031" y="4664075"/>
              <a:ext cx="203200" cy="166688"/>
            </a:xfrm>
            <a:custGeom>
              <a:avLst/>
              <a:gdLst>
                <a:gd name="T0" fmla="*/ 74 w 148"/>
                <a:gd name="T1" fmla="*/ 1 h 121"/>
                <a:gd name="T2" fmla="*/ 132 w 148"/>
                <a:gd name="T3" fmla="*/ 0 h 121"/>
                <a:gd name="T4" fmla="*/ 148 w 148"/>
                <a:gd name="T5" fmla="*/ 17 h 121"/>
                <a:gd name="T6" fmla="*/ 148 w 148"/>
                <a:gd name="T7" fmla="*/ 104 h 121"/>
                <a:gd name="T8" fmla="*/ 132 w 148"/>
                <a:gd name="T9" fmla="*/ 120 h 121"/>
                <a:gd name="T10" fmla="*/ 16 w 148"/>
                <a:gd name="T11" fmla="*/ 120 h 121"/>
                <a:gd name="T12" fmla="*/ 0 w 148"/>
                <a:gd name="T13" fmla="*/ 104 h 121"/>
                <a:gd name="T14" fmla="*/ 0 w 148"/>
                <a:gd name="T15" fmla="*/ 17 h 121"/>
                <a:gd name="T16" fmla="*/ 16 w 148"/>
                <a:gd name="T17" fmla="*/ 1 h 121"/>
                <a:gd name="T18" fmla="*/ 74 w 148"/>
                <a:gd name="T19" fmla="*/ 1 h 121"/>
                <a:gd name="T20" fmla="*/ 30 w 148"/>
                <a:gd name="T21" fmla="*/ 31 h 121"/>
                <a:gd name="T22" fmla="*/ 30 w 148"/>
                <a:gd name="T23" fmla="*/ 90 h 121"/>
                <a:gd name="T24" fmla="*/ 118 w 148"/>
                <a:gd name="T25" fmla="*/ 90 h 121"/>
                <a:gd name="T26" fmla="*/ 118 w 148"/>
                <a:gd name="T27" fmla="*/ 31 h 121"/>
                <a:gd name="T28" fmla="*/ 30 w 148"/>
                <a:gd name="T29" fmla="*/ 3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21">
                  <a:moveTo>
                    <a:pt x="74" y="1"/>
                  </a:moveTo>
                  <a:cubicBezTo>
                    <a:pt x="93" y="1"/>
                    <a:pt x="112" y="1"/>
                    <a:pt x="132" y="0"/>
                  </a:cubicBezTo>
                  <a:cubicBezTo>
                    <a:pt x="142" y="0"/>
                    <a:pt x="148" y="9"/>
                    <a:pt x="148" y="17"/>
                  </a:cubicBezTo>
                  <a:cubicBezTo>
                    <a:pt x="148" y="46"/>
                    <a:pt x="148" y="75"/>
                    <a:pt x="148" y="104"/>
                  </a:cubicBezTo>
                  <a:cubicBezTo>
                    <a:pt x="148" y="113"/>
                    <a:pt x="141" y="121"/>
                    <a:pt x="132" y="120"/>
                  </a:cubicBezTo>
                  <a:cubicBezTo>
                    <a:pt x="93" y="120"/>
                    <a:pt x="54" y="120"/>
                    <a:pt x="16" y="120"/>
                  </a:cubicBezTo>
                  <a:cubicBezTo>
                    <a:pt x="6" y="120"/>
                    <a:pt x="0" y="114"/>
                    <a:pt x="0" y="104"/>
                  </a:cubicBezTo>
                  <a:cubicBezTo>
                    <a:pt x="0" y="75"/>
                    <a:pt x="0" y="46"/>
                    <a:pt x="0" y="17"/>
                  </a:cubicBezTo>
                  <a:cubicBezTo>
                    <a:pt x="0" y="7"/>
                    <a:pt x="6" y="1"/>
                    <a:pt x="16" y="1"/>
                  </a:cubicBezTo>
                  <a:cubicBezTo>
                    <a:pt x="35" y="0"/>
                    <a:pt x="55" y="1"/>
                    <a:pt x="74" y="1"/>
                  </a:cubicBezTo>
                  <a:close/>
                  <a:moveTo>
                    <a:pt x="30" y="31"/>
                  </a:moveTo>
                  <a:cubicBezTo>
                    <a:pt x="30" y="51"/>
                    <a:pt x="30" y="70"/>
                    <a:pt x="30" y="90"/>
                  </a:cubicBezTo>
                  <a:cubicBezTo>
                    <a:pt x="59" y="90"/>
                    <a:pt x="89" y="90"/>
                    <a:pt x="118" y="90"/>
                  </a:cubicBezTo>
                  <a:cubicBezTo>
                    <a:pt x="118" y="70"/>
                    <a:pt x="118" y="50"/>
                    <a:pt x="118" y="31"/>
                  </a:cubicBezTo>
                  <a:cubicBezTo>
                    <a:pt x="89" y="31"/>
                    <a:pt x="59" y="31"/>
                    <a:pt x="3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88"/>
          <p:cNvGrpSpPr/>
          <p:nvPr/>
        </p:nvGrpSpPr>
        <p:grpSpPr>
          <a:xfrm>
            <a:off x="5483393" y="2482203"/>
            <a:ext cx="923845" cy="1089760"/>
            <a:chOff x="2954661" y="3526255"/>
            <a:chExt cx="2097083" cy="2473702"/>
          </a:xfrm>
          <a:solidFill>
            <a:schemeClr val="accent3"/>
          </a:solidFill>
        </p:grpSpPr>
        <p:sp>
          <p:nvSpPr>
            <p:cNvPr id="90" name="Freeform 10"/>
            <p:cNvSpPr>
              <a:spLocks noEditPoints="1"/>
            </p:cNvSpPr>
            <p:nvPr/>
          </p:nvSpPr>
          <p:spPr bwMode="auto">
            <a:xfrm>
              <a:off x="3432657" y="4038600"/>
              <a:ext cx="850160" cy="801053"/>
            </a:xfrm>
            <a:custGeom>
              <a:avLst/>
              <a:gdLst>
                <a:gd name="T0" fmla="*/ 0 w 622"/>
                <a:gd name="T1" fmla="*/ 188 h 586"/>
                <a:gd name="T2" fmla="*/ 58 w 622"/>
                <a:gd name="T3" fmla="*/ 52 h 586"/>
                <a:gd name="T4" fmla="*/ 143 w 622"/>
                <a:gd name="T5" fmla="*/ 10 h 586"/>
                <a:gd name="T6" fmla="*/ 293 w 622"/>
                <a:gd name="T7" fmla="*/ 61 h 586"/>
                <a:gd name="T8" fmla="*/ 308 w 622"/>
                <a:gd name="T9" fmla="*/ 77 h 586"/>
                <a:gd name="T10" fmla="*/ 312 w 622"/>
                <a:gd name="T11" fmla="*/ 77 h 586"/>
                <a:gd name="T12" fmla="*/ 338 w 622"/>
                <a:gd name="T13" fmla="*/ 50 h 586"/>
                <a:gd name="T14" fmla="*/ 418 w 622"/>
                <a:gd name="T15" fmla="*/ 10 h 586"/>
                <a:gd name="T16" fmla="*/ 464 w 622"/>
                <a:gd name="T17" fmla="*/ 8 h 586"/>
                <a:gd name="T18" fmla="*/ 548 w 622"/>
                <a:gd name="T19" fmla="*/ 41 h 586"/>
                <a:gd name="T20" fmla="*/ 609 w 622"/>
                <a:gd name="T21" fmla="*/ 126 h 586"/>
                <a:gd name="T22" fmla="*/ 619 w 622"/>
                <a:gd name="T23" fmla="*/ 209 h 586"/>
                <a:gd name="T24" fmla="*/ 569 w 622"/>
                <a:gd name="T25" fmla="*/ 318 h 586"/>
                <a:gd name="T26" fmla="*/ 337 w 622"/>
                <a:gd name="T27" fmla="*/ 570 h 586"/>
                <a:gd name="T28" fmla="*/ 283 w 622"/>
                <a:gd name="T29" fmla="*/ 570 h 586"/>
                <a:gd name="T30" fmla="*/ 83 w 622"/>
                <a:gd name="T31" fmla="*/ 353 h 586"/>
                <a:gd name="T32" fmla="*/ 43 w 622"/>
                <a:gd name="T33" fmla="*/ 309 h 586"/>
                <a:gd name="T34" fmla="*/ 3 w 622"/>
                <a:gd name="T35" fmla="*/ 222 h 586"/>
                <a:gd name="T36" fmla="*/ 0 w 622"/>
                <a:gd name="T37" fmla="*/ 188 h 586"/>
                <a:gd name="T38" fmla="*/ 547 w 622"/>
                <a:gd name="T39" fmla="*/ 191 h 586"/>
                <a:gd name="T40" fmla="*/ 546 w 622"/>
                <a:gd name="T41" fmla="*/ 171 h 586"/>
                <a:gd name="T42" fmla="*/ 498 w 622"/>
                <a:gd name="T43" fmla="*/ 93 h 586"/>
                <a:gd name="T44" fmla="*/ 417 w 622"/>
                <a:gd name="T45" fmla="*/ 83 h 586"/>
                <a:gd name="T46" fmla="*/ 377 w 622"/>
                <a:gd name="T47" fmla="*/ 113 h 586"/>
                <a:gd name="T48" fmla="*/ 337 w 622"/>
                <a:gd name="T49" fmla="*/ 156 h 586"/>
                <a:gd name="T50" fmla="*/ 283 w 622"/>
                <a:gd name="T51" fmla="*/ 156 h 586"/>
                <a:gd name="T52" fmla="*/ 248 w 622"/>
                <a:gd name="T53" fmla="*/ 118 h 586"/>
                <a:gd name="T54" fmla="*/ 224 w 622"/>
                <a:gd name="T55" fmla="*/ 95 h 586"/>
                <a:gd name="T56" fmla="*/ 154 w 622"/>
                <a:gd name="T57" fmla="*/ 79 h 586"/>
                <a:gd name="T58" fmla="*/ 92 w 622"/>
                <a:gd name="T59" fmla="*/ 123 h 586"/>
                <a:gd name="T60" fmla="*/ 73 w 622"/>
                <a:gd name="T61" fmla="*/ 200 h 586"/>
                <a:gd name="T62" fmla="*/ 95 w 622"/>
                <a:gd name="T63" fmla="*/ 259 h 586"/>
                <a:gd name="T64" fmla="*/ 119 w 622"/>
                <a:gd name="T65" fmla="*/ 285 h 586"/>
                <a:gd name="T66" fmla="*/ 308 w 622"/>
                <a:gd name="T67" fmla="*/ 491 h 586"/>
                <a:gd name="T68" fmla="*/ 312 w 622"/>
                <a:gd name="T69" fmla="*/ 491 h 586"/>
                <a:gd name="T70" fmla="*/ 341 w 622"/>
                <a:gd name="T71" fmla="*/ 459 h 586"/>
                <a:gd name="T72" fmla="*/ 515 w 622"/>
                <a:gd name="T73" fmla="*/ 271 h 586"/>
                <a:gd name="T74" fmla="*/ 547 w 622"/>
                <a:gd name="T75" fmla="*/ 19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2" h="586">
                  <a:moveTo>
                    <a:pt x="0" y="188"/>
                  </a:moveTo>
                  <a:cubicBezTo>
                    <a:pt x="1" y="135"/>
                    <a:pt x="19" y="89"/>
                    <a:pt x="58" y="52"/>
                  </a:cubicBezTo>
                  <a:cubicBezTo>
                    <a:pt x="82" y="29"/>
                    <a:pt x="110" y="15"/>
                    <a:pt x="143" y="10"/>
                  </a:cubicBezTo>
                  <a:cubicBezTo>
                    <a:pt x="202" y="0"/>
                    <a:pt x="252" y="18"/>
                    <a:pt x="293" y="61"/>
                  </a:cubicBezTo>
                  <a:cubicBezTo>
                    <a:pt x="298" y="66"/>
                    <a:pt x="303" y="72"/>
                    <a:pt x="308" y="77"/>
                  </a:cubicBezTo>
                  <a:cubicBezTo>
                    <a:pt x="310" y="79"/>
                    <a:pt x="310" y="78"/>
                    <a:pt x="312" y="77"/>
                  </a:cubicBezTo>
                  <a:cubicBezTo>
                    <a:pt x="320" y="68"/>
                    <a:pt x="328" y="58"/>
                    <a:pt x="338" y="50"/>
                  </a:cubicBezTo>
                  <a:cubicBezTo>
                    <a:pt x="361" y="29"/>
                    <a:pt x="387" y="16"/>
                    <a:pt x="418" y="10"/>
                  </a:cubicBezTo>
                  <a:cubicBezTo>
                    <a:pt x="433" y="7"/>
                    <a:pt x="449" y="6"/>
                    <a:pt x="464" y="8"/>
                  </a:cubicBezTo>
                  <a:cubicBezTo>
                    <a:pt x="495" y="11"/>
                    <a:pt x="524" y="22"/>
                    <a:pt x="548" y="41"/>
                  </a:cubicBezTo>
                  <a:cubicBezTo>
                    <a:pt x="577" y="63"/>
                    <a:pt x="597" y="92"/>
                    <a:pt x="609" y="126"/>
                  </a:cubicBezTo>
                  <a:cubicBezTo>
                    <a:pt x="619" y="153"/>
                    <a:pt x="622" y="180"/>
                    <a:pt x="619" y="209"/>
                  </a:cubicBezTo>
                  <a:cubicBezTo>
                    <a:pt x="614" y="251"/>
                    <a:pt x="598" y="287"/>
                    <a:pt x="569" y="318"/>
                  </a:cubicBezTo>
                  <a:cubicBezTo>
                    <a:pt x="491" y="402"/>
                    <a:pt x="414" y="486"/>
                    <a:pt x="337" y="570"/>
                  </a:cubicBezTo>
                  <a:cubicBezTo>
                    <a:pt x="322" y="586"/>
                    <a:pt x="298" y="586"/>
                    <a:pt x="283" y="570"/>
                  </a:cubicBezTo>
                  <a:cubicBezTo>
                    <a:pt x="216" y="498"/>
                    <a:pt x="150" y="425"/>
                    <a:pt x="83" y="353"/>
                  </a:cubicBezTo>
                  <a:cubicBezTo>
                    <a:pt x="70" y="338"/>
                    <a:pt x="56" y="324"/>
                    <a:pt x="43" y="309"/>
                  </a:cubicBezTo>
                  <a:cubicBezTo>
                    <a:pt x="22" y="284"/>
                    <a:pt x="9" y="254"/>
                    <a:pt x="3" y="222"/>
                  </a:cubicBezTo>
                  <a:cubicBezTo>
                    <a:pt x="1" y="211"/>
                    <a:pt x="0" y="200"/>
                    <a:pt x="0" y="188"/>
                  </a:cubicBezTo>
                  <a:close/>
                  <a:moveTo>
                    <a:pt x="547" y="191"/>
                  </a:moveTo>
                  <a:cubicBezTo>
                    <a:pt x="547" y="183"/>
                    <a:pt x="547" y="177"/>
                    <a:pt x="546" y="171"/>
                  </a:cubicBezTo>
                  <a:cubicBezTo>
                    <a:pt x="541" y="138"/>
                    <a:pt x="525" y="112"/>
                    <a:pt x="498" y="93"/>
                  </a:cubicBezTo>
                  <a:cubicBezTo>
                    <a:pt x="473" y="76"/>
                    <a:pt x="446" y="73"/>
                    <a:pt x="417" y="83"/>
                  </a:cubicBezTo>
                  <a:cubicBezTo>
                    <a:pt x="401" y="90"/>
                    <a:pt x="388" y="100"/>
                    <a:pt x="377" y="113"/>
                  </a:cubicBezTo>
                  <a:cubicBezTo>
                    <a:pt x="364" y="127"/>
                    <a:pt x="351" y="141"/>
                    <a:pt x="337" y="156"/>
                  </a:cubicBezTo>
                  <a:cubicBezTo>
                    <a:pt x="322" y="172"/>
                    <a:pt x="298" y="172"/>
                    <a:pt x="283" y="156"/>
                  </a:cubicBezTo>
                  <a:cubicBezTo>
                    <a:pt x="271" y="143"/>
                    <a:pt x="260" y="131"/>
                    <a:pt x="248" y="118"/>
                  </a:cubicBezTo>
                  <a:cubicBezTo>
                    <a:pt x="241" y="110"/>
                    <a:pt x="233" y="102"/>
                    <a:pt x="224" y="95"/>
                  </a:cubicBezTo>
                  <a:cubicBezTo>
                    <a:pt x="203" y="80"/>
                    <a:pt x="180" y="74"/>
                    <a:pt x="154" y="79"/>
                  </a:cubicBezTo>
                  <a:cubicBezTo>
                    <a:pt x="127" y="85"/>
                    <a:pt x="107" y="101"/>
                    <a:pt x="92" y="123"/>
                  </a:cubicBezTo>
                  <a:cubicBezTo>
                    <a:pt x="76" y="146"/>
                    <a:pt x="71" y="172"/>
                    <a:pt x="73" y="200"/>
                  </a:cubicBezTo>
                  <a:cubicBezTo>
                    <a:pt x="75" y="222"/>
                    <a:pt x="82" y="241"/>
                    <a:pt x="95" y="259"/>
                  </a:cubicBezTo>
                  <a:cubicBezTo>
                    <a:pt x="102" y="268"/>
                    <a:pt x="111" y="277"/>
                    <a:pt x="119" y="285"/>
                  </a:cubicBezTo>
                  <a:cubicBezTo>
                    <a:pt x="182" y="354"/>
                    <a:pt x="245" y="422"/>
                    <a:pt x="308" y="491"/>
                  </a:cubicBezTo>
                  <a:cubicBezTo>
                    <a:pt x="310" y="493"/>
                    <a:pt x="310" y="492"/>
                    <a:pt x="312" y="491"/>
                  </a:cubicBezTo>
                  <a:cubicBezTo>
                    <a:pt x="321" y="480"/>
                    <a:pt x="331" y="470"/>
                    <a:pt x="341" y="459"/>
                  </a:cubicBezTo>
                  <a:cubicBezTo>
                    <a:pt x="399" y="396"/>
                    <a:pt x="457" y="333"/>
                    <a:pt x="515" y="271"/>
                  </a:cubicBezTo>
                  <a:cubicBezTo>
                    <a:pt x="536" y="247"/>
                    <a:pt x="547" y="220"/>
                    <a:pt x="547"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5"/>
            <p:cNvSpPr>
              <a:spLocks noEditPoints="1"/>
            </p:cNvSpPr>
            <p:nvPr/>
          </p:nvSpPr>
          <p:spPr bwMode="auto">
            <a:xfrm>
              <a:off x="2954661" y="3526255"/>
              <a:ext cx="2097083" cy="2473702"/>
            </a:xfrm>
            <a:custGeom>
              <a:avLst/>
              <a:gdLst>
                <a:gd name="T0" fmla="*/ 75 w 549"/>
                <a:gd name="T1" fmla="*/ 649 h 649"/>
                <a:gd name="T2" fmla="*/ 89 w 549"/>
                <a:gd name="T3" fmla="*/ 540 h 649"/>
                <a:gd name="T4" fmla="*/ 101 w 549"/>
                <a:gd name="T5" fmla="*/ 442 h 649"/>
                <a:gd name="T6" fmla="*/ 49 w 549"/>
                <a:gd name="T7" fmla="*/ 378 h 649"/>
                <a:gd name="T8" fmla="*/ 1 w 549"/>
                <a:gd name="T9" fmla="*/ 213 h 649"/>
                <a:gd name="T10" fmla="*/ 188 w 549"/>
                <a:gd name="T11" fmla="*/ 4 h 649"/>
                <a:gd name="T12" fmla="*/ 298 w 549"/>
                <a:gd name="T13" fmla="*/ 5 h 649"/>
                <a:gd name="T14" fmla="*/ 485 w 549"/>
                <a:gd name="T15" fmla="*/ 147 h 649"/>
                <a:gd name="T16" fmla="*/ 491 w 549"/>
                <a:gd name="T17" fmla="*/ 254 h 649"/>
                <a:gd name="T18" fmla="*/ 528 w 549"/>
                <a:gd name="T19" fmla="*/ 310 h 649"/>
                <a:gd name="T20" fmla="*/ 543 w 549"/>
                <a:gd name="T21" fmla="*/ 372 h 649"/>
                <a:gd name="T22" fmla="*/ 518 w 549"/>
                <a:gd name="T23" fmla="*/ 381 h 649"/>
                <a:gd name="T24" fmla="*/ 513 w 549"/>
                <a:gd name="T25" fmla="*/ 424 h 649"/>
                <a:gd name="T26" fmla="*/ 498 w 549"/>
                <a:gd name="T27" fmla="*/ 445 h 649"/>
                <a:gd name="T28" fmla="*/ 484 w 549"/>
                <a:gd name="T29" fmla="*/ 522 h 649"/>
                <a:gd name="T30" fmla="*/ 422 w 549"/>
                <a:gd name="T31" fmla="*/ 534 h 649"/>
                <a:gd name="T32" fmla="*/ 361 w 549"/>
                <a:gd name="T33" fmla="*/ 531 h 649"/>
                <a:gd name="T34" fmla="*/ 361 w 549"/>
                <a:gd name="T35" fmla="*/ 631 h 649"/>
                <a:gd name="T36" fmla="*/ 210 w 549"/>
                <a:gd name="T37" fmla="*/ 649 h 649"/>
                <a:gd name="T38" fmla="*/ 95 w 549"/>
                <a:gd name="T39" fmla="*/ 620 h 649"/>
                <a:gd name="T40" fmla="*/ 331 w 549"/>
                <a:gd name="T41" fmla="*/ 617 h 649"/>
                <a:gd name="T42" fmla="*/ 336 w 549"/>
                <a:gd name="T43" fmla="*/ 508 h 649"/>
                <a:gd name="T44" fmla="*/ 371 w 549"/>
                <a:gd name="T45" fmla="*/ 499 h 649"/>
                <a:gd name="T46" fmla="*/ 456 w 549"/>
                <a:gd name="T47" fmla="*/ 505 h 649"/>
                <a:gd name="T48" fmla="*/ 469 w 549"/>
                <a:gd name="T49" fmla="*/ 433 h 649"/>
                <a:gd name="T50" fmla="*/ 482 w 549"/>
                <a:gd name="T51" fmla="*/ 417 h 649"/>
                <a:gd name="T52" fmla="*/ 484 w 549"/>
                <a:gd name="T53" fmla="*/ 397 h 649"/>
                <a:gd name="T54" fmla="*/ 498 w 549"/>
                <a:gd name="T55" fmla="*/ 353 h 649"/>
                <a:gd name="T56" fmla="*/ 514 w 549"/>
                <a:gd name="T57" fmla="*/ 350 h 649"/>
                <a:gd name="T58" fmla="*/ 466 w 549"/>
                <a:gd name="T59" fmla="*/ 270 h 649"/>
                <a:gd name="T60" fmla="*/ 465 w 549"/>
                <a:gd name="T61" fmla="*/ 232 h 649"/>
                <a:gd name="T62" fmla="*/ 396 w 549"/>
                <a:gd name="T63" fmla="*/ 69 h 649"/>
                <a:gd name="T64" fmla="*/ 247 w 549"/>
                <a:gd name="T65" fmla="*/ 30 h 649"/>
                <a:gd name="T66" fmla="*/ 31 w 549"/>
                <a:gd name="T67" fmla="*/ 202 h 649"/>
                <a:gd name="T68" fmla="*/ 79 w 549"/>
                <a:gd name="T69" fmla="*/ 371 h 649"/>
                <a:gd name="T70" fmla="*/ 130 w 549"/>
                <a:gd name="T71" fmla="*/ 435 h 649"/>
                <a:gd name="T72" fmla="*/ 105 w 549"/>
                <a:gd name="T73" fmla="*/ 58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 h="649">
                  <a:moveTo>
                    <a:pt x="210" y="649"/>
                  </a:moveTo>
                  <a:cubicBezTo>
                    <a:pt x="165" y="649"/>
                    <a:pt x="120" y="648"/>
                    <a:pt x="75" y="649"/>
                  </a:cubicBezTo>
                  <a:cubicBezTo>
                    <a:pt x="65" y="649"/>
                    <a:pt x="56" y="637"/>
                    <a:pt x="60" y="627"/>
                  </a:cubicBezTo>
                  <a:cubicBezTo>
                    <a:pt x="73" y="599"/>
                    <a:pt x="82" y="570"/>
                    <a:pt x="89" y="540"/>
                  </a:cubicBezTo>
                  <a:cubicBezTo>
                    <a:pt x="93" y="522"/>
                    <a:pt x="96" y="503"/>
                    <a:pt x="98" y="485"/>
                  </a:cubicBezTo>
                  <a:cubicBezTo>
                    <a:pt x="99" y="471"/>
                    <a:pt x="100" y="456"/>
                    <a:pt x="101" y="442"/>
                  </a:cubicBezTo>
                  <a:cubicBezTo>
                    <a:pt x="101" y="440"/>
                    <a:pt x="100" y="438"/>
                    <a:pt x="99" y="437"/>
                  </a:cubicBezTo>
                  <a:cubicBezTo>
                    <a:pt x="81" y="418"/>
                    <a:pt x="64" y="399"/>
                    <a:pt x="49" y="378"/>
                  </a:cubicBezTo>
                  <a:cubicBezTo>
                    <a:pt x="27" y="349"/>
                    <a:pt x="13" y="316"/>
                    <a:pt x="6" y="280"/>
                  </a:cubicBezTo>
                  <a:cubicBezTo>
                    <a:pt x="2" y="258"/>
                    <a:pt x="0" y="236"/>
                    <a:pt x="1" y="213"/>
                  </a:cubicBezTo>
                  <a:cubicBezTo>
                    <a:pt x="5" y="150"/>
                    <a:pt x="31" y="98"/>
                    <a:pt x="78" y="56"/>
                  </a:cubicBezTo>
                  <a:cubicBezTo>
                    <a:pt x="110" y="29"/>
                    <a:pt x="147" y="12"/>
                    <a:pt x="188" y="4"/>
                  </a:cubicBezTo>
                  <a:cubicBezTo>
                    <a:pt x="209" y="0"/>
                    <a:pt x="231" y="0"/>
                    <a:pt x="253" y="1"/>
                  </a:cubicBezTo>
                  <a:cubicBezTo>
                    <a:pt x="268" y="2"/>
                    <a:pt x="283" y="3"/>
                    <a:pt x="298" y="5"/>
                  </a:cubicBezTo>
                  <a:cubicBezTo>
                    <a:pt x="339" y="11"/>
                    <a:pt x="378" y="22"/>
                    <a:pt x="412" y="45"/>
                  </a:cubicBezTo>
                  <a:cubicBezTo>
                    <a:pt x="449" y="70"/>
                    <a:pt x="473" y="104"/>
                    <a:pt x="485" y="147"/>
                  </a:cubicBezTo>
                  <a:cubicBezTo>
                    <a:pt x="492" y="175"/>
                    <a:pt x="494" y="204"/>
                    <a:pt x="493" y="233"/>
                  </a:cubicBezTo>
                  <a:cubicBezTo>
                    <a:pt x="492" y="240"/>
                    <a:pt x="492" y="247"/>
                    <a:pt x="491" y="254"/>
                  </a:cubicBezTo>
                  <a:cubicBezTo>
                    <a:pt x="491" y="256"/>
                    <a:pt x="492" y="256"/>
                    <a:pt x="493" y="258"/>
                  </a:cubicBezTo>
                  <a:cubicBezTo>
                    <a:pt x="505" y="275"/>
                    <a:pt x="517" y="292"/>
                    <a:pt x="528" y="310"/>
                  </a:cubicBezTo>
                  <a:cubicBezTo>
                    <a:pt x="536" y="325"/>
                    <a:pt x="544" y="340"/>
                    <a:pt x="548" y="357"/>
                  </a:cubicBezTo>
                  <a:cubicBezTo>
                    <a:pt x="549" y="363"/>
                    <a:pt x="548" y="368"/>
                    <a:pt x="543" y="372"/>
                  </a:cubicBezTo>
                  <a:cubicBezTo>
                    <a:pt x="537" y="377"/>
                    <a:pt x="529" y="379"/>
                    <a:pt x="521" y="380"/>
                  </a:cubicBezTo>
                  <a:cubicBezTo>
                    <a:pt x="520" y="381"/>
                    <a:pt x="519" y="381"/>
                    <a:pt x="518" y="381"/>
                  </a:cubicBezTo>
                  <a:cubicBezTo>
                    <a:pt x="513" y="382"/>
                    <a:pt x="513" y="382"/>
                    <a:pt x="513" y="387"/>
                  </a:cubicBezTo>
                  <a:cubicBezTo>
                    <a:pt x="513" y="400"/>
                    <a:pt x="513" y="412"/>
                    <a:pt x="513" y="424"/>
                  </a:cubicBezTo>
                  <a:cubicBezTo>
                    <a:pt x="512" y="433"/>
                    <a:pt x="508" y="438"/>
                    <a:pt x="501" y="441"/>
                  </a:cubicBezTo>
                  <a:cubicBezTo>
                    <a:pt x="499" y="441"/>
                    <a:pt x="498" y="443"/>
                    <a:pt x="498" y="445"/>
                  </a:cubicBezTo>
                  <a:cubicBezTo>
                    <a:pt x="498" y="463"/>
                    <a:pt x="494" y="480"/>
                    <a:pt x="490" y="498"/>
                  </a:cubicBezTo>
                  <a:cubicBezTo>
                    <a:pt x="488" y="506"/>
                    <a:pt x="486" y="514"/>
                    <a:pt x="484" y="522"/>
                  </a:cubicBezTo>
                  <a:cubicBezTo>
                    <a:pt x="482" y="528"/>
                    <a:pt x="477" y="532"/>
                    <a:pt x="471" y="533"/>
                  </a:cubicBezTo>
                  <a:cubicBezTo>
                    <a:pt x="454" y="536"/>
                    <a:pt x="438" y="536"/>
                    <a:pt x="422" y="534"/>
                  </a:cubicBezTo>
                  <a:cubicBezTo>
                    <a:pt x="402" y="532"/>
                    <a:pt x="383" y="530"/>
                    <a:pt x="363" y="528"/>
                  </a:cubicBezTo>
                  <a:cubicBezTo>
                    <a:pt x="361" y="528"/>
                    <a:pt x="361" y="529"/>
                    <a:pt x="361" y="531"/>
                  </a:cubicBezTo>
                  <a:cubicBezTo>
                    <a:pt x="358" y="546"/>
                    <a:pt x="356" y="562"/>
                    <a:pt x="356" y="577"/>
                  </a:cubicBezTo>
                  <a:cubicBezTo>
                    <a:pt x="356" y="595"/>
                    <a:pt x="359" y="613"/>
                    <a:pt x="361" y="631"/>
                  </a:cubicBezTo>
                  <a:cubicBezTo>
                    <a:pt x="363" y="640"/>
                    <a:pt x="356" y="649"/>
                    <a:pt x="347" y="649"/>
                  </a:cubicBezTo>
                  <a:cubicBezTo>
                    <a:pt x="301" y="649"/>
                    <a:pt x="256" y="649"/>
                    <a:pt x="210" y="649"/>
                  </a:cubicBezTo>
                  <a:close/>
                  <a:moveTo>
                    <a:pt x="94" y="620"/>
                  </a:moveTo>
                  <a:cubicBezTo>
                    <a:pt x="95" y="620"/>
                    <a:pt x="95" y="620"/>
                    <a:pt x="95" y="620"/>
                  </a:cubicBezTo>
                  <a:cubicBezTo>
                    <a:pt x="173" y="620"/>
                    <a:pt x="251" y="620"/>
                    <a:pt x="329" y="620"/>
                  </a:cubicBezTo>
                  <a:cubicBezTo>
                    <a:pt x="332" y="620"/>
                    <a:pt x="331" y="619"/>
                    <a:pt x="331" y="617"/>
                  </a:cubicBezTo>
                  <a:cubicBezTo>
                    <a:pt x="328" y="597"/>
                    <a:pt x="327" y="576"/>
                    <a:pt x="328" y="556"/>
                  </a:cubicBezTo>
                  <a:cubicBezTo>
                    <a:pt x="329" y="540"/>
                    <a:pt x="332" y="524"/>
                    <a:pt x="336" y="508"/>
                  </a:cubicBezTo>
                  <a:cubicBezTo>
                    <a:pt x="338" y="503"/>
                    <a:pt x="343" y="498"/>
                    <a:pt x="349" y="498"/>
                  </a:cubicBezTo>
                  <a:cubicBezTo>
                    <a:pt x="356" y="498"/>
                    <a:pt x="364" y="498"/>
                    <a:pt x="371" y="499"/>
                  </a:cubicBezTo>
                  <a:cubicBezTo>
                    <a:pt x="390" y="501"/>
                    <a:pt x="408" y="504"/>
                    <a:pt x="427" y="505"/>
                  </a:cubicBezTo>
                  <a:cubicBezTo>
                    <a:pt x="436" y="506"/>
                    <a:pt x="446" y="506"/>
                    <a:pt x="456" y="505"/>
                  </a:cubicBezTo>
                  <a:cubicBezTo>
                    <a:pt x="457" y="505"/>
                    <a:pt x="458" y="505"/>
                    <a:pt x="459" y="503"/>
                  </a:cubicBezTo>
                  <a:cubicBezTo>
                    <a:pt x="465" y="480"/>
                    <a:pt x="470" y="457"/>
                    <a:pt x="469" y="433"/>
                  </a:cubicBezTo>
                  <a:cubicBezTo>
                    <a:pt x="469" y="427"/>
                    <a:pt x="472" y="422"/>
                    <a:pt x="478" y="419"/>
                  </a:cubicBezTo>
                  <a:cubicBezTo>
                    <a:pt x="479" y="418"/>
                    <a:pt x="481" y="418"/>
                    <a:pt x="482" y="417"/>
                  </a:cubicBezTo>
                  <a:cubicBezTo>
                    <a:pt x="483" y="417"/>
                    <a:pt x="484" y="416"/>
                    <a:pt x="484" y="415"/>
                  </a:cubicBezTo>
                  <a:cubicBezTo>
                    <a:pt x="484" y="409"/>
                    <a:pt x="484" y="403"/>
                    <a:pt x="484" y="397"/>
                  </a:cubicBezTo>
                  <a:cubicBezTo>
                    <a:pt x="484" y="387"/>
                    <a:pt x="484" y="378"/>
                    <a:pt x="484" y="368"/>
                  </a:cubicBezTo>
                  <a:cubicBezTo>
                    <a:pt x="484" y="360"/>
                    <a:pt x="490" y="354"/>
                    <a:pt x="498" y="353"/>
                  </a:cubicBezTo>
                  <a:cubicBezTo>
                    <a:pt x="503" y="353"/>
                    <a:pt x="507" y="353"/>
                    <a:pt x="512" y="353"/>
                  </a:cubicBezTo>
                  <a:cubicBezTo>
                    <a:pt x="514" y="353"/>
                    <a:pt x="514" y="352"/>
                    <a:pt x="514" y="350"/>
                  </a:cubicBezTo>
                  <a:cubicBezTo>
                    <a:pt x="511" y="345"/>
                    <a:pt x="509" y="340"/>
                    <a:pt x="506" y="334"/>
                  </a:cubicBezTo>
                  <a:cubicBezTo>
                    <a:pt x="495" y="312"/>
                    <a:pt x="481" y="290"/>
                    <a:pt x="466" y="270"/>
                  </a:cubicBezTo>
                  <a:cubicBezTo>
                    <a:pt x="463" y="266"/>
                    <a:pt x="462" y="262"/>
                    <a:pt x="462" y="258"/>
                  </a:cubicBezTo>
                  <a:cubicBezTo>
                    <a:pt x="463" y="249"/>
                    <a:pt x="464" y="241"/>
                    <a:pt x="465" y="232"/>
                  </a:cubicBezTo>
                  <a:cubicBezTo>
                    <a:pt x="466" y="208"/>
                    <a:pt x="465" y="185"/>
                    <a:pt x="460" y="162"/>
                  </a:cubicBezTo>
                  <a:cubicBezTo>
                    <a:pt x="450" y="123"/>
                    <a:pt x="430" y="92"/>
                    <a:pt x="396" y="69"/>
                  </a:cubicBezTo>
                  <a:cubicBezTo>
                    <a:pt x="365" y="49"/>
                    <a:pt x="330" y="39"/>
                    <a:pt x="294" y="34"/>
                  </a:cubicBezTo>
                  <a:cubicBezTo>
                    <a:pt x="278" y="31"/>
                    <a:pt x="263" y="30"/>
                    <a:pt x="247" y="30"/>
                  </a:cubicBezTo>
                  <a:cubicBezTo>
                    <a:pt x="220" y="29"/>
                    <a:pt x="194" y="31"/>
                    <a:pt x="169" y="38"/>
                  </a:cubicBezTo>
                  <a:cubicBezTo>
                    <a:pt x="95" y="60"/>
                    <a:pt x="40" y="126"/>
                    <a:pt x="31" y="202"/>
                  </a:cubicBezTo>
                  <a:cubicBezTo>
                    <a:pt x="29" y="226"/>
                    <a:pt x="30" y="251"/>
                    <a:pt x="34" y="275"/>
                  </a:cubicBezTo>
                  <a:cubicBezTo>
                    <a:pt x="41" y="311"/>
                    <a:pt x="56" y="343"/>
                    <a:pt x="79" y="371"/>
                  </a:cubicBezTo>
                  <a:cubicBezTo>
                    <a:pt x="93" y="389"/>
                    <a:pt x="109" y="406"/>
                    <a:pt x="125" y="422"/>
                  </a:cubicBezTo>
                  <a:cubicBezTo>
                    <a:pt x="128" y="426"/>
                    <a:pt x="130" y="430"/>
                    <a:pt x="130" y="435"/>
                  </a:cubicBezTo>
                  <a:cubicBezTo>
                    <a:pt x="129" y="457"/>
                    <a:pt x="128" y="480"/>
                    <a:pt x="125" y="503"/>
                  </a:cubicBezTo>
                  <a:cubicBezTo>
                    <a:pt x="121" y="532"/>
                    <a:pt x="114" y="560"/>
                    <a:pt x="105" y="588"/>
                  </a:cubicBezTo>
                  <a:cubicBezTo>
                    <a:pt x="102" y="599"/>
                    <a:pt x="98" y="609"/>
                    <a:pt x="94" y="6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2" name="Freeform 7"/>
          <p:cNvSpPr>
            <a:spLocks noEditPoints="1"/>
          </p:cNvSpPr>
          <p:nvPr/>
        </p:nvSpPr>
        <p:spPr bwMode="auto">
          <a:xfrm>
            <a:off x="909500" y="1805439"/>
            <a:ext cx="1305020" cy="807034"/>
          </a:xfrm>
          <a:custGeom>
            <a:avLst/>
            <a:gdLst>
              <a:gd name="T0" fmla="*/ 8 w 720"/>
              <a:gd name="T1" fmla="*/ 206 h 448"/>
              <a:gd name="T2" fmla="*/ 209 w 720"/>
              <a:gd name="T3" fmla="*/ 58 h 448"/>
              <a:gd name="T4" fmla="*/ 227 w 720"/>
              <a:gd name="T5" fmla="*/ 94 h 448"/>
              <a:gd name="T6" fmla="*/ 315 w 720"/>
              <a:gd name="T7" fmla="*/ 83 h 448"/>
              <a:gd name="T8" fmla="*/ 492 w 720"/>
              <a:gd name="T9" fmla="*/ 87 h 448"/>
              <a:gd name="T10" fmla="*/ 507 w 720"/>
              <a:gd name="T11" fmla="*/ 71 h 448"/>
              <a:gd name="T12" fmla="*/ 605 w 720"/>
              <a:gd name="T13" fmla="*/ 8 h 448"/>
              <a:gd name="T14" fmla="*/ 636 w 720"/>
              <a:gd name="T15" fmla="*/ 249 h 448"/>
              <a:gd name="T16" fmla="*/ 573 w 720"/>
              <a:gd name="T17" fmla="*/ 285 h 448"/>
              <a:gd name="T18" fmla="*/ 530 w 720"/>
              <a:gd name="T19" fmla="*/ 341 h 448"/>
              <a:gd name="T20" fmla="*/ 487 w 720"/>
              <a:gd name="T21" fmla="*/ 380 h 448"/>
              <a:gd name="T22" fmla="*/ 323 w 720"/>
              <a:gd name="T23" fmla="*/ 429 h 448"/>
              <a:gd name="T24" fmla="*/ 213 w 720"/>
              <a:gd name="T25" fmla="*/ 405 h 448"/>
              <a:gd name="T26" fmla="*/ 125 w 720"/>
              <a:gd name="T27" fmla="*/ 338 h 448"/>
              <a:gd name="T28" fmla="*/ 107 w 720"/>
              <a:gd name="T29" fmla="*/ 244 h 448"/>
              <a:gd name="T30" fmla="*/ 366 w 720"/>
              <a:gd name="T31" fmla="*/ 382 h 448"/>
              <a:gd name="T32" fmla="*/ 462 w 720"/>
              <a:gd name="T33" fmla="*/ 384 h 448"/>
              <a:gd name="T34" fmla="*/ 384 w 720"/>
              <a:gd name="T35" fmla="*/ 314 h 448"/>
              <a:gd name="T36" fmla="*/ 502 w 720"/>
              <a:gd name="T37" fmla="*/ 348 h 448"/>
              <a:gd name="T38" fmla="*/ 425 w 720"/>
              <a:gd name="T39" fmla="*/ 256 h 448"/>
              <a:gd name="T40" fmla="*/ 550 w 720"/>
              <a:gd name="T41" fmla="*/ 302 h 448"/>
              <a:gd name="T42" fmla="*/ 267 w 720"/>
              <a:gd name="T43" fmla="*/ 209 h 448"/>
              <a:gd name="T44" fmla="*/ 249 w 720"/>
              <a:gd name="T45" fmla="*/ 132 h 448"/>
              <a:gd name="T46" fmla="*/ 197 w 720"/>
              <a:gd name="T47" fmla="*/ 105 h 448"/>
              <a:gd name="T48" fmla="*/ 155 w 720"/>
              <a:gd name="T49" fmla="*/ 269 h 448"/>
              <a:gd name="T50" fmla="*/ 218 w 720"/>
              <a:gd name="T51" fmla="*/ 274 h 448"/>
              <a:gd name="T52" fmla="*/ 319 w 720"/>
              <a:gd name="T53" fmla="*/ 348 h 448"/>
              <a:gd name="T54" fmla="*/ 360 w 720"/>
              <a:gd name="T55" fmla="*/ 411 h 448"/>
              <a:gd name="T56" fmla="*/ 363 w 720"/>
              <a:gd name="T57" fmla="*/ 98 h 448"/>
              <a:gd name="T58" fmla="*/ 245 w 720"/>
              <a:gd name="T59" fmla="*/ 176 h 448"/>
              <a:gd name="T60" fmla="*/ 374 w 720"/>
              <a:gd name="T61" fmla="*/ 147 h 448"/>
              <a:gd name="T62" fmla="*/ 602 w 720"/>
              <a:gd name="T63" fmla="*/ 226 h 448"/>
              <a:gd name="T64" fmla="*/ 505 w 720"/>
              <a:gd name="T65" fmla="*/ 108 h 448"/>
              <a:gd name="T66" fmla="*/ 632 w 720"/>
              <a:gd name="T67" fmla="*/ 224 h 448"/>
              <a:gd name="T68" fmla="*/ 592 w 720"/>
              <a:gd name="T69" fmla="*/ 32 h 448"/>
              <a:gd name="T70" fmla="*/ 600 w 720"/>
              <a:gd name="T71" fmla="*/ 175 h 448"/>
              <a:gd name="T72" fmla="*/ 86 w 720"/>
              <a:gd name="T73" fmla="*/ 228 h 448"/>
              <a:gd name="T74" fmla="*/ 132 w 720"/>
              <a:gd name="T75" fmla="*/ 37 h 448"/>
              <a:gd name="T76" fmla="*/ 198 w 720"/>
              <a:gd name="T77" fmla="*/ 382 h 448"/>
              <a:gd name="T78" fmla="*/ 260 w 720"/>
              <a:gd name="T79" fmla="*/ 300 h 448"/>
              <a:gd name="T80" fmla="*/ 187 w 720"/>
              <a:gd name="T81" fmla="*/ 360 h 448"/>
              <a:gd name="T82" fmla="*/ 259 w 720"/>
              <a:gd name="T83" fmla="*/ 398 h 448"/>
              <a:gd name="T84" fmla="*/ 285 w 720"/>
              <a:gd name="T85" fmla="*/ 325 h 448"/>
              <a:gd name="T86" fmla="*/ 246 w 720"/>
              <a:gd name="T87" fmla="*/ 404 h 448"/>
              <a:gd name="T88" fmla="*/ 149 w 720"/>
              <a:gd name="T89" fmla="*/ 323 h 448"/>
              <a:gd name="T90" fmla="*/ 198 w 720"/>
              <a:gd name="T91" fmla="*/ 299 h 448"/>
              <a:gd name="T92" fmla="*/ 317 w 720"/>
              <a:gd name="T93" fmla="*/ 374 h 448"/>
              <a:gd name="T94" fmla="*/ 292 w 720"/>
              <a:gd name="T95" fmla="*/ 41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0" h="448">
                <a:moveTo>
                  <a:pt x="107" y="243"/>
                </a:moveTo>
                <a:cubicBezTo>
                  <a:pt x="105" y="246"/>
                  <a:pt x="103" y="248"/>
                  <a:pt x="102" y="251"/>
                </a:cubicBezTo>
                <a:cubicBezTo>
                  <a:pt x="98" y="257"/>
                  <a:pt x="91" y="259"/>
                  <a:pt x="85" y="255"/>
                </a:cubicBezTo>
                <a:cubicBezTo>
                  <a:pt x="59" y="239"/>
                  <a:pt x="34" y="222"/>
                  <a:pt x="8" y="206"/>
                </a:cubicBezTo>
                <a:cubicBezTo>
                  <a:pt x="2" y="202"/>
                  <a:pt x="0" y="196"/>
                  <a:pt x="4" y="189"/>
                </a:cubicBezTo>
                <a:cubicBezTo>
                  <a:pt x="41" y="131"/>
                  <a:pt x="78" y="72"/>
                  <a:pt x="115" y="14"/>
                </a:cubicBezTo>
                <a:cubicBezTo>
                  <a:pt x="119" y="7"/>
                  <a:pt x="126" y="6"/>
                  <a:pt x="132" y="10"/>
                </a:cubicBezTo>
                <a:cubicBezTo>
                  <a:pt x="158" y="26"/>
                  <a:pt x="183" y="42"/>
                  <a:pt x="209" y="58"/>
                </a:cubicBezTo>
                <a:cubicBezTo>
                  <a:pt x="215" y="62"/>
                  <a:pt x="217" y="69"/>
                  <a:pt x="213" y="75"/>
                </a:cubicBezTo>
                <a:cubicBezTo>
                  <a:pt x="211" y="77"/>
                  <a:pt x="210" y="79"/>
                  <a:pt x="208" y="82"/>
                </a:cubicBezTo>
                <a:cubicBezTo>
                  <a:pt x="207" y="83"/>
                  <a:pt x="208" y="84"/>
                  <a:pt x="209" y="85"/>
                </a:cubicBezTo>
                <a:cubicBezTo>
                  <a:pt x="215" y="88"/>
                  <a:pt x="221" y="91"/>
                  <a:pt x="227" y="94"/>
                </a:cubicBezTo>
                <a:cubicBezTo>
                  <a:pt x="231" y="96"/>
                  <a:pt x="236" y="96"/>
                  <a:pt x="241" y="96"/>
                </a:cubicBezTo>
                <a:cubicBezTo>
                  <a:pt x="251" y="98"/>
                  <a:pt x="261" y="100"/>
                  <a:pt x="271" y="101"/>
                </a:cubicBezTo>
                <a:cubicBezTo>
                  <a:pt x="273" y="101"/>
                  <a:pt x="273" y="102"/>
                  <a:pt x="274" y="101"/>
                </a:cubicBezTo>
                <a:cubicBezTo>
                  <a:pt x="286" y="90"/>
                  <a:pt x="300" y="85"/>
                  <a:pt x="315" y="83"/>
                </a:cubicBezTo>
                <a:cubicBezTo>
                  <a:pt x="330" y="80"/>
                  <a:pt x="345" y="77"/>
                  <a:pt x="360" y="75"/>
                </a:cubicBezTo>
                <a:cubicBezTo>
                  <a:pt x="376" y="72"/>
                  <a:pt x="392" y="71"/>
                  <a:pt x="409" y="72"/>
                </a:cubicBezTo>
                <a:cubicBezTo>
                  <a:pt x="432" y="73"/>
                  <a:pt x="454" y="79"/>
                  <a:pt x="476" y="84"/>
                </a:cubicBezTo>
                <a:cubicBezTo>
                  <a:pt x="481" y="85"/>
                  <a:pt x="486" y="86"/>
                  <a:pt x="492" y="87"/>
                </a:cubicBezTo>
                <a:cubicBezTo>
                  <a:pt x="494" y="88"/>
                  <a:pt x="495" y="87"/>
                  <a:pt x="497" y="87"/>
                </a:cubicBezTo>
                <a:cubicBezTo>
                  <a:pt x="501" y="85"/>
                  <a:pt x="506" y="83"/>
                  <a:pt x="510" y="81"/>
                </a:cubicBezTo>
                <a:cubicBezTo>
                  <a:pt x="513" y="80"/>
                  <a:pt x="512" y="80"/>
                  <a:pt x="511" y="78"/>
                </a:cubicBezTo>
                <a:cubicBezTo>
                  <a:pt x="510" y="76"/>
                  <a:pt x="508" y="73"/>
                  <a:pt x="507" y="71"/>
                </a:cubicBezTo>
                <a:cubicBezTo>
                  <a:pt x="502" y="64"/>
                  <a:pt x="504" y="57"/>
                  <a:pt x="511" y="53"/>
                </a:cubicBezTo>
                <a:cubicBezTo>
                  <a:pt x="535" y="37"/>
                  <a:pt x="560" y="21"/>
                  <a:pt x="584" y="6"/>
                </a:cubicBezTo>
                <a:cubicBezTo>
                  <a:pt x="585" y="5"/>
                  <a:pt x="586" y="4"/>
                  <a:pt x="587" y="4"/>
                </a:cubicBezTo>
                <a:cubicBezTo>
                  <a:pt x="594" y="0"/>
                  <a:pt x="600" y="1"/>
                  <a:pt x="605" y="8"/>
                </a:cubicBezTo>
                <a:cubicBezTo>
                  <a:pt x="618" y="28"/>
                  <a:pt x="630" y="49"/>
                  <a:pt x="643" y="69"/>
                </a:cubicBezTo>
                <a:cubicBezTo>
                  <a:pt x="667" y="107"/>
                  <a:pt x="691" y="144"/>
                  <a:pt x="714" y="182"/>
                </a:cubicBezTo>
                <a:cubicBezTo>
                  <a:pt x="720" y="190"/>
                  <a:pt x="718" y="196"/>
                  <a:pt x="710" y="201"/>
                </a:cubicBezTo>
                <a:cubicBezTo>
                  <a:pt x="685" y="217"/>
                  <a:pt x="660" y="233"/>
                  <a:pt x="636" y="249"/>
                </a:cubicBezTo>
                <a:cubicBezTo>
                  <a:pt x="628" y="254"/>
                  <a:pt x="623" y="253"/>
                  <a:pt x="617" y="246"/>
                </a:cubicBezTo>
                <a:cubicBezTo>
                  <a:pt x="616" y="244"/>
                  <a:pt x="615" y="246"/>
                  <a:pt x="615" y="247"/>
                </a:cubicBezTo>
                <a:cubicBezTo>
                  <a:pt x="605" y="256"/>
                  <a:pt x="595" y="265"/>
                  <a:pt x="585" y="274"/>
                </a:cubicBezTo>
                <a:cubicBezTo>
                  <a:pt x="581" y="278"/>
                  <a:pt x="577" y="282"/>
                  <a:pt x="573" y="285"/>
                </a:cubicBezTo>
                <a:cubicBezTo>
                  <a:pt x="572" y="286"/>
                  <a:pt x="572" y="287"/>
                  <a:pt x="573" y="289"/>
                </a:cubicBezTo>
                <a:cubicBezTo>
                  <a:pt x="579" y="312"/>
                  <a:pt x="563" y="337"/>
                  <a:pt x="539" y="340"/>
                </a:cubicBezTo>
                <a:cubicBezTo>
                  <a:pt x="538" y="340"/>
                  <a:pt x="537" y="340"/>
                  <a:pt x="536" y="341"/>
                </a:cubicBezTo>
                <a:cubicBezTo>
                  <a:pt x="534" y="341"/>
                  <a:pt x="531" y="340"/>
                  <a:pt x="530" y="341"/>
                </a:cubicBezTo>
                <a:cubicBezTo>
                  <a:pt x="529" y="342"/>
                  <a:pt x="530" y="345"/>
                  <a:pt x="529" y="347"/>
                </a:cubicBezTo>
                <a:cubicBezTo>
                  <a:pt x="525" y="362"/>
                  <a:pt x="514" y="371"/>
                  <a:pt x="500" y="376"/>
                </a:cubicBezTo>
                <a:cubicBezTo>
                  <a:pt x="496" y="377"/>
                  <a:pt x="493" y="377"/>
                  <a:pt x="489" y="377"/>
                </a:cubicBezTo>
                <a:cubicBezTo>
                  <a:pt x="487" y="378"/>
                  <a:pt x="487" y="378"/>
                  <a:pt x="487" y="380"/>
                </a:cubicBezTo>
                <a:cubicBezTo>
                  <a:pt x="484" y="402"/>
                  <a:pt x="466" y="418"/>
                  <a:pt x="444" y="417"/>
                </a:cubicBezTo>
                <a:cubicBezTo>
                  <a:pt x="442" y="417"/>
                  <a:pt x="440" y="417"/>
                  <a:pt x="439" y="419"/>
                </a:cubicBezTo>
                <a:cubicBezTo>
                  <a:pt x="420" y="435"/>
                  <a:pt x="398" y="441"/>
                  <a:pt x="374" y="437"/>
                </a:cubicBezTo>
                <a:cubicBezTo>
                  <a:pt x="357" y="434"/>
                  <a:pt x="340" y="432"/>
                  <a:pt x="323" y="429"/>
                </a:cubicBezTo>
                <a:cubicBezTo>
                  <a:pt x="321" y="429"/>
                  <a:pt x="321" y="429"/>
                  <a:pt x="320" y="430"/>
                </a:cubicBezTo>
                <a:cubicBezTo>
                  <a:pt x="303" y="448"/>
                  <a:pt x="278" y="446"/>
                  <a:pt x="265" y="426"/>
                </a:cubicBezTo>
                <a:cubicBezTo>
                  <a:pt x="264" y="425"/>
                  <a:pt x="263" y="424"/>
                  <a:pt x="262" y="425"/>
                </a:cubicBezTo>
                <a:cubicBezTo>
                  <a:pt x="242" y="433"/>
                  <a:pt x="221" y="424"/>
                  <a:pt x="213" y="405"/>
                </a:cubicBezTo>
                <a:cubicBezTo>
                  <a:pt x="212" y="404"/>
                  <a:pt x="212" y="404"/>
                  <a:pt x="210" y="404"/>
                </a:cubicBezTo>
                <a:cubicBezTo>
                  <a:pt x="187" y="411"/>
                  <a:pt x="163" y="395"/>
                  <a:pt x="161" y="370"/>
                </a:cubicBezTo>
                <a:cubicBezTo>
                  <a:pt x="161" y="368"/>
                  <a:pt x="160" y="368"/>
                  <a:pt x="159" y="368"/>
                </a:cubicBezTo>
                <a:cubicBezTo>
                  <a:pt x="142" y="366"/>
                  <a:pt x="129" y="355"/>
                  <a:pt x="125" y="338"/>
                </a:cubicBezTo>
                <a:cubicBezTo>
                  <a:pt x="122" y="327"/>
                  <a:pt x="125" y="318"/>
                  <a:pt x="131" y="309"/>
                </a:cubicBezTo>
                <a:cubicBezTo>
                  <a:pt x="134" y="303"/>
                  <a:pt x="138" y="298"/>
                  <a:pt x="142" y="293"/>
                </a:cubicBezTo>
                <a:cubicBezTo>
                  <a:pt x="143" y="292"/>
                  <a:pt x="143" y="291"/>
                  <a:pt x="142" y="289"/>
                </a:cubicBezTo>
                <a:cubicBezTo>
                  <a:pt x="130" y="274"/>
                  <a:pt x="119" y="259"/>
                  <a:pt x="107" y="244"/>
                </a:cubicBezTo>
                <a:cubicBezTo>
                  <a:pt x="107" y="244"/>
                  <a:pt x="107" y="244"/>
                  <a:pt x="107" y="243"/>
                </a:cubicBezTo>
                <a:close/>
                <a:moveTo>
                  <a:pt x="415" y="407"/>
                </a:moveTo>
                <a:cubicBezTo>
                  <a:pt x="413" y="406"/>
                  <a:pt x="411" y="405"/>
                  <a:pt x="408" y="404"/>
                </a:cubicBezTo>
                <a:cubicBezTo>
                  <a:pt x="394" y="396"/>
                  <a:pt x="380" y="389"/>
                  <a:pt x="366" y="382"/>
                </a:cubicBezTo>
                <a:cubicBezTo>
                  <a:pt x="361" y="380"/>
                  <a:pt x="358" y="375"/>
                  <a:pt x="359" y="370"/>
                </a:cubicBezTo>
                <a:cubicBezTo>
                  <a:pt x="361" y="362"/>
                  <a:pt x="369" y="357"/>
                  <a:pt x="377" y="361"/>
                </a:cubicBezTo>
                <a:cubicBezTo>
                  <a:pt x="396" y="371"/>
                  <a:pt x="416" y="381"/>
                  <a:pt x="435" y="391"/>
                </a:cubicBezTo>
                <a:cubicBezTo>
                  <a:pt x="445" y="396"/>
                  <a:pt x="455" y="393"/>
                  <a:pt x="462" y="384"/>
                </a:cubicBezTo>
                <a:cubicBezTo>
                  <a:pt x="465" y="378"/>
                  <a:pt x="464" y="372"/>
                  <a:pt x="458" y="369"/>
                </a:cubicBezTo>
                <a:cubicBezTo>
                  <a:pt x="453" y="365"/>
                  <a:pt x="447" y="362"/>
                  <a:pt x="442" y="359"/>
                </a:cubicBezTo>
                <a:cubicBezTo>
                  <a:pt x="425" y="349"/>
                  <a:pt x="407" y="340"/>
                  <a:pt x="390" y="330"/>
                </a:cubicBezTo>
                <a:cubicBezTo>
                  <a:pt x="383" y="327"/>
                  <a:pt x="381" y="320"/>
                  <a:pt x="384" y="314"/>
                </a:cubicBezTo>
                <a:cubicBezTo>
                  <a:pt x="387" y="308"/>
                  <a:pt x="394" y="306"/>
                  <a:pt x="401" y="310"/>
                </a:cubicBezTo>
                <a:cubicBezTo>
                  <a:pt x="407" y="313"/>
                  <a:pt x="414" y="317"/>
                  <a:pt x="420" y="320"/>
                </a:cubicBezTo>
                <a:cubicBezTo>
                  <a:pt x="439" y="331"/>
                  <a:pt x="458" y="341"/>
                  <a:pt x="477" y="351"/>
                </a:cubicBezTo>
                <a:cubicBezTo>
                  <a:pt x="486" y="356"/>
                  <a:pt x="496" y="354"/>
                  <a:pt x="502" y="348"/>
                </a:cubicBezTo>
                <a:cubicBezTo>
                  <a:pt x="509" y="341"/>
                  <a:pt x="508" y="333"/>
                  <a:pt x="500" y="328"/>
                </a:cubicBezTo>
                <a:cubicBezTo>
                  <a:pt x="471" y="311"/>
                  <a:pt x="442" y="293"/>
                  <a:pt x="413" y="276"/>
                </a:cubicBezTo>
                <a:cubicBezTo>
                  <a:pt x="407" y="272"/>
                  <a:pt x="405" y="265"/>
                  <a:pt x="408" y="259"/>
                </a:cubicBezTo>
                <a:cubicBezTo>
                  <a:pt x="412" y="254"/>
                  <a:pt x="419" y="252"/>
                  <a:pt x="425" y="256"/>
                </a:cubicBezTo>
                <a:cubicBezTo>
                  <a:pt x="433" y="261"/>
                  <a:pt x="441" y="265"/>
                  <a:pt x="449" y="270"/>
                </a:cubicBezTo>
                <a:cubicBezTo>
                  <a:pt x="473" y="285"/>
                  <a:pt x="498" y="299"/>
                  <a:pt x="523" y="314"/>
                </a:cubicBezTo>
                <a:cubicBezTo>
                  <a:pt x="528" y="317"/>
                  <a:pt x="534" y="318"/>
                  <a:pt x="540" y="316"/>
                </a:cubicBezTo>
                <a:cubicBezTo>
                  <a:pt x="546" y="313"/>
                  <a:pt x="550" y="308"/>
                  <a:pt x="550" y="302"/>
                </a:cubicBezTo>
                <a:cubicBezTo>
                  <a:pt x="551" y="294"/>
                  <a:pt x="548" y="288"/>
                  <a:pt x="542" y="284"/>
                </a:cubicBezTo>
                <a:cubicBezTo>
                  <a:pt x="481" y="245"/>
                  <a:pt x="421" y="206"/>
                  <a:pt x="361" y="167"/>
                </a:cubicBezTo>
                <a:cubicBezTo>
                  <a:pt x="357" y="164"/>
                  <a:pt x="353" y="164"/>
                  <a:pt x="349" y="166"/>
                </a:cubicBezTo>
                <a:cubicBezTo>
                  <a:pt x="322" y="181"/>
                  <a:pt x="294" y="195"/>
                  <a:pt x="267" y="209"/>
                </a:cubicBezTo>
                <a:cubicBezTo>
                  <a:pt x="262" y="212"/>
                  <a:pt x="257" y="213"/>
                  <a:pt x="252" y="213"/>
                </a:cubicBezTo>
                <a:cubicBezTo>
                  <a:pt x="239" y="213"/>
                  <a:pt x="229" y="208"/>
                  <a:pt x="223" y="196"/>
                </a:cubicBezTo>
                <a:cubicBezTo>
                  <a:pt x="217" y="185"/>
                  <a:pt x="218" y="173"/>
                  <a:pt x="226" y="162"/>
                </a:cubicBezTo>
                <a:cubicBezTo>
                  <a:pt x="233" y="152"/>
                  <a:pt x="241" y="142"/>
                  <a:pt x="249" y="132"/>
                </a:cubicBezTo>
                <a:cubicBezTo>
                  <a:pt x="251" y="129"/>
                  <a:pt x="254" y="126"/>
                  <a:pt x="256" y="123"/>
                </a:cubicBezTo>
                <a:cubicBezTo>
                  <a:pt x="250" y="121"/>
                  <a:pt x="244" y="120"/>
                  <a:pt x="238" y="120"/>
                </a:cubicBezTo>
                <a:cubicBezTo>
                  <a:pt x="228" y="118"/>
                  <a:pt x="218" y="116"/>
                  <a:pt x="209" y="111"/>
                </a:cubicBezTo>
                <a:cubicBezTo>
                  <a:pt x="205" y="108"/>
                  <a:pt x="201" y="107"/>
                  <a:pt x="197" y="105"/>
                </a:cubicBezTo>
                <a:cubicBezTo>
                  <a:pt x="195" y="103"/>
                  <a:pt x="195" y="104"/>
                  <a:pt x="193" y="106"/>
                </a:cubicBezTo>
                <a:cubicBezTo>
                  <a:pt x="169" y="144"/>
                  <a:pt x="145" y="182"/>
                  <a:pt x="121" y="220"/>
                </a:cubicBezTo>
                <a:cubicBezTo>
                  <a:pt x="120" y="221"/>
                  <a:pt x="120" y="222"/>
                  <a:pt x="122" y="224"/>
                </a:cubicBezTo>
                <a:cubicBezTo>
                  <a:pt x="133" y="239"/>
                  <a:pt x="144" y="254"/>
                  <a:pt x="155" y="269"/>
                </a:cubicBezTo>
                <a:cubicBezTo>
                  <a:pt x="157" y="271"/>
                  <a:pt x="158" y="271"/>
                  <a:pt x="160" y="269"/>
                </a:cubicBezTo>
                <a:cubicBezTo>
                  <a:pt x="169" y="262"/>
                  <a:pt x="180" y="259"/>
                  <a:pt x="192" y="262"/>
                </a:cubicBezTo>
                <a:cubicBezTo>
                  <a:pt x="201" y="264"/>
                  <a:pt x="209" y="269"/>
                  <a:pt x="215" y="277"/>
                </a:cubicBezTo>
                <a:cubicBezTo>
                  <a:pt x="216" y="276"/>
                  <a:pt x="217" y="275"/>
                  <a:pt x="218" y="274"/>
                </a:cubicBezTo>
                <a:cubicBezTo>
                  <a:pt x="228" y="263"/>
                  <a:pt x="241" y="259"/>
                  <a:pt x="256" y="263"/>
                </a:cubicBezTo>
                <a:cubicBezTo>
                  <a:pt x="272" y="267"/>
                  <a:pt x="283" y="282"/>
                  <a:pt x="283" y="299"/>
                </a:cubicBezTo>
                <a:cubicBezTo>
                  <a:pt x="284" y="300"/>
                  <a:pt x="283" y="301"/>
                  <a:pt x="285" y="301"/>
                </a:cubicBezTo>
                <a:cubicBezTo>
                  <a:pt x="309" y="304"/>
                  <a:pt x="324" y="324"/>
                  <a:pt x="319" y="348"/>
                </a:cubicBezTo>
                <a:cubicBezTo>
                  <a:pt x="318" y="349"/>
                  <a:pt x="318" y="350"/>
                  <a:pt x="320" y="350"/>
                </a:cubicBezTo>
                <a:cubicBezTo>
                  <a:pt x="343" y="356"/>
                  <a:pt x="353" y="384"/>
                  <a:pt x="338" y="404"/>
                </a:cubicBezTo>
                <a:cubicBezTo>
                  <a:pt x="338" y="405"/>
                  <a:pt x="337" y="406"/>
                  <a:pt x="337" y="407"/>
                </a:cubicBezTo>
                <a:cubicBezTo>
                  <a:pt x="344" y="409"/>
                  <a:pt x="352" y="410"/>
                  <a:pt x="360" y="411"/>
                </a:cubicBezTo>
                <a:cubicBezTo>
                  <a:pt x="369" y="412"/>
                  <a:pt x="378" y="414"/>
                  <a:pt x="387" y="415"/>
                </a:cubicBezTo>
                <a:cubicBezTo>
                  <a:pt x="397" y="415"/>
                  <a:pt x="407" y="413"/>
                  <a:pt x="415" y="407"/>
                </a:cubicBezTo>
                <a:close/>
                <a:moveTo>
                  <a:pt x="396" y="95"/>
                </a:moveTo>
                <a:cubicBezTo>
                  <a:pt x="385" y="95"/>
                  <a:pt x="373" y="96"/>
                  <a:pt x="363" y="98"/>
                </a:cubicBezTo>
                <a:cubicBezTo>
                  <a:pt x="347" y="101"/>
                  <a:pt x="331" y="104"/>
                  <a:pt x="315" y="107"/>
                </a:cubicBezTo>
                <a:cubicBezTo>
                  <a:pt x="303" y="109"/>
                  <a:pt x="292" y="114"/>
                  <a:pt x="284" y="124"/>
                </a:cubicBezTo>
                <a:cubicBezTo>
                  <a:pt x="279" y="131"/>
                  <a:pt x="274" y="137"/>
                  <a:pt x="269" y="144"/>
                </a:cubicBezTo>
                <a:cubicBezTo>
                  <a:pt x="261" y="155"/>
                  <a:pt x="253" y="165"/>
                  <a:pt x="245" y="176"/>
                </a:cubicBezTo>
                <a:cubicBezTo>
                  <a:pt x="240" y="182"/>
                  <a:pt x="243" y="189"/>
                  <a:pt x="250" y="190"/>
                </a:cubicBezTo>
                <a:cubicBezTo>
                  <a:pt x="253" y="190"/>
                  <a:pt x="255" y="189"/>
                  <a:pt x="257" y="188"/>
                </a:cubicBezTo>
                <a:cubicBezTo>
                  <a:pt x="284" y="174"/>
                  <a:pt x="311" y="160"/>
                  <a:pt x="338" y="145"/>
                </a:cubicBezTo>
                <a:cubicBezTo>
                  <a:pt x="351" y="139"/>
                  <a:pt x="362" y="139"/>
                  <a:pt x="374" y="147"/>
                </a:cubicBezTo>
                <a:cubicBezTo>
                  <a:pt x="419" y="177"/>
                  <a:pt x="464" y="206"/>
                  <a:pt x="509" y="235"/>
                </a:cubicBezTo>
                <a:cubicBezTo>
                  <a:pt x="525" y="245"/>
                  <a:pt x="541" y="256"/>
                  <a:pt x="557" y="266"/>
                </a:cubicBezTo>
                <a:cubicBezTo>
                  <a:pt x="559" y="267"/>
                  <a:pt x="559" y="266"/>
                  <a:pt x="560" y="266"/>
                </a:cubicBezTo>
                <a:cubicBezTo>
                  <a:pt x="574" y="252"/>
                  <a:pt x="588" y="239"/>
                  <a:pt x="602" y="226"/>
                </a:cubicBezTo>
                <a:cubicBezTo>
                  <a:pt x="604" y="225"/>
                  <a:pt x="603" y="224"/>
                  <a:pt x="603" y="223"/>
                </a:cubicBezTo>
                <a:cubicBezTo>
                  <a:pt x="577" y="183"/>
                  <a:pt x="552" y="142"/>
                  <a:pt x="527" y="102"/>
                </a:cubicBezTo>
                <a:cubicBezTo>
                  <a:pt x="526" y="101"/>
                  <a:pt x="525" y="100"/>
                  <a:pt x="523" y="101"/>
                </a:cubicBezTo>
                <a:cubicBezTo>
                  <a:pt x="517" y="104"/>
                  <a:pt x="511" y="106"/>
                  <a:pt x="505" y="108"/>
                </a:cubicBezTo>
                <a:cubicBezTo>
                  <a:pt x="500" y="111"/>
                  <a:pt x="494" y="111"/>
                  <a:pt x="488" y="110"/>
                </a:cubicBezTo>
                <a:cubicBezTo>
                  <a:pt x="476" y="108"/>
                  <a:pt x="463" y="105"/>
                  <a:pt x="451" y="102"/>
                </a:cubicBezTo>
                <a:cubicBezTo>
                  <a:pt x="433" y="98"/>
                  <a:pt x="414" y="95"/>
                  <a:pt x="396" y="95"/>
                </a:cubicBezTo>
                <a:close/>
                <a:moveTo>
                  <a:pt x="632" y="224"/>
                </a:moveTo>
                <a:cubicBezTo>
                  <a:pt x="632" y="223"/>
                  <a:pt x="633" y="223"/>
                  <a:pt x="633" y="222"/>
                </a:cubicBezTo>
                <a:cubicBezTo>
                  <a:pt x="651" y="211"/>
                  <a:pt x="669" y="199"/>
                  <a:pt x="687" y="188"/>
                </a:cubicBezTo>
                <a:cubicBezTo>
                  <a:pt x="689" y="187"/>
                  <a:pt x="689" y="186"/>
                  <a:pt x="688" y="184"/>
                </a:cubicBezTo>
                <a:cubicBezTo>
                  <a:pt x="656" y="133"/>
                  <a:pt x="624" y="83"/>
                  <a:pt x="592" y="32"/>
                </a:cubicBezTo>
                <a:cubicBezTo>
                  <a:pt x="591" y="30"/>
                  <a:pt x="590" y="30"/>
                  <a:pt x="588" y="31"/>
                </a:cubicBezTo>
                <a:cubicBezTo>
                  <a:pt x="570" y="43"/>
                  <a:pt x="553" y="54"/>
                  <a:pt x="535" y="65"/>
                </a:cubicBezTo>
                <a:cubicBezTo>
                  <a:pt x="532" y="67"/>
                  <a:pt x="532" y="68"/>
                  <a:pt x="534" y="70"/>
                </a:cubicBezTo>
                <a:cubicBezTo>
                  <a:pt x="556" y="105"/>
                  <a:pt x="578" y="140"/>
                  <a:pt x="600" y="175"/>
                </a:cubicBezTo>
                <a:cubicBezTo>
                  <a:pt x="610" y="190"/>
                  <a:pt x="620" y="206"/>
                  <a:pt x="630" y="222"/>
                </a:cubicBezTo>
                <a:cubicBezTo>
                  <a:pt x="630" y="222"/>
                  <a:pt x="630" y="224"/>
                  <a:pt x="632" y="224"/>
                </a:cubicBezTo>
                <a:close/>
                <a:moveTo>
                  <a:pt x="30" y="192"/>
                </a:moveTo>
                <a:cubicBezTo>
                  <a:pt x="49" y="204"/>
                  <a:pt x="68" y="216"/>
                  <a:pt x="86" y="228"/>
                </a:cubicBezTo>
                <a:cubicBezTo>
                  <a:pt x="88" y="229"/>
                  <a:pt x="88" y="228"/>
                  <a:pt x="89" y="227"/>
                </a:cubicBezTo>
                <a:cubicBezTo>
                  <a:pt x="121" y="176"/>
                  <a:pt x="153" y="125"/>
                  <a:pt x="185" y="75"/>
                </a:cubicBezTo>
                <a:cubicBezTo>
                  <a:pt x="187" y="72"/>
                  <a:pt x="186" y="72"/>
                  <a:pt x="184" y="70"/>
                </a:cubicBezTo>
                <a:cubicBezTo>
                  <a:pt x="167" y="59"/>
                  <a:pt x="149" y="48"/>
                  <a:pt x="132" y="37"/>
                </a:cubicBezTo>
                <a:cubicBezTo>
                  <a:pt x="129" y="36"/>
                  <a:pt x="129" y="36"/>
                  <a:pt x="127" y="38"/>
                </a:cubicBezTo>
                <a:cubicBezTo>
                  <a:pt x="103" y="76"/>
                  <a:pt x="80" y="114"/>
                  <a:pt x="56" y="151"/>
                </a:cubicBezTo>
                <a:cubicBezTo>
                  <a:pt x="47" y="165"/>
                  <a:pt x="39" y="179"/>
                  <a:pt x="30" y="192"/>
                </a:cubicBezTo>
                <a:close/>
                <a:moveTo>
                  <a:pt x="198" y="382"/>
                </a:moveTo>
                <a:cubicBezTo>
                  <a:pt x="204" y="382"/>
                  <a:pt x="208" y="380"/>
                  <a:pt x="211" y="376"/>
                </a:cubicBezTo>
                <a:cubicBezTo>
                  <a:pt x="213" y="373"/>
                  <a:pt x="215" y="370"/>
                  <a:pt x="217" y="367"/>
                </a:cubicBezTo>
                <a:cubicBezTo>
                  <a:pt x="230" y="347"/>
                  <a:pt x="244" y="328"/>
                  <a:pt x="257" y="309"/>
                </a:cubicBezTo>
                <a:cubicBezTo>
                  <a:pt x="259" y="306"/>
                  <a:pt x="260" y="304"/>
                  <a:pt x="260" y="300"/>
                </a:cubicBezTo>
                <a:cubicBezTo>
                  <a:pt x="260" y="294"/>
                  <a:pt x="257" y="288"/>
                  <a:pt x="251" y="286"/>
                </a:cubicBezTo>
                <a:cubicBezTo>
                  <a:pt x="244" y="284"/>
                  <a:pt x="238" y="286"/>
                  <a:pt x="234" y="292"/>
                </a:cubicBezTo>
                <a:cubicBezTo>
                  <a:pt x="227" y="302"/>
                  <a:pt x="220" y="312"/>
                  <a:pt x="213" y="323"/>
                </a:cubicBezTo>
                <a:cubicBezTo>
                  <a:pt x="204" y="335"/>
                  <a:pt x="196" y="347"/>
                  <a:pt x="187" y="360"/>
                </a:cubicBezTo>
                <a:cubicBezTo>
                  <a:pt x="184" y="365"/>
                  <a:pt x="184" y="370"/>
                  <a:pt x="186" y="375"/>
                </a:cubicBezTo>
                <a:cubicBezTo>
                  <a:pt x="189" y="380"/>
                  <a:pt x="193" y="382"/>
                  <a:pt x="198" y="382"/>
                </a:cubicBezTo>
                <a:close/>
                <a:moveTo>
                  <a:pt x="246" y="404"/>
                </a:moveTo>
                <a:cubicBezTo>
                  <a:pt x="252" y="404"/>
                  <a:pt x="256" y="402"/>
                  <a:pt x="259" y="398"/>
                </a:cubicBezTo>
                <a:cubicBezTo>
                  <a:pt x="262" y="394"/>
                  <a:pt x="264" y="390"/>
                  <a:pt x="267" y="386"/>
                </a:cubicBezTo>
                <a:cubicBezTo>
                  <a:pt x="276" y="373"/>
                  <a:pt x="285" y="361"/>
                  <a:pt x="293" y="348"/>
                </a:cubicBezTo>
                <a:cubicBezTo>
                  <a:pt x="296" y="344"/>
                  <a:pt x="297" y="340"/>
                  <a:pt x="296" y="336"/>
                </a:cubicBezTo>
                <a:cubicBezTo>
                  <a:pt x="295" y="330"/>
                  <a:pt x="291" y="326"/>
                  <a:pt x="285" y="325"/>
                </a:cubicBezTo>
                <a:cubicBezTo>
                  <a:pt x="279" y="324"/>
                  <a:pt x="274" y="326"/>
                  <a:pt x="270" y="331"/>
                </a:cubicBezTo>
                <a:cubicBezTo>
                  <a:pt x="258" y="348"/>
                  <a:pt x="247" y="365"/>
                  <a:pt x="235" y="382"/>
                </a:cubicBezTo>
                <a:cubicBezTo>
                  <a:pt x="232" y="387"/>
                  <a:pt x="232" y="392"/>
                  <a:pt x="234" y="397"/>
                </a:cubicBezTo>
                <a:cubicBezTo>
                  <a:pt x="237" y="402"/>
                  <a:pt x="241" y="404"/>
                  <a:pt x="246" y="404"/>
                </a:cubicBezTo>
                <a:close/>
                <a:moveTo>
                  <a:pt x="198" y="299"/>
                </a:moveTo>
                <a:cubicBezTo>
                  <a:pt x="198" y="292"/>
                  <a:pt x="194" y="287"/>
                  <a:pt x="188" y="285"/>
                </a:cubicBezTo>
                <a:cubicBezTo>
                  <a:pt x="183" y="283"/>
                  <a:pt x="176" y="285"/>
                  <a:pt x="173" y="290"/>
                </a:cubicBezTo>
                <a:cubicBezTo>
                  <a:pt x="165" y="301"/>
                  <a:pt x="157" y="312"/>
                  <a:pt x="149" y="323"/>
                </a:cubicBezTo>
                <a:cubicBezTo>
                  <a:pt x="145" y="329"/>
                  <a:pt x="147" y="338"/>
                  <a:pt x="154" y="342"/>
                </a:cubicBezTo>
                <a:cubicBezTo>
                  <a:pt x="161" y="346"/>
                  <a:pt x="169" y="345"/>
                  <a:pt x="173" y="338"/>
                </a:cubicBezTo>
                <a:cubicBezTo>
                  <a:pt x="181" y="328"/>
                  <a:pt x="188" y="317"/>
                  <a:pt x="195" y="307"/>
                </a:cubicBezTo>
                <a:cubicBezTo>
                  <a:pt x="197" y="304"/>
                  <a:pt x="198" y="301"/>
                  <a:pt x="198" y="299"/>
                </a:cubicBezTo>
                <a:close/>
                <a:moveTo>
                  <a:pt x="292" y="419"/>
                </a:moveTo>
                <a:cubicBezTo>
                  <a:pt x="298" y="419"/>
                  <a:pt x="301" y="417"/>
                  <a:pt x="303" y="414"/>
                </a:cubicBezTo>
                <a:cubicBezTo>
                  <a:pt x="309" y="406"/>
                  <a:pt x="314" y="398"/>
                  <a:pt x="320" y="390"/>
                </a:cubicBezTo>
                <a:cubicBezTo>
                  <a:pt x="323" y="384"/>
                  <a:pt x="322" y="378"/>
                  <a:pt x="317" y="374"/>
                </a:cubicBezTo>
                <a:cubicBezTo>
                  <a:pt x="312" y="371"/>
                  <a:pt x="305" y="372"/>
                  <a:pt x="302" y="378"/>
                </a:cubicBezTo>
                <a:cubicBezTo>
                  <a:pt x="296" y="386"/>
                  <a:pt x="291" y="394"/>
                  <a:pt x="285" y="402"/>
                </a:cubicBezTo>
                <a:cubicBezTo>
                  <a:pt x="282" y="405"/>
                  <a:pt x="282" y="409"/>
                  <a:pt x="284" y="413"/>
                </a:cubicBezTo>
                <a:cubicBezTo>
                  <a:pt x="286" y="417"/>
                  <a:pt x="289" y="418"/>
                  <a:pt x="292" y="41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4" name="Group 93"/>
          <p:cNvGrpSpPr/>
          <p:nvPr/>
        </p:nvGrpSpPr>
        <p:grpSpPr>
          <a:xfrm>
            <a:off x="3245486" y="1740256"/>
            <a:ext cx="1110456" cy="1261079"/>
            <a:chOff x="5247493" y="2798114"/>
            <a:chExt cx="1110456" cy="1261079"/>
          </a:xfrm>
        </p:grpSpPr>
        <p:sp>
          <p:nvSpPr>
            <p:cNvPr id="14" name="Freeform 8"/>
            <p:cNvSpPr>
              <a:spLocks/>
            </p:cNvSpPr>
            <p:nvPr/>
          </p:nvSpPr>
          <p:spPr bwMode="auto">
            <a:xfrm>
              <a:off x="5782464" y="2798114"/>
              <a:ext cx="45706" cy="141274"/>
            </a:xfrm>
            <a:custGeom>
              <a:avLst/>
              <a:gdLst>
                <a:gd name="T0" fmla="*/ 33 w 33"/>
                <a:gd name="T1" fmla="*/ 51 h 102"/>
                <a:gd name="T2" fmla="*/ 33 w 33"/>
                <a:gd name="T3" fmla="*/ 85 h 102"/>
                <a:gd name="T4" fmla="*/ 17 w 33"/>
                <a:gd name="T5" fmla="*/ 102 h 102"/>
                <a:gd name="T6" fmla="*/ 0 w 33"/>
                <a:gd name="T7" fmla="*/ 86 h 102"/>
                <a:gd name="T8" fmla="*/ 0 w 33"/>
                <a:gd name="T9" fmla="*/ 17 h 102"/>
                <a:gd name="T10" fmla="*/ 17 w 33"/>
                <a:gd name="T11" fmla="*/ 0 h 102"/>
                <a:gd name="T12" fmla="*/ 33 w 33"/>
                <a:gd name="T13" fmla="*/ 17 h 102"/>
                <a:gd name="T14" fmla="*/ 33 w 33"/>
                <a:gd name="T15" fmla="*/ 51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02">
                  <a:moveTo>
                    <a:pt x="33" y="51"/>
                  </a:moveTo>
                  <a:cubicBezTo>
                    <a:pt x="33" y="63"/>
                    <a:pt x="33" y="74"/>
                    <a:pt x="33" y="85"/>
                  </a:cubicBezTo>
                  <a:cubicBezTo>
                    <a:pt x="33" y="95"/>
                    <a:pt x="26" y="102"/>
                    <a:pt x="17" y="102"/>
                  </a:cubicBezTo>
                  <a:cubicBezTo>
                    <a:pt x="7" y="102"/>
                    <a:pt x="1" y="95"/>
                    <a:pt x="0" y="86"/>
                  </a:cubicBezTo>
                  <a:cubicBezTo>
                    <a:pt x="0" y="63"/>
                    <a:pt x="0" y="40"/>
                    <a:pt x="0" y="17"/>
                  </a:cubicBezTo>
                  <a:cubicBezTo>
                    <a:pt x="1" y="7"/>
                    <a:pt x="7" y="0"/>
                    <a:pt x="17" y="0"/>
                  </a:cubicBezTo>
                  <a:cubicBezTo>
                    <a:pt x="26" y="0"/>
                    <a:pt x="33" y="7"/>
                    <a:pt x="33" y="17"/>
                  </a:cubicBezTo>
                  <a:cubicBezTo>
                    <a:pt x="33" y="29"/>
                    <a:pt x="33" y="40"/>
                    <a:pt x="33" y="5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p:nvSpPr>
          <p:spPr bwMode="auto">
            <a:xfrm>
              <a:off x="5452132" y="2901992"/>
              <a:ext cx="106995" cy="127770"/>
            </a:xfrm>
            <a:custGeom>
              <a:avLst/>
              <a:gdLst>
                <a:gd name="T0" fmla="*/ 17 w 77"/>
                <a:gd name="T1" fmla="*/ 0 h 92"/>
                <a:gd name="T2" fmla="*/ 30 w 77"/>
                <a:gd name="T3" fmla="*/ 7 h 92"/>
                <a:gd name="T4" fmla="*/ 72 w 77"/>
                <a:gd name="T5" fmla="*/ 64 h 92"/>
                <a:gd name="T6" fmla="*/ 68 w 77"/>
                <a:gd name="T7" fmla="*/ 86 h 92"/>
                <a:gd name="T8" fmla="*/ 46 w 77"/>
                <a:gd name="T9" fmla="*/ 83 h 92"/>
                <a:gd name="T10" fmla="*/ 4 w 77"/>
                <a:gd name="T11" fmla="*/ 26 h 92"/>
                <a:gd name="T12" fmla="*/ 3 w 77"/>
                <a:gd name="T13" fmla="*/ 9 h 92"/>
                <a:gd name="T14" fmla="*/ 17 w 77"/>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92">
                  <a:moveTo>
                    <a:pt x="17" y="0"/>
                  </a:moveTo>
                  <a:cubicBezTo>
                    <a:pt x="23" y="1"/>
                    <a:pt x="27" y="3"/>
                    <a:pt x="30" y="7"/>
                  </a:cubicBezTo>
                  <a:cubicBezTo>
                    <a:pt x="44" y="26"/>
                    <a:pt x="58" y="45"/>
                    <a:pt x="72" y="64"/>
                  </a:cubicBezTo>
                  <a:cubicBezTo>
                    <a:pt x="77" y="71"/>
                    <a:pt x="75" y="81"/>
                    <a:pt x="68" y="86"/>
                  </a:cubicBezTo>
                  <a:cubicBezTo>
                    <a:pt x="61" y="92"/>
                    <a:pt x="51" y="90"/>
                    <a:pt x="46" y="83"/>
                  </a:cubicBezTo>
                  <a:cubicBezTo>
                    <a:pt x="32" y="64"/>
                    <a:pt x="18" y="45"/>
                    <a:pt x="4" y="26"/>
                  </a:cubicBezTo>
                  <a:cubicBezTo>
                    <a:pt x="0" y="21"/>
                    <a:pt x="0" y="15"/>
                    <a:pt x="3" y="9"/>
                  </a:cubicBezTo>
                  <a:cubicBezTo>
                    <a:pt x="6" y="3"/>
                    <a:pt x="11" y="1"/>
                    <a:pt x="17"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6217713" y="3183501"/>
              <a:ext cx="139197" cy="78947"/>
            </a:xfrm>
            <a:custGeom>
              <a:avLst/>
              <a:gdLst>
                <a:gd name="T0" fmla="*/ 100 w 100"/>
                <a:gd name="T1" fmla="*/ 19 h 57"/>
                <a:gd name="T2" fmla="*/ 88 w 100"/>
                <a:gd name="T3" fmla="*/ 34 h 57"/>
                <a:gd name="T4" fmla="*/ 28 w 100"/>
                <a:gd name="T5" fmla="*/ 54 h 57"/>
                <a:gd name="T6" fmla="*/ 18 w 100"/>
                <a:gd name="T7" fmla="*/ 56 h 57"/>
                <a:gd name="T8" fmla="*/ 2 w 100"/>
                <a:gd name="T9" fmla="*/ 43 h 57"/>
                <a:gd name="T10" fmla="*/ 12 w 100"/>
                <a:gd name="T11" fmla="*/ 25 h 57"/>
                <a:gd name="T12" fmla="*/ 66 w 100"/>
                <a:gd name="T13" fmla="*/ 8 h 57"/>
                <a:gd name="T14" fmla="*/ 80 w 100"/>
                <a:gd name="T15" fmla="*/ 3 h 57"/>
                <a:gd name="T16" fmla="*/ 100 w 100"/>
                <a:gd name="T17"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57">
                  <a:moveTo>
                    <a:pt x="100" y="19"/>
                  </a:moveTo>
                  <a:cubicBezTo>
                    <a:pt x="100" y="26"/>
                    <a:pt x="96" y="32"/>
                    <a:pt x="88" y="34"/>
                  </a:cubicBezTo>
                  <a:cubicBezTo>
                    <a:pt x="68" y="41"/>
                    <a:pt x="48" y="47"/>
                    <a:pt x="28" y="54"/>
                  </a:cubicBezTo>
                  <a:cubicBezTo>
                    <a:pt x="25" y="55"/>
                    <a:pt x="22" y="56"/>
                    <a:pt x="18" y="56"/>
                  </a:cubicBezTo>
                  <a:cubicBezTo>
                    <a:pt x="10" y="57"/>
                    <a:pt x="3" y="51"/>
                    <a:pt x="2" y="43"/>
                  </a:cubicBezTo>
                  <a:cubicBezTo>
                    <a:pt x="0" y="35"/>
                    <a:pt x="4" y="28"/>
                    <a:pt x="12" y="25"/>
                  </a:cubicBezTo>
                  <a:cubicBezTo>
                    <a:pt x="30" y="19"/>
                    <a:pt x="48" y="13"/>
                    <a:pt x="66" y="8"/>
                  </a:cubicBezTo>
                  <a:cubicBezTo>
                    <a:pt x="71" y="6"/>
                    <a:pt x="75" y="5"/>
                    <a:pt x="80" y="3"/>
                  </a:cubicBezTo>
                  <a:cubicBezTo>
                    <a:pt x="90" y="0"/>
                    <a:pt x="100" y="8"/>
                    <a:pt x="100" y="1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p:nvSpPr>
          <p:spPr bwMode="auto">
            <a:xfrm>
              <a:off x="5247493" y="3494097"/>
              <a:ext cx="140236" cy="79986"/>
            </a:xfrm>
            <a:custGeom>
              <a:avLst/>
              <a:gdLst>
                <a:gd name="T0" fmla="*/ 0 w 101"/>
                <a:gd name="T1" fmla="*/ 39 h 58"/>
                <a:gd name="T2" fmla="*/ 11 w 101"/>
                <a:gd name="T3" fmla="*/ 24 h 58"/>
                <a:gd name="T4" fmla="*/ 78 w 101"/>
                <a:gd name="T5" fmla="*/ 2 h 58"/>
                <a:gd name="T6" fmla="*/ 98 w 101"/>
                <a:gd name="T7" fmla="*/ 13 h 58"/>
                <a:gd name="T8" fmla="*/ 87 w 101"/>
                <a:gd name="T9" fmla="*/ 33 h 58"/>
                <a:gd name="T10" fmla="*/ 22 w 101"/>
                <a:gd name="T11" fmla="*/ 54 h 58"/>
                <a:gd name="T12" fmla="*/ 0 w 101"/>
                <a:gd name="T13" fmla="*/ 39 h 58"/>
              </a:gdLst>
              <a:ahLst/>
              <a:cxnLst>
                <a:cxn ang="0">
                  <a:pos x="T0" y="T1"/>
                </a:cxn>
                <a:cxn ang="0">
                  <a:pos x="T2" y="T3"/>
                </a:cxn>
                <a:cxn ang="0">
                  <a:pos x="T4" y="T5"/>
                </a:cxn>
                <a:cxn ang="0">
                  <a:pos x="T6" y="T7"/>
                </a:cxn>
                <a:cxn ang="0">
                  <a:pos x="T8" y="T9"/>
                </a:cxn>
                <a:cxn ang="0">
                  <a:pos x="T10" y="T11"/>
                </a:cxn>
                <a:cxn ang="0">
                  <a:pos x="T12" y="T13"/>
                </a:cxn>
              </a:cxnLst>
              <a:rect l="0" t="0" r="r" b="b"/>
              <a:pathLst>
                <a:path w="101" h="58">
                  <a:moveTo>
                    <a:pt x="0" y="39"/>
                  </a:moveTo>
                  <a:cubicBezTo>
                    <a:pt x="0" y="32"/>
                    <a:pt x="5" y="26"/>
                    <a:pt x="11" y="24"/>
                  </a:cubicBezTo>
                  <a:cubicBezTo>
                    <a:pt x="33" y="17"/>
                    <a:pt x="56" y="9"/>
                    <a:pt x="78" y="2"/>
                  </a:cubicBezTo>
                  <a:cubicBezTo>
                    <a:pt x="87" y="0"/>
                    <a:pt x="96" y="4"/>
                    <a:pt x="98" y="13"/>
                  </a:cubicBezTo>
                  <a:cubicBezTo>
                    <a:pt x="101" y="21"/>
                    <a:pt x="97" y="30"/>
                    <a:pt x="87" y="33"/>
                  </a:cubicBezTo>
                  <a:cubicBezTo>
                    <a:pt x="66" y="40"/>
                    <a:pt x="44" y="47"/>
                    <a:pt x="22" y="54"/>
                  </a:cubicBezTo>
                  <a:cubicBezTo>
                    <a:pt x="10" y="58"/>
                    <a:pt x="0" y="50"/>
                    <a:pt x="0" y="3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6217713" y="3502407"/>
              <a:ext cx="140236" cy="76870"/>
            </a:xfrm>
            <a:custGeom>
              <a:avLst/>
              <a:gdLst>
                <a:gd name="T0" fmla="*/ 16 w 101"/>
                <a:gd name="T1" fmla="*/ 0 h 56"/>
                <a:gd name="T2" fmla="*/ 23 w 101"/>
                <a:gd name="T3" fmla="*/ 1 h 56"/>
                <a:gd name="T4" fmla="*/ 87 w 101"/>
                <a:gd name="T5" fmla="*/ 22 h 56"/>
                <a:gd name="T6" fmla="*/ 98 w 101"/>
                <a:gd name="T7" fmla="*/ 43 h 56"/>
                <a:gd name="T8" fmla="*/ 77 w 101"/>
                <a:gd name="T9" fmla="*/ 53 h 56"/>
                <a:gd name="T10" fmla="*/ 11 w 101"/>
                <a:gd name="T11" fmla="*/ 31 h 56"/>
                <a:gd name="T12" fmla="*/ 0 w 101"/>
                <a:gd name="T13" fmla="*/ 16 h 56"/>
                <a:gd name="T14" fmla="*/ 11 w 101"/>
                <a:gd name="T15" fmla="*/ 1 h 56"/>
                <a:gd name="T16" fmla="*/ 16 w 101"/>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56">
                  <a:moveTo>
                    <a:pt x="16" y="0"/>
                  </a:moveTo>
                  <a:cubicBezTo>
                    <a:pt x="18" y="0"/>
                    <a:pt x="20" y="0"/>
                    <a:pt x="23" y="1"/>
                  </a:cubicBezTo>
                  <a:cubicBezTo>
                    <a:pt x="44" y="8"/>
                    <a:pt x="65" y="15"/>
                    <a:pt x="87" y="22"/>
                  </a:cubicBezTo>
                  <a:cubicBezTo>
                    <a:pt x="96" y="25"/>
                    <a:pt x="101" y="34"/>
                    <a:pt x="98" y="43"/>
                  </a:cubicBezTo>
                  <a:cubicBezTo>
                    <a:pt x="95" y="51"/>
                    <a:pt x="86" y="56"/>
                    <a:pt x="77" y="53"/>
                  </a:cubicBezTo>
                  <a:cubicBezTo>
                    <a:pt x="55" y="46"/>
                    <a:pt x="33" y="39"/>
                    <a:pt x="11" y="31"/>
                  </a:cubicBezTo>
                  <a:cubicBezTo>
                    <a:pt x="4" y="29"/>
                    <a:pt x="0" y="23"/>
                    <a:pt x="0" y="16"/>
                  </a:cubicBezTo>
                  <a:cubicBezTo>
                    <a:pt x="0" y="9"/>
                    <a:pt x="4" y="3"/>
                    <a:pt x="11" y="1"/>
                  </a:cubicBezTo>
                  <a:cubicBezTo>
                    <a:pt x="13" y="0"/>
                    <a:pt x="14" y="0"/>
                    <a:pt x="1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6046314" y="3727822"/>
              <a:ext cx="103878" cy="128809"/>
            </a:xfrm>
            <a:custGeom>
              <a:avLst/>
              <a:gdLst>
                <a:gd name="T0" fmla="*/ 75 w 75"/>
                <a:gd name="T1" fmla="*/ 75 h 93"/>
                <a:gd name="T2" fmla="*/ 65 w 75"/>
                <a:gd name="T3" fmla="*/ 91 h 93"/>
                <a:gd name="T4" fmla="*/ 46 w 75"/>
                <a:gd name="T5" fmla="*/ 85 h 93"/>
                <a:gd name="T6" fmla="*/ 16 w 75"/>
                <a:gd name="T7" fmla="*/ 43 h 93"/>
                <a:gd name="T8" fmla="*/ 5 w 75"/>
                <a:gd name="T9" fmla="*/ 28 h 93"/>
                <a:gd name="T10" fmla="*/ 8 w 75"/>
                <a:gd name="T11" fmla="*/ 6 h 93"/>
                <a:gd name="T12" fmla="*/ 31 w 75"/>
                <a:gd name="T13" fmla="*/ 9 h 93"/>
                <a:gd name="T14" fmla="*/ 72 w 75"/>
                <a:gd name="T15" fmla="*/ 66 h 93"/>
                <a:gd name="T16" fmla="*/ 75 w 75"/>
                <a:gd name="T17"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93">
                  <a:moveTo>
                    <a:pt x="75" y="75"/>
                  </a:moveTo>
                  <a:cubicBezTo>
                    <a:pt x="75" y="82"/>
                    <a:pt x="71" y="88"/>
                    <a:pt x="65" y="91"/>
                  </a:cubicBezTo>
                  <a:cubicBezTo>
                    <a:pt x="58" y="93"/>
                    <a:pt x="51" y="91"/>
                    <a:pt x="46" y="85"/>
                  </a:cubicBezTo>
                  <a:cubicBezTo>
                    <a:pt x="36" y="71"/>
                    <a:pt x="26" y="57"/>
                    <a:pt x="16" y="43"/>
                  </a:cubicBezTo>
                  <a:cubicBezTo>
                    <a:pt x="12" y="38"/>
                    <a:pt x="9" y="33"/>
                    <a:pt x="5" y="28"/>
                  </a:cubicBezTo>
                  <a:cubicBezTo>
                    <a:pt x="0" y="21"/>
                    <a:pt x="1" y="11"/>
                    <a:pt x="8" y="6"/>
                  </a:cubicBezTo>
                  <a:cubicBezTo>
                    <a:pt x="16" y="0"/>
                    <a:pt x="25" y="2"/>
                    <a:pt x="31" y="9"/>
                  </a:cubicBezTo>
                  <a:cubicBezTo>
                    <a:pt x="45" y="28"/>
                    <a:pt x="59" y="47"/>
                    <a:pt x="72" y="66"/>
                  </a:cubicBezTo>
                  <a:cubicBezTo>
                    <a:pt x="74" y="69"/>
                    <a:pt x="75" y="72"/>
                    <a:pt x="75" y="7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5248531" y="3180385"/>
              <a:ext cx="139197" cy="74792"/>
            </a:xfrm>
            <a:custGeom>
              <a:avLst/>
              <a:gdLst>
                <a:gd name="T0" fmla="*/ 17 w 100"/>
                <a:gd name="T1" fmla="*/ 0 h 54"/>
                <a:gd name="T2" fmla="*/ 25 w 100"/>
                <a:gd name="T3" fmla="*/ 2 h 54"/>
                <a:gd name="T4" fmla="*/ 88 w 100"/>
                <a:gd name="T5" fmla="*/ 22 h 54"/>
                <a:gd name="T6" fmla="*/ 99 w 100"/>
                <a:gd name="T7" fmla="*/ 39 h 54"/>
                <a:gd name="T8" fmla="*/ 87 w 100"/>
                <a:gd name="T9" fmla="*/ 54 h 54"/>
                <a:gd name="T10" fmla="*/ 78 w 100"/>
                <a:gd name="T11" fmla="*/ 53 h 54"/>
                <a:gd name="T12" fmla="*/ 12 w 100"/>
                <a:gd name="T13" fmla="*/ 31 h 54"/>
                <a:gd name="T14" fmla="*/ 0 w 100"/>
                <a:gd name="T15" fmla="*/ 16 h 54"/>
                <a:gd name="T16" fmla="*/ 12 w 100"/>
                <a:gd name="T17" fmla="*/ 1 h 54"/>
                <a:gd name="T18" fmla="*/ 17 w 100"/>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54">
                  <a:moveTo>
                    <a:pt x="17" y="0"/>
                  </a:moveTo>
                  <a:cubicBezTo>
                    <a:pt x="20" y="0"/>
                    <a:pt x="22" y="1"/>
                    <a:pt x="25" y="2"/>
                  </a:cubicBezTo>
                  <a:cubicBezTo>
                    <a:pt x="46" y="9"/>
                    <a:pt x="67" y="15"/>
                    <a:pt x="88" y="22"/>
                  </a:cubicBezTo>
                  <a:cubicBezTo>
                    <a:pt x="96" y="25"/>
                    <a:pt x="100" y="31"/>
                    <a:pt x="99" y="39"/>
                  </a:cubicBezTo>
                  <a:cubicBezTo>
                    <a:pt x="99" y="46"/>
                    <a:pt x="94" y="52"/>
                    <a:pt x="87" y="54"/>
                  </a:cubicBezTo>
                  <a:cubicBezTo>
                    <a:pt x="84" y="54"/>
                    <a:pt x="81" y="54"/>
                    <a:pt x="78" y="53"/>
                  </a:cubicBezTo>
                  <a:cubicBezTo>
                    <a:pt x="56" y="46"/>
                    <a:pt x="34" y="39"/>
                    <a:pt x="12" y="31"/>
                  </a:cubicBezTo>
                  <a:cubicBezTo>
                    <a:pt x="5" y="29"/>
                    <a:pt x="0" y="23"/>
                    <a:pt x="0" y="16"/>
                  </a:cubicBezTo>
                  <a:cubicBezTo>
                    <a:pt x="1" y="9"/>
                    <a:pt x="5" y="3"/>
                    <a:pt x="12" y="1"/>
                  </a:cubicBezTo>
                  <a:cubicBezTo>
                    <a:pt x="13" y="0"/>
                    <a:pt x="15" y="0"/>
                    <a:pt x="17"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6051509" y="2903030"/>
              <a:ext cx="106995" cy="126731"/>
            </a:xfrm>
            <a:custGeom>
              <a:avLst/>
              <a:gdLst>
                <a:gd name="T0" fmla="*/ 16 w 77"/>
                <a:gd name="T1" fmla="*/ 91 h 91"/>
                <a:gd name="T2" fmla="*/ 4 w 77"/>
                <a:gd name="T3" fmla="*/ 83 h 91"/>
                <a:gd name="T4" fmla="*/ 5 w 77"/>
                <a:gd name="T5" fmla="*/ 66 h 91"/>
                <a:gd name="T6" fmla="*/ 33 w 77"/>
                <a:gd name="T7" fmla="*/ 27 h 91"/>
                <a:gd name="T8" fmla="*/ 45 w 77"/>
                <a:gd name="T9" fmla="*/ 10 h 91"/>
                <a:gd name="T10" fmla="*/ 68 w 77"/>
                <a:gd name="T11" fmla="*/ 5 h 91"/>
                <a:gd name="T12" fmla="*/ 72 w 77"/>
                <a:gd name="T13" fmla="*/ 28 h 91"/>
                <a:gd name="T14" fmla="*/ 31 w 77"/>
                <a:gd name="T15" fmla="*/ 84 h 91"/>
                <a:gd name="T16" fmla="*/ 16 w 77"/>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91">
                  <a:moveTo>
                    <a:pt x="16" y="91"/>
                  </a:moveTo>
                  <a:cubicBezTo>
                    <a:pt x="11" y="91"/>
                    <a:pt x="6" y="88"/>
                    <a:pt x="4" y="83"/>
                  </a:cubicBezTo>
                  <a:cubicBezTo>
                    <a:pt x="0" y="77"/>
                    <a:pt x="1" y="71"/>
                    <a:pt x="5" y="66"/>
                  </a:cubicBezTo>
                  <a:cubicBezTo>
                    <a:pt x="14" y="53"/>
                    <a:pt x="24" y="40"/>
                    <a:pt x="33" y="27"/>
                  </a:cubicBezTo>
                  <a:cubicBezTo>
                    <a:pt x="37" y="21"/>
                    <a:pt x="41" y="15"/>
                    <a:pt x="45" y="10"/>
                  </a:cubicBezTo>
                  <a:cubicBezTo>
                    <a:pt x="51" y="2"/>
                    <a:pt x="61" y="0"/>
                    <a:pt x="68" y="5"/>
                  </a:cubicBezTo>
                  <a:cubicBezTo>
                    <a:pt x="76" y="11"/>
                    <a:pt x="77" y="20"/>
                    <a:pt x="72" y="28"/>
                  </a:cubicBezTo>
                  <a:cubicBezTo>
                    <a:pt x="58" y="47"/>
                    <a:pt x="45" y="66"/>
                    <a:pt x="31" y="84"/>
                  </a:cubicBezTo>
                  <a:cubicBezTo>
                    <a:pt x="28" y="89"/>
                    <a:pt x="23" y="91"/>
                    <a:pt x="16" y="9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5445900" y="3725745"/>
              <a:ext cx="104917" cy="128809"/>
            </a:xfrm>
            <a:custGeom>
              <a:avLst/>
              <a:gdLst>
                <a:gd name="T0" fmla="*/ 76 w 76"/>
                <a:gd name="T1" fmla="*/ 18 h 93"/>
                <a:gd name="T2" fmla="*/ 73 w 76"/>
                <a:gd name="T3" fmla="*/ 28 h 93"/>
                <a:gd name="T4" fmla="*/ 32 w 76"/>
                <a:gd name="T5" fmla="*/ 84 h 93"/>
                <a:gd name="T6" fmla="*/ 9 w 76"/>
                <a:gd name="T7" fmla="*/ 88 h 93"/>
                <a:gd name="T8" fmla="*/ 6 w 76"/>
                <a:gd name="T9" fmla="*/ 65 h 93"/>
                <a:gd name="T10" fmla="*/ 47 w 76"/>
                <a:gd name="T11" fmla="*/ 8 h 93"/>
                <a:gd name="T12" fmla="*/ 65 w 76"/>
                <a:gd name="T13" fmla="*/ 3 h 93"/>
                <a:gd name="T14" fmla="*/ 76 w 76"/>
                <a:gd name="T15" fmla="*/ 18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93">
                  <a:moveTo>
                    <a:pt x="76" y="18"/>
                  </a:moveTo>
                  <a:cubicBezTo>
                    <a:pt x="76" y="22"/>
                    <a:pt x="75" y="25"/>
                    <a:pt x="73" y="28"/>
                  </a:cubicBezTo>
                  <a:cubicBezTo>
                    <a:pt x="59" y="46"/>
                    <a:pt x="45" y="65"/>
                    <a:pt x="32" y="84"/>
                  </a:cubicBezTo>
                  <a:cubicBezTo>
                    <a:pt x="26" y="91"/>
                    <a:pt x="16" y="93"/>
                    <a:pt x="9" y="88"/>
                  </a:cubicBezTo>
                  <a:cubicBezTo>
                    <a:pt x="2" y="82"/>
                    <a:pt x="0" y="73"/>
                    <a:pt x="6" y="65"/>
                  </a:cubicBezTo>
                  <a:cubicBezTo>
                    <a:pt x="19" y="46"/>
                    <a:pt x="33" y="27"/>
                    <a:pt x="47" y="8"/>
                  </a:cubicBezTo>
                  <a:cubicBezTo>
                    <a:pt x="51" y="2"/>
                    <a:pt x="58" y="0"/>
                    <a:pt x="65" y="3"/>
                  </a:cubicBezTo>
                  <a:cubicBezTo>
                    <a:pt x="72" y="5"/>
                    <a:pt x="76" y="11"/>
                    <a:pt x="76" y="1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7"/>
            <p:cNvSpPr>
              <a:spLocks noEditPoints="1"/>
            </p:cNvSpPr>
            <p:nvPr/>
          </p:nvSpPr>
          <p:spPr bwMode="auto">
            <a:xfrm>
              <a:off x="5466675" y="3035994"/>
              <a:ext cx="688711" cy="1023199"/>
            </a:xfrm>
            <a:custGeom>
              <a:avLst/>
              <a:gdLst>
                <a:gd name="T0" fmla="*/ 129 w 497"/>
                <a:gd name="T1" fmla="*/ 536 h 738"/>
                <a:gd name="T2" fmla="*/ 18 w 497"/>
                <a:gd name="T3" fmla="*/ 330 h 738"/>
                <a:gd name="T4" fmla="*/ 176 w 497"/>
                <a:gd name="T5" fmla="*/ 11 h 738"/>
                <a:gd name="T6" fmla="*/ 432 w 497"/>
                <a:gd name="T7" fmla="*/ 91 h 738"/>
                <a:gd name="T8" fmla="*/ 409 w 497"/>
                <a:gd name="T9" fmla="*/ 422 h 738"/>
                <a:gd name="T10" fmla="*/ 360 w 497"/>
                <a:gd name="T11" fmla="*/ 536 h 738"/>
                <a:gd name="T12" fmla="*/ 311 w 497"/>
                <a:gd name="T13" fmla="*/ 685 h 738"/>
                <a:gd name="T14" fmla="*/ 253 w 497"/>
                <a:gd name="T15" fmla="*/ 734 h 738"/>
                <a:gd name="T16" fmla="*/ 182 w 497"/>
                <a:gd name="T17" fmla="*/ 688 h 738"/>
                <a:gd name="T18" fmla="*/ 129 w 497"/>
                <a:gd name="T19" fmla="*/ 631 h 738"/>
                <a:gd name="T20" fmla="*/ 198 w 497"/>
                <a:gd name="T21" fmla="*/ 422 h 738"/>
                <a:gd name="T22" fmla="*/ 194 w 497"/>
                <a:gd name="T23" fmla="*/ 326 h 738"/>
                <a:gd name="T24" fmla="*/ 129 w 497"/>
                <a:gd name="T25" fmla="*/ 266 h 738"/>
                <a:gd name="T26" fmla="*/ 227 w 497"/>
                <a:gd name="T27" fmla="*/ 265 h 738"/>
                <a:gd name="T28" fmla="*/ 232 w 497"/>
                <a:gd name="T29" fmla="*/ 296 h 738"/>
                <a:gd name="T30" fmla="*/ 261 w 497"/>
                <a:gd name="T31" fmla="*/ 292 h 738"/>
                <a:gd name="T32" fmla="*/ 317 w 497"/>
                <a:gd name="T33" fmla="*/ 226 h 738"/>
                <a:gd name="T34" fmla="*/ 323 w 497"/>
                <a:gd name="T35" fmla="*/ 324 h 738"/>
                <a:gd name="T36" fmla="*/ 291 w 497"/>
                <a:gd name="T37" fmla="*/ 329 h 738"/>
                <a:gd name="T38" fmla="*/ 295 w 497"/>
                <a:gd name="T39" fmla="*/ 519 h 738"/>
                <a:gd name="T40" fmla="*/ 331 w 497"/>
                <a:gd name="T41" fmla="*/ 514 h 738"/>
                <a:gd name="T42" fmla="*/ 387 w 497"/>
                <a:gd name="T43" fmla="*/ 401 h 738"/>
                <a:gd name="T44" fmla="*/ 451 w 497"/>
                <a:gd name="T45" fmla="*/ 195 h 738"/>
                <a:gd name="T46" fmla="*/ 201 w 497"/>
                <a:gd name="T47" fmla="*/ 37 h 738"/>
                <a:gd name="T48" fmla="*/ 39 w 497"/>
                <a:gd name="T49" fmla="*/ 298 h 738"/>
                <a:gd name="T50" fmla="*/ 137 w 497"/>
                <a:gd name="T51" fmla="*/ 447 h 738"/>
                <a:gd name="T52" fmla="*/ 163 w 497"/>
                <a:gd name="T53" fmla="*/ 519 h 738"/>
                <a:gd name="T54" fmla="*/ 198 w 497"/>
                <a:gd name="T55" fmla="*/ 514 h 738"/>
                <a:gd name="T56" fmla="*/ 261 w 497"/>
                <a:gd name="T57" fmla="*/ 423 h 738"/>
                <a:gd name="T58" fmla="*/ 257 w 497"/>
                <a:gd name="T59" fmla="*/ 326 h 738"/>
                <a:gd name="T60" fmla="*/ 228 w 497"/>
                <a:gd name="T61" fmla="*/ 330 h 738"/>
                <a:gd name="T62" fmla="*/ 228 w 497"/>
                <a:gd name="T63" fmla="*/ 515 h 738"/>
                <a:gd name="T64" fmla="*/ 257 w 497"/>
                <a:gd name="T65" fmla="*/ 519 h 738"/>
                <a:gd name="T66" fmla="*/ 261 w 497"/>
                <a:gd name="T67" fmla="*/ 423 h 738"/>
                <a:gd name="T68" fmla="*/ 170 w 497"/>
                <a:gd name="T69" fmla="*/ 549 h 738"/>
                <a:gd name="T70" fmla="*/ 160 w 497"/>
                <a:gd name="T71" fmla="*/ 560 h 738"/>
                <a:gd name="T72" fmla="*/ 318 w 497"/>
                <a:gd name="T73" fmla="*/ 564 h 738"/>
                <a:gd name="T74" fmla="*/ 330 w 497"/>
                <a:gd name="T75" fmla="*/ 553 h 738"/>
                <a:gd name="T76" fmla="*/ 245 w 497"/>
                <a:gd name="T77" fmla="*/ 549 h 738"/>
                <a:gd name="T78" fmla="*/ 319 w 497"/>
                <a:gd name="T79" fmla="*/ 610 h 738"/>
                <a:gd name="T80" fmla="*/ 330 w 497"/>
                <a:gd name="T81" fmla="*/ 599 h 738"/>
                <a:gd name="T82" fmla="*/ 171 w 497"/>
                <a:gd name="T83" fmla="*/ 595 h 738"/>
                <a:gd name="T84" fmla="*/ 160 w 497"/>
                <a:gd name="T85" fmla="*/ 606 h 738"/>
                <a:gd name="T86" fmla="*/ 245 w 497"/>
                <a:gd name="T87" fmla="*/ 610 h 738"/>
                <a:gd name="T88" fmla="*/ 162 w 497"/>
                <a:gd name="T89" fmla="*/ 640 h 738"/>
                <a:gd name="T90" fmla="*/ 306 w 497"/>
                <a:gd name="T91" fmla="*/ 655 h 738"/>
                <a:gd name="T92" fmla="*/ 303 w 497"/>
                <a:gd name="T93" fmla="*/ 296 h 738"/>
                <a:gd name="T94" fmla="*/ 331 w 497"/>
                <a:gd name="T95" fmla="*/ 274 h 738"/>
                <a:gd name="T96" fmla="*/ 292 w 497"/>
                <a:gd name="T97" fmla="*/ 273 h 738"/>
                <a:gd name="T98" fmla="*/ 294 w 497"/>
                <a:gd name="T99" fmla="*/ 296 h 738"/>
                <a:gd name="T100" fmla="*/ 197 w 497"/>
                <a:gd name="T101" fmla="*/ 284 h 738"/>
                <a:gd name="T102" fmla="*/ 198 w 497"/>
                <a:gd name="T103" fmla="*/ 275 h 738"/>
                <a:gd name="T104" fmla="*/ 158 w 497"/>
                <a:gd name="T105" fmla="*/ 274 h 738"/>
                <a:gd name="T106" fmla="*/ 186 w 497"/>
                <a:gd name="T107" fmla="*/ 296 h 738"/>
                <a:gd name="T108" fmla="*/ 197 w 497"/>
                <a:gd name="T109" fmla="*/ 284 h 738"/>
                <a:gd name="T110" fmla="*/ 247 w 497"/>
                <a:gd name="T111" fmla="*/ 705 h 738"/>
                <a:gd name="T112" fmla="*/ 214 w 497"/>
                <a:gd name="T113" fmla="*/ 68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7" h="738">
                  <a:moveTo>
                    <a:pt x="129" y="578"/>
                  </a:moveTo>
                  <a:cubicBezTo>
                    <a:pt x="129" y="564"/>
                    <a:pt x="129" y="550"/>
                    <a:pt x="129" y="536"/>
                  </a:cubicBezTo>
                  <a:cubicBezTo>
                    <a:pt x="129" y="491"/>
                    <a:pt x="113" y="454"/>
                    <a:pt x="81" y="423"/>
                  </a:cubicBezTo>
                  <a:cubicBezTo>
                    <a:pt x="53" y="396"/>
                    <a:pt x="31" y="366"/>
                    <a:pt x="18" y="330"/>
                  </a:cubicBezTo>
                  <a:cubicBezTo>
                    <a:pt x="5" y="297"/>
                    <a:pt x="0" y="262"/>
                    <a:pt x="3" y="226"/>
                  </a:cubicBezTo>
                  <a:cubicBezTo>
                    <a:pt x="9" y="127"/>
                    <a:pt x="79" y="40"/>
                    <a:pt x="176" y="11"/>
                  </a:cubicBezTo>
                  <a:cubicBezTo>
                    <a:pt x="204" y="3"/>
                    <a:pt x="232" y="0"/>
                    <a:pt x="261" y="2"/>
                  </a:cubicBezTo>
                  <a:cubicBezTo>
                    <a:pt x="330" y="7"/>
                    <a:pt x="387" y="38"/>
                    <a:pt x="432" y="91"/>
                  </a:cubicBezTo>
                  <a:cubicBezTo>
                    <a:pt x="459" y="123"/>
                    <a:pt x="476" y="159"/>
                    <a:pt x="483" y="200"/>
                  </a:cubicBezTo>
                  <a:cubicBezTo>
                    <a:pt x="497" y="287"/>
                    <a:pt x="472" y="361"/>
                    <a:pt x="409" y="422"/>
                  </a:cubicBezTo>
                  <a:cubicBezTo>
                    <a:pt x="389" y="442"/>
                    <a:pt x="374" y="465"/>
                    <a:pt x="366" y="491"/>
                  </a:cubicBezTo>
                  <a:cubicBezTo>
                    <a:pt x="362" y="506"/>
                    <a:pt x="360" y="521"/>
                    <a:pt x="360" y="536"/>
                  </a:cubicBezTo>
                  <a:cubicBezTo>
                    <a:pt x="360" y="568"/>
                    <a:pt x="360" y="600"/>
                    <a:pt x="360" y="632"/>
                  </a:cubicBezTo>
                  <a:cubicBezTo>
                    <a:pt x="360" y="659"/>
                    <a:pt x="338" y="682"/>
                    <a:pt x="311" y="685"/>
                  </a:cubicBezTo>
                  <a:cubicBezTo>
                    <a:pt x="309" y="686"/>
                    <a:pt x="308" y="687"/>
                    <a:pt x="307" y="689"/>
                  </a:cubicBezTo>
                  <a:cubicBezTo>
                    <a:pt x="297" y="714"/>
                    <a:pt x="280" y="730"/>
                    <a:pt x="253" y="734"/>
                  </a:cubicBezTo>
                  <a:cubicBezTo>
                    <a:pt x="231" y="738"/>
                    <a:pt x="213" y="730"/>
                    <a:pt x="198" y="714"/>
                  </a:cubicBezTo>
                  <a:cubicBezTo>
                    <a:pt x="191" y="707"/>
                    <a:pt x="185" y="698"/>
                    <a:pt x="182" y="688"/>
                  </a:cubicBezTo>
                  <a:cubicBezTo>
                    <a:pt x="181" y="686"/>
                    <a:pt x="180" y="686"/>
                    <a:pt x="178" y="685"/>
                  </a:cubicBezTo>
                  <a:cubicBezTo>
                    <a:pt x="151" y="682"/>
                    <a:pt x="129" y="659"/>
                    <a:pt x="129" y="631"/>
                  </a:cubicBezTo>
                  <a:cubicBezTo>
                    <a:pt x="129" y="613"/>
                    <a:pt x="129" y="596"/>
                    <a:pt x="129" y="578"/>
                  </a:cubicBezTo>
                  <a:close/>
                  <a:moveTo>
                    <a:pt x="198" y="422"/>
                  </a:moveTo>
                  <a:cubicBezTo>
                    <a:pt x="198" y="392"/>
                    <a:pt x="198" y="361"/>
                    <a:pt x="198" y="330"/>
                  </a:cubicBezTo>
                  <a:cubicBezTo>
                    <a:pt x="198" y="327"/>
                    <a:pt x="197" y="326"/>
                    <a:pt x="194" y="326"/>
                  </a:cubicBezTo>
                  <a:cubicBezTo>
                    <a:pt x="189" y="326"/>
                    <a:pt x="184" y="326"/>
                    <a:pt x="179" y="326"/>
                  </a:cubicBezTo>
                  <a:cubicBezTo>
                    <a:pt x="147" y="326"/>
                    <a:pt x="123" y="298"/>
                    <a:pt x="129" y="266"/>
                  </a:cubicBezTo>
                  <a:cubicBezTo>
                    <a:pt x="133" y="243"/>
                    <a:pt x="154" y="226"/>
                    <a:pt x="178" y="225"/>
                  </a:cubicBezTo>
                  <a:cubicBezTo>
                    <a:pt x="201" y="225"/>
                    <a:pt x="223" y="243"/>
                    <a:pt x="227" y="265"/>
                  </a:cubicBezTo>
                  <a:cubicBezTo>
                    <a:pt x="229" y="274"/>
                    <a:pt x="228" y="283"/>
                    <a:pt x="228" y="292"/>
                  </a:cubicBezTo>
                  <a:cubicBezTo>
                    <a:pt x="228" y="295"/>
                    <a:pt x="229" y="296"/>
                    <a:pt x="232" y="296"/>
                  </a:cubicBezTo>
                  <a:cubicBezTo>
                    <a:pt x="241" y="295"/>
                    <a:pt x="249" y="295"/>
                    <a:pt x="257" y="296"/>
                  </a:cubicBezTo>
                  <a:cubicBezTo>
                    <a:pt x="260" y="296"/>
                    <a:pt x="261" y="295"/>
                    <a:pt x="261" y="292"/>
                  </a:cubicBezTo>
                  <a:cubicBezTo>
                    <a:pt x="261" y="287"/>
                    <a:pt x="261" y="281"/>
                    <a:pt x="261" y="276"/>
                  </a:cubicBezTo>
                  <a:cubicBezTo>
                    <a:pt x="261" y="246"/>
                    <a:pt x="287" y="223"/>
                    <a:pt x="317" y="226"/>
                  </a:cubicBezTo>
                  <a:cubicBezTo>
                    <a:pt x="341" y="229"/>
                    <a:pt x="359" y="248"/>
                    <a:pt x="361" y="273"/>
                  </a:cubicBezTo>
                  <a:cubicBezTo>
                    <a:pt x="363" y="296"/>
                    <a:pt x="346" y="319"/>
                    <a:pt x="323" y="324"/>
                  </a:cubicBezTo>
                  <a:cubicBezTo>
                    <a:pt x="314" y="327"/>
                    <a:pt x="304" y="326"/>
                    <a:pt x="295" y="326"/>
                  </a:cubicBezTo>
                  <a:cubicBezTo>
                    <a:pt x="292" y="326"/>
                    <a:pt x="291" y="326"/>
                    <a:pt x="291" y="329"/>
                  </a:cubicBezTo>
                  <a:cubicBezTo>
                    <a:pt x="291" y="391"/>
                    <a:pt x="291" y="453"/>
                    <a:pt x="291" y="515"/>
                  </a:cubicBezTo>
                  <a:cubicBezTo>
                    <a:pt x="291" y="518"/>
                    <a:pt x="292" y="519"/>
                    <a:pt x="295" y="519"/>
                  </a:cubicBezTo>
                  <a:cubicBezTo>
                    <a:pt x="305" y="519"/>
                    <a:pt x="315" y="518"/>
                    <a:pt x="326" y="519"/>
                  </a:cubicBezTo>
                  <a:cubicBezTo>
                    <a:pt x="329" y="519"/>
                    <a:pt x="331" y="518"/>
                    <a:pt x="331" y="514"/>
                  </a:cubicBezTo>
                  <a:cubicBezTo>
                    <a:pt x="331" y="512"/>
                    <a:pt x="331" y="510"/>
                    <a:pt x="331" y="508"/>
                  </a:cubicBezTo>
                  <a:cubicBezTo>
                    <a:pt x="338" y="466"/>
                    <a:pt x="356" y="430"/>
                    <a:pt x="387" y="401"/>
                  </a:cubicBezTo>
                  <a:cubicBezTo>
                    <a:pt x="425" y="365"/>
                    <a:pt x="449" y="322"/>
                    <a:pt x="455" y="270"/>
                  </a:cubicBezTo>
                  <a:cubicBezTo>
                    <a:pt x="458" y="245"/>
                    <a:pt x="457" y="220"/>
                    <a:pt x="451" y="195"/>
                  </a:cubicBezTo>
                  <a:cubicBezTo>
                    <a:pt x="438" y="143"/>
                    <a:pt x="410" y="102"/>
                    <a:pt x="366" y="71"/>
                  </a:cubicBezTo>
                  <a:cubicBezTo>
                    <a:pt x="316" y="36"/>
                    <a:pt x="261" y="24"/>
                    <a:pt x="201" y="37"/>
                  </a:cubicBezTo>
                  <a:cubicBezTo>
                    <a:pt x="152" y="47"/>
                    <a:pt x="112" y="71"/>
                    <a:pt x="81" y="110"/>
                  </a:cubicBezTo>
                  <a:cubicBezTo>
                    <a:pt x="36" y="166"/>
                    <a:pt x="22" y="229"/>
                    <a:pt x="39" y="298"/>
                  </a:cubicBezTo>
                  <a:cubicBezTo>
                    <a:pt x="49" y="338"/>
                    <a:pt x="71" y="372"/>
                    <a:pt x="101" y="400"/>
                  </a:cubicBezTo>
                  <a:cubicBezTo>
                    <a:pt x="116" y="414"/>
                    <a:pt x="128" y="429"/>
                    <a:pt x="137" y="447"/>
                  </a:cubicBezTo>
                  <a:cubicBezTo>
                    <a:pt x="149" y="468"/>
                    <a:pt x="156" y="490"/>
                    <a:pt x="158" y="514"/>
                  </a:cubicBezTo>
                  <a:cubicBezTo>
                    <a:pt x="159" y="518"/>
                    <a:pt x="160" y="519"/>
                    <a:pt x="163" y="519"/>
                  </a:cubicBezTo>
                  <a:cubicBezTo>
                    <a:pt x="173" y="518"/>
                    <a:pt x="183" y="518"/>
                    <a:pt x="193" y="519"/>
                  </a:cubicBezTo>
                  <a:cubicBezTo>
                    <a:pt x="197" y="519"/>
                    <a:pt x="198" y="518"/>
                    <a:pt x="198" y="514"/>
                  </a:cubicBezTo>
                  <a:cubicBezTo>
                    <a:pt x="198" y="484"/>
                    <a:pt x="198" y="453"/>
                    <a:pt x="198" y="422"/>
                  </a:cubicBezTo>
                  <a:close/>
                  <a:moveTo>
                    <a:pt x="261" y="423"/>
                  </a:moveTo>
                  <a:cubicBezTo>
                    <a:pt x="261" y="392"/>
                    <a:pt x="261" y="361"/>
                    <a:pt x="261" y="330"/>
                  </a:cubicBezTo>
                  <a:cubicBezTo>
                    <a:pt x="261" y="327"/>
                    <a:pt x="260" y="326"/>
                    <a:pt x="257" y="326"/>
                  </a:cubicBezTo>
                  <a:cubicBezTo>
                    <a:pt x="249" y="326"/>
                    <a:pt x="241" y="326"/>
                    <a:pt x="232" y="326"/>
                  </a:cubicBezTo>
                  <a:cubicBezTo>
                    <a:pt x="229" y="326"/>
                    <a:pt x="228" y="327"/>
                    <a:pt x="228" y="330"/>
                  </a:cubicBezTo>
                  <a:cubicBezTo>
                    <a:pt x="228" y="347"/>
                    <a:pt x="228" y="364"/>
                    <a:pt x="228" y="382"/>
                  </a:cubicBezTo>
                  <a:cubicBezTo>
                    <a:pt x="228" y="426"/>
                    <a:pt x="228" y="470"/>
                    <a:pt x="228" y="515"/>
                  </a:cubicBezTo>
                  <a:cubicBezTo>
                    <a:pt x="228" y="518"/>
                    <a:pt x="229" y="519"/>
                    <a:pt x="232" y="519"/>
                  </a:cubicBezTo>
                  <a:cubicBezTo>
                    <a:pt x="240" y="518"/>
                    <a:pt x="249" y="518"/>
                    <a:pt x="257" y="519"/>
                  </a:cubicBezTo>
                  <a:cubicBezTo>
                    <a:pt x="260" y="519"/>
                    <a:pt x="261" y="518"/>
                    <a:pt x="261" y="515"/>
                  </a:cubicBezTo>
                  <a:cubicBezTo>
                    <a:pt x="261" y="484"/>
                    <a:pt x="261" y="453"/>
                    <a:pt x="261" y="423"/>
                  </a:cubicBezTo>
                  <a:close/>
                  <a:moveTo>
                    <a:pt x="245" y="549"/>
                  </a:moveTo>
                  <a:cubicBezTo>
                    <a:pt x="220" y="549"/>
                    <a:pt x="195" y="549"/>
                    <a:pt x="170" y="549"/>
                  </a:cubicBezTo>
                  <a:cubicBezTo>
                    <a:pt x="167" y="549"/>
                    <a:pt x="162" y="548"/>
                    <a:pt x="160" y="550"/>
                  </a:cubicBezTo>
                  <a:cubicBezTo>
                    <a:pt x="158" y="552"/>
                    <a:pt x="160" y="557"/>
                    <a:pt x="160" y="560"/>
                  </a:cubicBezTo>
                  <a:cubicBezTo>
                    <a:pt x="159" y="564"/>
                    <a:pt x="161" y="564"/>
                    <a:pt x="164" y="564"/>
                  </a:cubicBezTo>
                  <a:cubicBezTo>
                    <a:pt x="216" y="564"/>
                    <a:pt x="267" y="564"/>
                    <a:pt x="318" y="564"/>
                  </a:cubicBezTo>
                  <a:cubicBezTo>
                    <a:pt x="322" y="564"/>
                    <a:pt x="327" y="566"/>
                    <a:pt x="329" y="564"/>
                  </a:cubicBezTo>
                  <a:cubicBezTo>
                    <a:pt x="331" y="561"/>
                    <a:pt x="329" y="557"/>
                    <a:pt x="330" y="553"/>
                  </a:cubicBezTo>
                  <a:cubicBezTo>
                    <a:pt x="330" y="550"/>
                    <a:pt x="329" y="549"/>
                    <a:pt x="326" y="549"/>
                  </a:cubicBezTo>
                  <a:cubicBezTo>
                    <a:pt x="299" y="549"/>
                    <a:pt x="272" y="549"/>
                    <a:pt x="245" y="549"/>
                  </a:cubicBezTo>
                  <a:close/>
                  <a:moveTo>
                    <a:pt x="245" y="610"/>
                  </a:moveTo>
                  <a:cubicBezTo>
                    <a:pt x="269" y="610"/>
                    <a:pt x="294" y="610"/>
                    <a:pt x="319" y="610"/>
                  </a:cubicBezTo>
                  <a:cubicBezTo>
                    <a:pt x="322" y="610"/>
                    <a:pt x="327" y="612"/>
                    <a:pt x="329" y="609"/>
                  </a:cubicBezTo>
                  <a:cubicBezTo>
                    <a:pt x="331" y="607"/>
                    <a:pt x="329" y="602"/>
                    <a:pt x="330" y="599"/>
                  </a:cubicBezTo>
                  <a:cubicBezTo>
                    <a:pt x="330" y="595"/>
                    <a:pt x="329" y="595"/>
                    <a:pt x="326" y="595"/>
                  </a:cubicBezTo>
                  <a:cubicBezTo>
                    <a:pt x="274" y="595"/>
                    <a:pt x="222" y="595"/>
                    <a:pt x="171" y="595"/>
                  </a:cubicBezTo>
                  <a:cubicBezTo>
                    <a:pt x="167" y="595"/>
                    <a:pt x="162" y="593"/>
                    <a:pt x="160" y="596"/>
                  </a:cubicBezTo>
                  <a:cubicBezTo>
                    <a:pt x="158" y="598"/>
                    <a:pt x="160" y="602"/>
                    <a:pt x="160" y="606"/>
                  </a:cubicBezTo>
                  <a:cubicBezTo>
                    <a:pt x="159" y="610"/>
                    <a:pt x="161" y="610"/>
                    <a:pt x="164" y="610"/>
                  </a:cubicBezTo>
                  <a:cubicBezTo>
                    <a:pt x="191" y="610"/>
                    <a:pt x="218" y="610"/>
                    <a:pt x="245" y="610"/>
                  </a:cubicBezTo>
                  <a:close/>
                  <a:moveTo>
                    <a:pt x="327" y="640"/>
                  </a:moveTo>
                  <a:cubicBezTo>
                    <a:pt x="272" y="640"/>
                    <a:pt x="217" y="640"/>
                    <a:pt x="162" y="640"/>
                  </a:cubicBezTo>
                  <a:cubicBezTo>
                    <a:pt x="165" y="649"/>
                    <a:pt x="174" y="655"/>
                    <a:pt x="183" y="655"/>
                  </a:cubicBezTo>
                  <a:cubicBezTo>
                    <a:pt x="224" y="655"/>
                    <a:pt x="265" y="655"/>
                    <a:pt x="306" y="655"/>
                  </a:cubicBezTo>
                  <a:cubicBezTo>
                    <a:pt x="315" y="655"/>
                    <a:pt x="324" y="649"/>
                    <a:pt x="327" y="640"/>
                  </a:cubicBezTo>
                  <a:close/>
                  <a:moveTo>
                    <a:pt x="303" y="296"/>
                  </a:moveTo>
                  <a:cubicBezTo>
                    <a:pt x="306" y="295"/>
                    <a:pt x="311" y="296"/>
                    <a:pt x="315" y="295"/>
                  </a:cubicBezTo>
                  <a:cubicBezTo>
                    <a:pt x="325" y="293"/>
                    <a:pt x="331" y="285"/>
                    <a:pt x="331" y="274"/>
                  </a:cubicBezTo>
                  <a:cubicBezTo>
                    <a:pt x="330" y="264"/>
                    <a:pt x="322" y="256"/>
                    <a:pt x="312" y="256"/>
                  </a:cubicBezTo>
                  <a:cubicBezTo>
                    <a:pt x="302" y="256"/>
                    <a:pt x="293" y="263"/>
                    <a:pt x="292" y="273"/>
                  </a:cubicBezTo>
                  <a:cubicBezTo>
                    <a:pt x="291" y="280"/>
                    <a:pt x="291" y="286"/>
                    <a:pt x="291" y="293"/>
                  </a:cubicBezTo>
                  <a:cubicBezTo>
                    <a:pt x="291" y="295"/>
                    <a:pt x="292" y="296"/>
                    <a:pt x="294" y="296"/>
                  </a:cubicBezTo>
                  <a:cubicBezTo>
                    <a:pt x="297" y="296"/>
                    <a:pt x="300" y="296"/>
                    <a:pt x="303" y="296"/>
                  </a:cubicBezTo>
                  <a:close/>
                  <a:moveTo>
                    <a:pt x="197" y="284"/>
                  </a:moveTo>
                  <a:cubicBezTo>
                    <a:pt x="198" y="284"/>
                    <a:pt x="198" y="284"/>
                    <a:pt x="198" y="284"/>
                  </a:cubicBezTo>
                  <a:cubicBezTo>
                    <a:pt x="198" y="281"/>
                    <a:pt x="198" y="278"/>
                    <a:pt x="198" y="275"/>
                  </a:cubicBezTo>
                  <a:cubicBezTo>
                    <a:pt x="198" y="265"/>
                    <a:pt x="189" y="257"/>
                    <a:pt x="179" y="256"/>
                  </a:cubicBezTo>
                  <a:cubicBezTo>
                    <a:pt x="168" y="256"/>
                    <a:pt x="159" y="263"/>
                    <a:pt x="158" y="274"/>
                  </a:cubicBezTo>
                  <a:cubicBezTo>
                    <a:pt x="157" y="284"/>
                    <a:pt x="165" y="293"/>
                    <a:pt x="175" y="295"/>
                  </a:cubicBezTo>
                  <a:cubicBezTo>
                    <a:pt x="178" y="296"/>
                    <a:pt x="182" y="296"/>
                    <a:pt x="186" y="296"/>
                  </a:cubicBezTo>
                  <a:cubicBezTo>
                    <a:pt x="190" y="295"/>
                    <a:pt x="195" y="297"/>
                    <a:pt x="197" y="295"/>
                  </a:cubicBezTo>
                  <a:cubicBezTo>
                    <a:pt x="199" y="292"/>
                    <a:pt x="197" y="287"/>
                    <a:pt x="197" y="284"/>
                  </a:cubicBezTo>
                  <a:close/>
                  <a:moveTo>
                    <a:pt x="214" y="686"/>
                  </a:moveTo>
                  <a:cubicBezTo>
                    <a:pt x="223" y="698"/>
                    <a:pt x="232" y="705"/>
                    <a:pt x="247" y="705"/>
                  </a:cubicBezTo>
                  <a:cubicBezTo>
                    <a:pt x="258" y="704"/>
                    <a:pt x="271" y="695"/>
                    <a:pt x="274" y="686"/>
                  </a:cubicBezTo>
                  <a:cubicBezTo>
                    <a:pt x="254" y="686"/>
                    <a:pt x="235" y="686"/>
                    <a:pt x="214" y="68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5" name="Freeform 41"/>
          <p:cNvSpPr>
            <a:spLocks noEditPoints="1"/>
          </p:cNvSpPr>
          <p:nvPr/>
        </p:nvSpPr>
        <p:spPr bwMode="auto">
          <a:xfrm>
            <a:off x="1244694" y="3629759"/>
            <a:ext cx="1133475" cy="1131888"/>
          </a:xfrm>
          <a:custGeom>
            <a:avLst/>
            <a:gdLst>
              <a:gd name="T0" fmla="*/ 3 w 534"/>
              <a:gd name="T1" fmla="*/ 200 h 534"/>
              <a:gd name="T2" fmla="*/ 28 w 534"/>
              <a:gd name="T3" fmla="*/ 1 h 534"/>
              <a:gd name="T4" fmla="*/ 274 w 534"/>
              <a:gd name="T5" fmla="*/ 215 h 534"/>
              <a:gd name="T6" fmla="*/ 213 w 534"/>
              <a:gd name="T7" fmla="*/ 250 h 534"/>
              <a:gd name="T8" fmla="*/ 450 w 534"/>
              <a:gd name="T9" fmla="*/ 215 h 534"/>
              <a:gd name="T10" fmla="*/ 511 w 534"/>
              <a:gd name="T11" fmla="*/ 66 h 534"/>
              <a:gd name="T12" fmla="*/ 431 w 534"/>
              <a:gd name="T13" fmla="*/ 38 h 534"/>
              <a:gd name="T14" fmla="*/ 426 w 534"/>
              <a:gd name="T15" fmla="*/ 78 h 534"/>
              <a:gd name="T16" fmla="*/ 385 w 534"/>
              <a:gd name="T17" fmla="*/ 123 h 534"/>
              <a:gd name="T18" fmla="*/ 331 w 534"/>
              <a:gd name="T19" fmla="*/ 73 h 534"/>
              <a:gd name="T20" fmla="*/ 371 w 534"/>
              <a:gd name="T21" fmla="*/ 28 h 534"/>
              <a:gd name="T22" fmla="*/ 416 w 534"/>
              <a:gd name="T23" fmla="*/ 23 h 534"/>
              <a:gd name="T24" fmla="*/ 528 w 534"/>
              <a:gd name="T25" fmla="*/ 55 h 534"/>
              <a:gd name="T26" fmla="*/ 479 w 534"/>
              <a:gd name="T27" fmla="*/ 248 h 534"/>
              <a:gd name="T28" fmla="*/ 533 w 534"/>
              <a:gd name="T29" fmla="*/ 293 h 534"/>
              <a:gd name="T30" fmla="*/ 515 w 534"/>
              <a:gd name="T31" fmla="*/ 306 h 534"/>
              <a:gd name="T32" fmla="*/ 337 w 534"/>
              <a:gd name="T33" fmla="*/ 524 h 534"/>
              <a:gd name="T34" fmla="*/ 71 w 534"/>
              <a:gd name="T35" fmla="*/ 306 h 534"/>
              <a:gd name="T36" fmla="*/ 18 w 534"/>
              <a:gd name="T37" fmla="*/ 524 h 534"/>
              <a:gd name="T38" fmla="*/ 0 w 534"/>
              <a:gd name="T39" fmla="*/ 294 h 534"/>
              <a:gd name="T40" fmla="*/ 89 w 534"/>
              <a:gd name="T41" fmla="*/ 250 h 534"/>
              <a:gd name="T42" fmla="*/ 282 w 534"/>
              <a:gd name="T43" fmla="*/ 161 h 534"/>
              <a:gd name="T44" fmla="*/ 28 w 534"/>
              <a:gd name="T45" fmla="*/ 19 h 534"/>
              <a:gd name="T46" fmla="*/ 151 w 534"/>
              <a:gd name="T47" fmla="*/ 161 h 534"/>
              <a:gd name="T48" fmla="*/ 497 w 534"/>
              <a:gd name="T49" fmla="*/ 430 h 534"/>
              <a:gd name="T50" fmla="*/ 355 w 534"/>
              <a:gd name="T51" fmla="*/ 514 h 534"/>
              <a:gd name="T52" fmla="*/ 512 w 534"/>
              <a:gd name="T53" fmla="*/ 285 h 534"/>
              <a:gd name="T54" fmla="*/ 512 w 534"/>
              <a:gd name="T55" fmla="*/ 268 h 534"/>
              <a:gd name="T56" fmla="*/ 18 w 534"/>
              <a:gd name="T57" fmla="*/ 283 h 534"/>
              <a:gd name="T58" fmla="*/ 495 w 534"/>
              <a:gd name="T59" fmla="*/ 410 h 534"/>
              <a:gd name="T60" fmla="*/ 357 w 534"/>
              <a:gd name="T61" fmla="*/ 356 h 534"/>
              <a:gd name="T62" fmla="*/ 426 w 534"/>
              <a:gd name="T63" fmla="*/ 410 h 534"/>
              <a:gd name="T64" fmla="*/ 497 w 534"/>
              <a:gd name="T65" fmla="*/ 305 h 534"/>
              <a:gd name="T66" fmla="*/ 355 w 534"/>
              <a:gd name="T67" fmla="*/ 336 h 534"/>
              <a:gd name="T68" fmla="*/ 54 w 534"/>
              <a:gd name="T69" fmla="*/ 179 h 534"/>
              <a:gd name="T70" fmla="*/ 29 w 534"/>
              <a:gd name="T71" fmla="*/ 197 h 534"/>
              <a:gd name="T72" fmla="*/ 284 w 534"/>
              <a:gd name="T73" fmla="*/ 182 h 534"/>
              <a:gd name="T74" fmla="*/ 53 w 534"/>
              <a:gd name="T75" fmla="*/ 305 h 534"/>
              <a:gd name="T76" fmla="*/ 36 w 534"/>
              <a:gd name="T77" fmla="*/ 513 h 534"/>
              <a:gd name="T78" fmla="*/ 53 w 534"/>
              <a:gd name="T79" fmla="*/ 514 h 534"/>
              <a:gd name="T80" fmla="*/ 400 w 534"/>
              <a:gd name="T81" fmla="*/ 111 h 534"/>
              <a:gd name="T82" fmla="*/ 421 w 534"/>
              <a:gd name="T83" fmla="*/ 56 h 534"/>
              <a:gd name="T84" fmla="*/ 390 w 534"/>
              <a:gd name="T85" fmla="*/ 41 h 534"/>
              <a:gd name="T86" fmla="*/ 110 w 534"/>
              <a:gd name="T87" fmla="*/ 250 h 534"/>
              <a:gd name="T88" fmla="*/ 181 w 534"/>
              <a:gd name="T89" fmla="*/ 216 h 534"/>
              <a:gd name="T90" fmla="*/ 122 w 534"/>
              <a:gd name="T91" fmla="*/ 216 h 534"/>
              <a:gd name="T92" fmla="*/ 368 w 534"/>
              <a:gd name="T93" fmla="*/ 107 h 534"/>
              <a:gd name="T94" fmla="*/ 357 w 534"/>
              <a:gd name="T95" fmla="*/ 117 h 534"/>
              <a:gd name="T96" fmla="*/ 455 w 534"/>
              <a:gd name="T97" fmla="*/ 23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4" h="534">
                <a:moveTo>
                  <a:pt x="103" y="214"/>
                </a:moveTo>
                <a:cubicBezTo>
                  <a:pt x="102" y="214"/>
                  <a:pt x="101" y="214"/>
                  <a:pt x="100" y="214"/>
                </a:cubicBezTo>
                <a:cubicBezTo>
                  <a:pt x="76" y="214"/>
                  <a:pt x="52" y="215"/>
                  <a:pt x="28" y="214"/>
                </a:cubicBezTo>
                <a:cubicBezTo>
                  <a:pt x="17" y="214"/>
                  <a:pt x="8" y="210"/>
                  <a:pt x="3" y="200"/>
                </a:cubicBezTo>
                <a:cubicBezTo>
                  <a:pt x="1" y="196"/>
                  <a:pt x="0" y="192"/>
                  <a:pt x="0" y="187"/>
                </a:cubicBezTo>
                <a:cubicBezTo>
                  <a:pt x="0" y="135"/>
                  <a:pt x="0" y="82"/>
                  <a:pt x="0" y="29"/>
                </a:cubicBezTo>
                <a:cubicBezTo>
                  <a:pt x="0" y="15"/>
                  <a:pt x="8" y="5"/>
                  <a:pt x="21" y="2"/>
                </a:cubicBezTo>
                <a:cubicBezTo>
                  <a:pt x="24" y="1"/>
                  <a:pt x="26" y="1"/>
                  <a:pt x="28" y="1"/>
                </a:cubicBezTo>
                <a:cubicBezTo>
                  <a:pt x="110" y="1"/>
                  <a:pt x="192" y="1"/>
                  <a:pt x="274" y="1"/>
                </a:cubicBezTo>
                <a:cubicBezTo>
                  <a:pt x="292" y="1"/>
                  <a:pt x="302" y="15"/>
                  <a:pt x="302" y="29"/>
                </a:cubicBezTo>
                <a:cubicBezTo>
                  <a:pt x="302" y="81"/>
                  <a:pt x="302" y="134"/>
                  <a:pt x="302" y="187"/>
                </a:cubicBezTo>
                <a:cubicBezTo>
                  <a:pt x="302" y="201"/>
                  <a:pt x="292" y="215"/>
                  <a:pt x="274" y="215"/>
                </a:cubicBezTo>
                <a:cubicBezTo>
                  <a:pt x="250" y="214"/>
                  <a:pt x="226" y="214"/>
                  <a:pt x="202" y="214"/>
                </a:cubicBezTo>
                <a:cubicBezTo>
                  <a:pt x="199" y="214"/>
                  <a:pt x="199" y="214"/>
                  <a:pt x="200" y="217"/>
                </a:cubicBezTo>
                <a:cubicBezTo>
                  <a:pt x="203" y="227"/>
                  <a:pt x="207" y="237"/>
                  <a:pt x="210" y="248"/>
                </a:cubicBezTo>
                <a:cubicBezTo>
                  <a:pt x="211" y="249"/>
                  <a:pt x="211" y="250"/>
                  <a:pt x="213" y="250"/>
                </a:cubicBezTo>
                <a:cubicBezTo>
                  <a:pt x="277" y="250"/>
                  <a:pt x="342" y="250"/>
                  <a:pt x="406" y="250"/>
                </a:cubicBezTo>
                <a:cubicBezTo>
                  <a:pt x="408" y="250"/>
                  <a:pt x="408" y="249"/>
                  <a:pt x="408" y="248"/>
                </a:cubicBezTo>
                <a:cubicBezTo>
                  <a:pt x="409" y="231"/>
                  <a:pt x="423" y="216"/>
                  <a:pt x="440" y="215"/>
                </a:cubicBezTo>
                <a:cubicBezTo>
                  <a:pt x="443" y="214"/>
                  <a:pt x="447" y="214"/>
                  <a:pt x="450" y="215"/>
                </a:cubicBezTo>
                <a:cubicBezTo>
                  <a:pt x="452" y="215"/>
                  <a:pt x="452" y="214"/>
                  <a:pt x="453" y="213"/>
                </a:cubicBezTo>
                <a:cubicBezTo>
                  <a:pt x="464" y="187"/>
                  <a:pt x="474" y="161"/>
                  <a:pt x="485" y="135"/>
                </a:cubicBezTo>
                <a:cubicBezTo>
                  <a:pt x="494" y="113"/>
                  <a:pt x="503" y="91"/>
                  <a:pt x="512" y="69"/>
                </a:cubicBezTo>
                <a:cubicBezTo>
                  <a:pt x="513" y="67"/>
                  <a:pt x="512" y="67"/>
                  <a:pt x="511" y="66"/>
                </a:cubicBezTo>
                <a:cubicBezTo>
                  <a:pt x="490" y="51"/>
                  <a:pt x="468" y="37"/>
                  <a:pt x="447" y="23"/>
                </a:cubicBezTo>
                <a:cubicBezTo>
                  <a:pt x="445" y="22"/>
                  <a:pt x="445" y="22"/>
                  <a:pt x="443" y="23"/>
                </a:cubicBezTo>
                <a:cubicBezTo>
                  <a:pt x="439" y="27"/>
                  <a:pt x="435" y="32"/>
                  <a:pt x="431" y="36"/>
                </a:cubicBezTo>
                <a:cubicBezTo>
                  <a:pt x="430" y="37"/>
                  <a:pt x="430" y="37"/>
                  <a:pt x="431" y="38"/>
                </a:cubicBezTo>
                <a:cubicBezTo>
                  <a:pt x="435" y="41"/>
                  <a:pt x="438" y="45"/>
                  <a:pt x="441" y="48"/>
                </a:cubicBezTo>
                <a:cubicBezTo>
                  <a:pt x="445" y="52"/>
                  <a:pt x="445" y="57"/>
                  <a:pt x="441" y="61"/>
                </a:cubicBezTo>
                <a:cubicBezTo>
                  <a:pt x="437" y="66"/>
                  <a:pt x="432" y="70"/>
                  <a:pt x="428" y="74"/>
                </a:cubicBezTo>
                <a:cubicBezTo>
                  <a:pt x="427" y="76"/>
                  <a:pt x="426" y="77"/>
                  <a:pt x="426" y="78"/>
                </a:cubicBezTo>
                <a:cubicBezTo>
                  <a:pt x="427" y="91"/>
                  <a:pt x="425" y="103"/>
                  <a:pt x="419" y="114"/>
                </a:cubicBezTo>
                <a:cubicBezTo>
                  <a:pt x="416" y="120"/>
                  <a:pt x="411" y="126"/>
                  <a:pt x="406" y="131"/>
                </a:cubicBezTo>
                <a:cubicBezTo>
                  <a:pt x="402" y="136"/>
                  <a:pt x="397" y="136"/>
                  <a:pt x="393" y="131"/>
                </a:cubicBezTo>
                <a:cubicBezTo>
                  <a:pt x="390" y="129"/>
                  <a:pt x="387" y="126"/>
                  <a:pt x="385" y="123"/>
                </a:cubicBezTo>
                <a:cubicBezTo>
                  <a:pt x="383" y="122"/>
                  <a:pt x="383" y="122"/>
                  <a:pt x="381" y="123"/>
                </a:cubicBezTo>
                <a:cubicBezTo>
                  <a:pt x="371" y="134"/>
                  <a:pt x="359" y="137"/>
                  <a:pt x="345" y="133"/>
                </a:cubicBezTo>
                <a:cubicBezTo>
                  <a:pt x="331" y="129"/>
                  <a:pt x="322" y="119"/>
                  <a:pt x="320" y="104"/>
                </a:cubicBezTo>
                <a:cubicBezTo>
                  <a:pt x="318" y="92"/>
                  <a:pt x="322" y="81"/>
                  <a:pt x="331" y="73"/>
                </a:cubicBezTo>
                <a:cubicBezTo>
                  <a:pt x="333" y="72"/>
                  <a:pt x="332" y="71"/>
                  <a:pt x="331" y="70"/>
                </a:cubicBezTo>
                <a:cubicBezTo>
                  <a:pt x="328" y="67"/>
                  <a:pt x="325" y="64"/>
                  <a:pt x="323" y="61"/>
                </a:cubicBezTo>
                <a:cubicBezTo>
                  <a:pt x="319" y="57"/>
                  <a:pt x="318" y="52"/>
                  <a:pt x="323" y="48"/>
                </a:cubicBezTo>
                <a:cubicBezTo>
                  <a:pt x="336" y="35"/>
                  <a:pt x="352" y="28"/>
                  <a:pt x="371" y="28"/>
                </a:cubicBezTo>
                <a:cubicBezTo>
                  <a:pt x="376" y="28"/>
                  <a:pt x="380" y="27"/>
                  <a:pt x="383" y="23"/>
                </a:cubicBezTo>
                <a:cubicBezTo>
                  <a:pt x="386" y="20"/>
                  <a:pt x="389" y="17"/>
                  <a:pt x="393" y="13"/>
                </a:cubicBezTo>
                <a:cubicBezTo>
                  <a:pt x="397" y="9"/>
                  <a:pt x="402" y="9"/>
                  <a:pt x="406" y="13"/>
                </a:cubicBezTo>
                <a:cubicBezTo>
                  <a:pt x="410" y="17"/>
                  <a:pt x="413" y="20"/>
                  <a:pt x="416" y="23"/>
                </a:cubicBezTo>
                <a:cubicBezTo>
                  <a:pt x="417" y="24"/>
                  <a:pt x="418" y="24"/>
                  <a:pt x="419" y="23"/>
                </a:cubicBezTo>
                <a:cubicBezTo>
                  <a:pt x="425" y="17"/>
                  <a:pt x="431" y="11"/>
                  <a:pt x="437" y="5"/>
                </a:cubicBezTo>
                <a:cubicBezTo>
                  <a:pt x="441" y="1"/>
                  <a:pt x="445" y="0"/>
                  <a:pt x="450" y="3"/>
                </a:cubicBezTo>
                <a:cubicBezTo>
                  <a:pt x="476" y="21"/>
                  <a:pt x="502" y="38"/>
                  <a:pt x="528" y="55"/>
                </a:cubicBezTo>
                <a:cubicBezTo>
                  <a:pt x="533" y="59"/>
                  <a:pt x="534" y="62"/>
                  <a:pt x="532" y="68"/>
                </a:cubicBezTo>
                <a:cubicBezTo>
                  <a:pt x="511" y="119"/>
                  <a:pt x="490" y="170"/>
                  <a:pt x="469" y="221"/>
                </a:cubicBezTo>
                <a:cubicBezTo>
                  <a:pt x="468" y="223"/>
                  <a:pt x="468" y="224"/>
                  <a:pt x="470" y="225"/>
                </a:cubicBezTo>
                <a:cubicBezTo>
                  <a:pt x="476" y="232"/>
                  <a:pt x="479" y="239"/>
                  <a:pt x="479" y="248"/>
                </a:cubicBezTo>
                <a:cubicBezTo>
                  <a:pt x="479" y="250"/>
                  <a:pt x="480" y="250"/>
                  <a:pt x="481" y="250"/>
                </a:cubicBezTo>
                <a:cubicBezTo>
                  <a:pt x="495" y="250"/>
                  <a:pt x="509" y="250"/>
                  <a:pt x="522" y="250"/>
                </a:cubicBezTo>
                <a:cubicBezTo>
                  <a:pt x="529" y="250"/>
                  <a:pt x="533" y="253"/>
                  <a:pt x="533" y="260"/>
                </a:cubicBezTo>
                <a:cubicBezTo>
                  <a:pt x="533" y="271"/>
                  <a:pt x="533" y="282"/>
                  <a:pt x="533" y="293"/>
                </a:cubicBezTo>
                <a:cubicBezTo>
                  <a:pt x="533" y="299"/>
                  <a:pt x="529" y="304"/>
                  <a:pt x="522" y="303"/>
                </a:cubicBezTo>
                <a:cubicBezTo>
                  <a:pt x="520" y="303"/>
                  <a:pt x="519" y="303"/>
                  <a:pt x="517" y="303"/>
                </a:cubicBezTo>
                <a:cubicBezTo>
                  <a:pt x="515" y="303"/>
                  <a:pt x="515" y="304"/>
                  <a:pt x="515" y="305"/>
                </a:cubicBezTo>
                <a:cubicBezTo>
                  <a:pt x="515" y="305"/>
                  <a:pt x="515" y="306"/>
                  <a:pt x="515" y="306"/>
                </a:cubicBezTo>
                <a:cubicBezTo>
                  <a:pt x="515" y="379"/>
                  <a:pt x="515" y="451"/>
                  <a:pt x="515" y="524"/>
                </a:cubicBezTo>
                <a:cubicBezTo>
                  <a:pt x="515" y="530"/>
                  <a:pt x="511" y="534"/>
                  <a:pt x="505" y="534"/>
                </a:cubicBezTo>
                <a:cubicBezTo>
                  <a:pt x="452" y="534"/>
                  <a:pt x="400" y="534"/>
                  <a:pt x="348" y="534"/>
                </a:cubicBezTo>
                <a:cubicBezTo>
                  <a:pt x="341" y="534"/>
                  <a:pt x="337" y="530"/>
                  <a:pt x="337" y="524"/>
                </a:cubicBezTo>
                <a:cubicBezTo>
                  <a:pt x="337" y="451"/>
                  <a:pt x="337" y="378"/>
                  <a:pt x="337" y="306"/>
                </a:cubicBezTo>
                <a:cubicBezTo>
                  <a:pt x="337" y="304"/>
                  <a:pt x="337" y="303"/>
                  <a:pt x="335" y="303"/>
                </a:cubicBezTo>
                <a:cubicBezTo>
                  <a:pt x="248" y="303"/>
                  <a:pt x="161" y="303"/>
                  <a:pt x="74" y="303"/>
                </a:cubicBezTo>
                <a:cubicBezTo>
                  <a:pt x="72" y="303"/>
                  <a:pt x="71" y="303"/>
                  <a:pt x="71" y="306"/>
                </a:cubicBezTo>
                <a:cubicBezTo>
                  <a:pt x="71" y="378"/>
                  <a:pt x="71" y="451"/>
                  <a:pt x="71" y="523"/>
                </a:cubicBezTo>
                <a:cubicBezTo>
                  <a:pt x="71" y="531"/>
                  <a:pt x="68" y="534"/>
                  <a:pt x="60" y="534"/>
                </a:cubicBezTo>
                <a:cubicBezTo>
                  <a:pt x="50" y="534"/>
                  <a:pt x="39" y="534"/>
                  <a:pt x="28" y="534"/>
                </a:cubicBezTo>
                <a:cubicBezTo>
                  <a:pt x="22" y="534"/>
                  <a:pt x="18" y="530"/>
                  <a:pt x="18" y="524"/>
                </a:cubicBezTo>
                <a:cubicBezTo>
                  <a:pt x="18" y="451"/>
                  <a:pt x="18" y="378"/>
                  <a:pt x="18" y="306"/>
                </a:cubicBezTo>
                <a:cubicBezTo>
                  <a:pt x="18" y="304"/>
                  <a:pt x="17" y="303"/>
                  <a:pt x="15" y="303"/>
                </a:cubicBezTo>
                <a:cubicBezTo>
                  <a:pt x="13" y="303"/>
                  <a:pt x="11" y="303"/>
                  <a:pt x="9" y="303"/>
                </a:cubicBezTo>
                <a:cubicBezTo>
                  <a:pt x="4" y="303"/>
                  <a:pt x="0" y="300"/>
                  <a:pt x="0" y="294"/>
                </a:cubicBezTo>
                <a:cubicBezTo>
                  <a:pt x="0" y="282"/>
                  <a:pt x="0" y="271"/>
                  <a:pt x="0" y="259"/>
                </a:cubicBezTo>
                <a:cubicBezTo>
                  <a:pt x="0" y="253"/>
                  <a:pt x="4" y="250"/>
                  <a:pt x="10" y="250"/>
                </a:cubicBezTo>
                <a:cubicBezTo>
                  <a:pt x="29" y="250"/>
                  <a:pt x="47" y="250"/>
                  <a:pt x="66" y="250"/>
                </a:cubicBezTo>
                <a:cubicBezTo>
                  <a:pt x="74" y="250"/>
                  <a:pt x="82" y="250"/>
                  <a:pt x="89" y="250"/>
                </a:cubicBezTo>
                <a:cubicBezTo>
                  <a:pt x="91" y="250"/>
                  <a:pt x="91" y="250"/>
                  <a:pt x="92" y="248"/>
                </a:cubicBezTo>
                <a:cubicBezTo>
                  <a:pt x="96" y="237"/>
                  <a:pt x="99" y="226"/>
                  <a:pt x="103" y="214"/>
                </a:cubicBezTo>
                <a:close/>
                <a:moveTo>
                  <a:pt x="151" y="161"/>
                </a:moveTo>
                <a:cubicBezTo>
                  <a:pt x="194" y="161"/>
                  <a:pt x="238" y="161"/>
                  <a:pt x="282" y="161"/>
                </a:cubicBezTo>
                <a:cubicBezTo>
                  <a:pt x="284" y="161"/>
                  <a:pt x="284" y="161"/>
                  <a:pt x="284" y="159"/>
                </a:cubicBezTo>
                <a:cubicBezTo>
                  <a:pt x="284" y="116"/>
                  <a:pt x="284" y="72"/>
                  <a:pt x="284" y="29"/>
                </a:cubicBezTo>
                <a:cubicBezTo>
                  <a:pt x="284" y="22"/>
                  <a:pt x="281" y="19"/>
                  <a:pt x="274" y="19"/>
                </a:cubicBezTo>
                <a:cubicBezTo>
                  <a:pt x="192" y="19"/>
                  <a:pt x="110" y="19"/>
                  <a:pt x="28" y="19"/>
                </a:cubicBezTo>
                <a:cubicBezTo>
                  <a:pt x="21" y="19"/>
                  <a:pt x="18" y="23"/>
                  <a:pt x="18" y="30"/>
                </a:cubicBezTo>
                <a:cubicBezTo>
                  <a:pt x="18" y="73"/>
                  <a:pt x="18" y="116"/>
                  <a:pt x="18" y="159"/>
                </a:cubicBezTo>
                <a:cubicBezTo>
                  <a:pt x="18" y="161"/>
                  <a:pt x="18" y="161"/>
                  <a:pt x="21" y="161"/>
                </a:cubicBezTo>
                <a:cubicBezTo>
                  <a:pt x="64" y="161"/>
                  <a:pt x="107" y="161"/>
                  <a:pt x="151" y="161"/>
                </a:cubicBezTo>
                <a:close/>
                <a:moveTo>
                  <a:pt x="426" y="516"/>
                </a:moveTo>
                <a:cubicBezTo>
                  <a:pt x="449" y="516"/>
                  <a:pt x="472" y="516"/>
                  <a:pt x="495" y="516"/>
                </a:cubicBezTo>
                <a:cubicBezTo>
                  <a:pt x="497" y="516"/>
                  <a:pt x="497" y="516"/>
                  <a:pt x="497" y="514"/>
                </a:cubicBezTo>
                <a:cubicBezTo>
                  <a:pt x="497" y="486"/>
                  <a:pt x="497" y="458"/>
                  <a:pt x="497" y="430"/>
                </a:cubicBezTo>
                <a:cubicBezTo>
                  <a:pt x="497" y="428"/>
                  <a:pt x="497" y="427"/>
                  <a:pt x="495" y="427"/>
                </a:cubicBezTo>
                <a:cubicBezTo>
                  <a:pt x="449" y="427"/>
                  <a:pt x="403" y="427"/>
                  <a:pt x="358" y="427"/>
                </a:cubicBezTo>
                <a:cubicBezTo>
                  <a:pt x="356" y="427"/>
                  <a:pt x="355" y="428"/>
                  <a:pt x="355" y="430"/>
                </a:cubicBezTo>
                <a:cubicBezTo>
                  <a:pt x="355" y="458"/>
                  <a:pt x="355" y="486"/>
                  <a:pt x="355" y="514"/>
                </a:cubicBezTo>
                <a:cubicBezTo>
                  <a:pt x="355" y="516"/>
                  <a:pt x="356" y="516"/>
                  <a:pt x="358" y="516"/>
                </a:cubicBezTo>
                <a:cubicBezTo>
                  <a:pt x="380" y="516"/>
                  <a:pt x="403" y="516"/>
                  <a:pt x="426" y="516"/>
                </a:cubicBezTo>
                <a:close/>
                <a:moveTo>
                  <a:pt x="266" y="285"/>
                </a:moveTo>
                <a:cubicBezTo>
                  <a:pt x="348" y="285"/>
                  <a:pt x="430" y="285"/>
                  <a:pt x="512" y="285"/>
                </a:cubicBezTo>
                <a:cubicBezTo>
                  <a:pt x="512" y="285"/>
                  <a:pt x="513" y="285"/>
                  <a:pt x="513" y="285"/>
                </a:cubicBezTo>
                <a:cubicBezTo>
                  <a:pt x="515" y="285"/>
                  <a:pt x="515" y="285"/>
                  <a:pt x="515" y="284"/>
                </a:cubicBezTo>
                <a:cubicBezTo>
                  <a:pt x="515" y="279"/>
                  <a:pt x="515" y="275"/>
                  <a:pt x="515" y="270"/>
                </a:cubicBezTo>
                <a:cubicBezTo>
                  <a:pt x="515" y="268"/>
                  <a:pt x="514" y="268"/>
                  <a:pt x="512" y="268"/>
                </a:cubicBezTo>
                <a:cubicBezTo>
                  <a:pt x="348" y="268"/>
                  <a:pt x="185" y="268"/>
                  <a:pt x="21" y="268"/>
                </a:cubicBezTo>
                <a:cubicBezTo>
                  <a:pt x="20" y="268"/>
                  <a:pt x="20" y="268"/>
                  <a:pt x="20" y="268"/>
                </a:cubicBezTo>
                <a:cubicBezTo>
                  <a:pt x="18" y="267"/>
                  <a:pt x="18" y="268"/>
                  <a:pt x="18" y="269"/>
                </a:cubicBezTo>
                <a:cubicBezTo>
                  <a:pt x="18" y="274"/>
                  <a:pt x="18" y="278"/>
                  <a:pt x="18" y="283"/>
                </a:cubicBezTo>
                <a:cubicBezTo>
                  <a:pt x="18" y="285"/>
                  <a:pt x="18" y="285"/>
                  <a:pt x="21" y="285"/>
                </a:cubicBezTo>
                <a:cubicBezTo>
                  <a:pt x="103" y="285"/>
                  <a:pt x="184" y="285"/>
                  <a:pt x="266" y="285"/>
                </a:cubicBezTo>
                <a:close/>
                <a:moveTo>
                  <a:pt x="426" y="410"/>
                </a:moveTo>
                <a:cubicBezTo>
                  <a:pt x="449" y="410"/>
                  <a:pt x="472" y="410"/>
                  <a:pt x="495" y="410"/>
                </a:cubicBezTo>
                <a:cubicBezTo>
                  <a:pt x="497" y="410"/>
                  <a:pt x="497" y="409"/>
                  <a:pt x="497" y="407"/>
                </a:cubicBezTo>
                <a:cubicBezTo>
                  <a:pt x="497" y="391"/>
                  <a:pt x="497" y="375"/>
                  <a:pt x="497" y="359"/>
                </a:cubicBezTo>
                <a:cubicBezTo>
                  <a:pt x="497" y="357"/>
                  <a:pt x="497" y="356"/>
                  <a:pt x="495" y="356"/>
                </a:cubicBezTo>
                <a:cubicBezTo>
                  <a:pt x="449" y="356"/>
                  <a:pt x="403" y="356"/>
                  <a:pt x="357" y="356"/>
                </a:cubicBezTo>
                <a:cubicBezTo>
                  <a:pt x="356" y="356"/>
                  <a:pt x="355" y="357"/>
                  <a:pt x="355" y="359"/>
                </a:cubicBezTo>
                <a:cubicBezTo>
                  <a:pt x="355" y="375"/>
                  <a:pt x="355" y="391"/>
                  <a:pt x="355" y="407"/>
                </a:cubicBezTo>
                <a:cubicBezTo>
                  <a:pt x="355" y="409"/>
                  <a:pt x="356" y="410"/>
                  <a:pt x="358" y="410"/>
                </a:cubicBezTo>
                <a:cubicBezTo>
                  <a:pt x="380" y="410"/>
                  <a:pt x="403" y="410"/>
                  <a:pt x="426" y="410"/>
                </a:cubicBezTo>
                <a:close/>
                <a:moveTo>
                  <a:pt x="426" y="339"/>
                </a:moveTo>
                <a:cubicBezTo>
                  <a:pt x="449" y="339"/>
                  <a:pt x="472" y="339"/>
                  <a:pt x="495" y="339"/>
                </a:cubicBezTo>
                <a:cubicBezTo>
                  <a:pt x="497" y="339"/>
                  <a:pt x="497" y="338"/>
                  <a:pt x="497" y="336"/>
                </a:cubicBezTo>
                <a:cubicBezTo>
                  <a:pt x="497" y="326"/>
                  <a:pt x="497" y="316"/>
                  <a:pt x="497" y="305"/>
                </a:cubicBezTo>
                <a:cubicBezTo>
                  <a:pt x="497" y="303"/>
                  <a:pt x="497" y="303"/>
                  <a:pt x="495" y="303"/>
                </a:cubicBezTo>
                <a:cubicBezTo>
                  <a:pt x="449" y="303"/>
                  <a:pt x="403" y="303"/>
                  <a:pt x="357" y="303"/>
                </a:cubicBezTo>
                <a:cubicBezTo>
                  <a:pt x="356" y="303"/>
                  <a:pt x="355" y="303"/>
                  <a:pt x="355" y="305"/>
                </a:cubicBezTo>
                <a:cubicBezTo>
                  <a:pt x="355" y="316"/>
                  <a:pt x="355" y="326"/>
                  <a:pt x="355" y="336"/>
                </a:cubicBezTo>
                <a:cubicBezTo>
                  <a:pt x="355" y="338"/>
                  <a:pt x="356" y="339"/>
                  <a:pt x="358" y="339"/>
                </a:cubicBezTo>
                <a:cubicBezTo>
                  <a:pt x="380" y="339"/>
                  <a:pt x="403" y="339"/>
                  <a:pt x="426" y="339"/>
                </a:cubicBezTo>
                <a:close/>
                <a:moveTo>
                  <a:pt x="151" y="179"/>
                </a:moveTo>
                <a:cubicBezTo>
                  <a:pt x="119" y="179"/>
                  <a:pt x="87" y="179"/>
                  <a:pt x="54" y="179"/>
                </a:cubicBezTo>
                <a:cubicBezTo>
                  <a:pt x="43" y="179"/>
                  <a:pt x="31" y="179"/>
                  <a:pt x="20" y="179"/>
                </a:cubicBezTo>
                <a:cubicBezTo>
                  <a:pt x="18" y="179"/>
                  <a:pt x="18" y="179"/>
                  <a:pt x="18" y="181"/>
                </a:cubicBezTo>
                <a:cubicBezTo>
                  <a:pt x="18" y="183"/>
                  <a:pt x="18" y="184"/>
                  <a:pt x="18" y="186"/>
                </a:cubicBezTo>
                <a:cubicBezTo>
                  <a:pt x="18" y="193"/>
                  <a:pt x="21" y="197"/>
                  <a:pt x="29" y="197"/>
                </a:cubicBezTo>
                <a:cubicBezTo>
                  <a:pt x="110" y="197"/>
                  <a:pt x="192" y="197"/>
                  <a:pt x="274" y="197"/>
                </a:cubicBezTo>
                <a:cubicBezTo>
                  <a:pt x="274" y="197"/>
                  <a:pt x="275" y="197"/>
                  <a:pt x="275" y="197"/>
                </a:cubicBezTo>
                <a:cubicBezTo>
                  <a:pt x="280" y="196"/>
                  <a:pt x="284" y="193"/>
                  <a:pt x="284" y="188"/>
                </a:cubicBezTo>
                <a:cubicBezTo>
                  <a:pt x="284" y="186"/>
                  <a:pt x="284" y="184"/>
                  <a:pt x="284" y="182"/>
                </a:cubicBezTo>
                <a:cubicBezTo>
                  <a:pt x="284" y="180"/>
                  <a:pt x="284" y="179"/>
                  <a:pt x="281" y="179"/>
                </a:cubicBezTo>
                <a:cubicBezTo>
                  <a:pt x="238" y="179"/>
                  <a:pt x="195" y="179"/>
                  <a:pt x="151" y="179"/>
                </a:cubicBezTo>
                <a:close/>
                <a:moveTo>
                  <a:pt x="53" y="410"/>
                </a:moveTo>
                <a:cubicBezTo>
                  <a:pt x="53" y="375"/>
                  <a:pt x="53" y="340"/>
                  <a:pt x="53" y="305"/>
                </a:cubicBezTo>
                <a:cubicBezTo>
                  <a:pt x="53" y="304"/>
                  <a:pt x="53" y="303"/>
                  <a:pt x="51" y="303"/>
                </a:cubicBezTo>
                <a:cubicBezTo>
                  <a:pt x="47" y="303"/>
                  <a:pt x="43" y="303"/>
                  <a:pt x="38" y="303"/>
                </a:cubicBezTo>
                <a:cubicBezTo>
                  <a:pt x="36" y="303"/>
                  <a:pt x="36" y="304"/>
                  <a:pt x="36" y="306"/>
                </a:cubicBezTo>
                <a:cubicBezTo>
                  <a:pt x="36" y="375"/>
                  <a:pt x="36" y="444"/>
                  <a:pt x="36" y="513"/>
                </a:cubicBezTo>
                <a:cubicBezTo>
                  <a:pt x="36" y="514"/>
                  <a:pt x="36" y="514"/>
                  <a:pt x="36" y="515"/>
                </a:cubicBezTo>
                <a:cubicBezTo>
                  <a:pt x="36" y="516"/>
                  <a:pt x="36" y="516"/>
                  <a:pt x="37" y="516"/>
                </a:cubicBezTo>
                <a:cubicBezTo>
                  <a:pt x="42" y="516"/>
                  <a:pt x="46" y="516"/>
                  <a:pt x="51" y="516"/>
                </a:cubicBezTo>
                <a:cubicBezTo>
                  <a:pt x="53" y="516"/>
                  <a:pt x="53" y="516"/>
                  <a:pt x="53" y="514"/>
                </a:cubicBezTo>
                <a:cubicBezTo>
                  <a:pt x="53" y="479"/>
                  <a:pt x="53" y="444"/>
                  <a:pt x="53" y="410"/>
                </a:cubicBezTo>
                <a:close/>
                <a:moveTo>
                  <a:pt x="342" y="55"/>
                </a:moveTo>
                <a:cubicBezTo>
                  <a:pt x="361" y="74"/>
                  <a:pt x="379" y="93"/>
                  <a:pt x="398" y="111"/>
                </a:cubicBezTo>
                <a:cubicBezTo>
                  <a:pt x="399" y="112"/>
                  <a:pt x="399" y="112"/>
                  <a:pt x="400" y="111"/>
                </a:cubicBezTo>
                <a:cubicBezTo>
                  <a:pt x="403" y="106"/>
                  <a:pt x="405" y="102"/>
                  <a:pt x="407" y="96"/>
                </a:cubicBezTo>
                <a:cubicBezTo>
                  <a:pt x="409" y="89"/>
                  <a:pt x="409" y="81"/>
                  <a:pt x="408" y="74"/>
                </a:cubicBezTo>
                <a:cubicBezTo>
                  <a:pt x="408" y="70"/>
                  <a:pt x="409" y="67"/>
                  <a:pt x="412" y="65"/>
                </a:cubicBezTo>
                <a:cubicBezTo>
                  <a:pt x="415" y="62"/>
                  <a:pt x="418" y="59"/>
                  <a:pt x="421" y="56"/>
                </a:cubicBezTo>
                <a:cubicBezTo>
                  <a:pt x="422" y="55"/>
                  <a:pt x="422" y="54"/>
                  <a:pt x="421" y="53"/>
                </a:cubicBezTo>
                <a:cubicBezTo>
                  <a:pt x="414" y="47"/>
                  <a:pt x="407" y="40"/>
                  <a:pt x="401" y="33"/>
                </a:cubicBezTo>
                <a:cubicBezTo>
                  <a:pt x="400" y="32"/>
                  <a:pt x="399" y="32"/>
                  <a:pt x="399" y="33"/>
                </a:cubicBezTo>
                <a:cubicBezTo>
                  <a:pt x="396" y="35"/>
                  <a:pt x="393" y="38"/>
                  <a:pt x="390" y="41"/>
                </a:cubicBezTo>
                <a:cubicBezTo>
                  <a:pt x="387" y="45"/>
                  <a:pt x="384" y="46"/>
                  <a:pt x="379" y="46"/>
                </a:cubicBezTo>
                <a:cubicBezTo>
                  <a:pt x="372" y="46"/>
                  <a:pt x="365" y="46"/>
                  <a:pt x="358" y="47"/>
                </a:cubicBezTo>
                <a:cubicBezTo>
                  <a:pt x="352" y="49"/>
                  <a:pt x="347" y="52"/>
                  <a:pt x="342" y="55"/>
                </a:cubicBezTo>
                <a:close/>
                <a:moveTo>
                  <a:pt x="110" y="250"/>
                </a:moveTo>
                <a:cubicBezTo>
                  <a:pt x="111" y="250"/>
                  <a:pt x="111" y="250"/>
                  <a:pt x="111" y="250"/>
                </a:cubicBezTo>
                <a:cubicBezTo>
                  <a:pt x="137" y="250"/>
                  <a:pt x="164" y="250"/>
                  <a:pt x="190" y="250"/>
                </a:cubicBezTo>
                <a:cubicBezTo>
                  <a:pt x="191" y="250"/>
                  <a:pt x="192" y="250"/>
                  <a:pt x="191" y="248"/>
                </a:cubicBezTo>
                <a:cubicBezTo>
                  <a:pt x="188" y="237"/>
                  <a:pt x="184" y="227"/>
                  <a:pt x="181" y="216"/>
                </a:cubicBezTo>
                <a:cubicBezTo>
                  <a:pt x="180" y="215"/>
                  <a:pt x="180" y="214"/>
                  <a:pt x="178" y="214"/>
                </a:cubicBezTo>
                <a:cubicBezTo>
                  <a:pt x="176" y="215"/>
                  <a:pt x="173" y="214"/>
                  <a:pt x="170" y="214"/>
                </a:cubicBezTo>
                <a:cubicBezTo>
                  <a:pt x="155" y="214"/>
                  <a:pt x="139" y="214"/>
                  <a:pt x="124" y="214"/>
                </a:cubicBezTo>
                <a:cubicBezTo>
                  <a:pt x="123" y="214"/>
                  <a:pt x="122" y="214"/>
                  <a:pt x="122" y="216"/>
                </a:cubicBezTo>
                <a:cubicBezTo>
                  <a:pt x="118" y="227"/>
                  <a:pt x="114" y="238"/>
                  <a:pt x="110" y="250"/>
                </a:cubicBezTo>
                <a:close/>
                <a:moveTo>
                  <a:pt x="357" y="117"/>
                </a:moveTo>
                <a:cubicBezTo>
                  <a:pt x="360" y="117"/>
                  <a:pt x="365" y="114"/>
                  <a:pt x="368" y="110"/>
                </a:cubicBezTo>
                <a:cubicBezTo>
                  <a:pt x="370" y="109"/>
                  <a:pt x="370" y="108"/>
                  <a:pt x="368" y="107"/>
                </a:cubicBezTo>
                <a:cubicBezTo>
                  <a:pt x="361" y="100"/>
                  <a:pt x="354" y="93"/>
                  <a:pt x="347" y="86"/>
                </a:cubicBezTo>
                <a:cubicBezTo>
                  <a:pt x="346" y="84"/>
                  <a:pt x="345" y="85"/>
                  <a:pt x="344" y="86"/>
                </a:cubicBezTo>
                <a:cubicBezTo>
                  <a:pt x="338" y="90"/>
                  <a:pt x="336" y="98"/>
                  <a:pt x="339" y="105"/>
                </a:cubicBezTo>
                <a:cubicBezTo>
                  <a:pt x="341" y="112"/>
                  <a:pt x="348" y="117"/>
                  <a:pt x="357" y="117"/>
                </a:cubicBezTo>
                <a:close/>
                <a:moveTo>
                  <a:pt x="444" y="250"/>
                </a:moveTo>
                <a:cubicBezTo>
                  <a:pt x="449" y="250"/>
                  <a:pt x="454" y="250"/>
                  <a:pt x="459" y="250"/>
                </a:cubicBezTo>
                <a:cubicBezTo>
                  <a:pt x="461" y="250"/>
                  <a:pt x="462" y="249"/>
                  <a:pt x="461" y="247"/>
                </a:cubicBezTo>
                <a:cubicBezTo>
                  <a:pt x="461" y="243"/>
                  <a:pt x="459" y="239"/>
                  <a:pt x="455" y="236"/>
                </a:cubicBezTo>
                <a:cubicBezTo>
                  <a:pt x="444" y="228"/>
                  <a:pt x="429" y="234"/>
                  <a:pt x="426" y="247"/>
                </a:cubicBezTo>
                <a:cubicBezTo>
                  <a:pt x="426" y="250"/>
                  <a:pt x="426" y="250"/>
                  <a:pt x="429" y="250"/>
                </a:cubicBezTo>
                <a:cubicBezTo>
                  <a:pt x="434" y="250"/>
                  <a:pt x="439" y="250"/>
                  <a:pt x="444" y="25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ounded Rectangle 32"/>
          <p:cNvSpPr/>
          <p:nvPr/>
        </p:nvSpPr>
        <p:spPr>
          <a:xfrm>
            <a:off x="7247906" y="2204590"/>
            <a:ext cx="4482755" cy="3261445"/>
          </a:xfrm>
          <a:prstGeom prst="roundRect">
            <a:avLst>
              <a:gd name="adj" fmla="val 7904"/>
            </a:avLst>
          </a:prstGeom>
          <a:solidFill>
            <a:srgbClr val="D6A300"/>
          </a:solidFill>
          <a:ln w="25400" cap="flat" cmpd="sng" algn="ctr">
            <a:solidFill>
              <a:srgbClr val="606578">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6000"/>
              </a:lnSpc>
              <a:spcBef>
                <a:spcPts val="0"/>
              </a:spcBef>
              <a:spcAft>
                <a:spcPts val="800"/>
              </a:spcAft>
            </a:pPr>
            <a:r>
              <a:rPr lang="en-US" sz="1200" dirty="0">
                <a:effectLst/>
                <a:latin typeface="Times New Roman" panose="02020603050405020304" pitchFamily="18" charset="0"/>
                <a:ea typeface="Times New Roman" panose="02020603050405020304" pitchFamily="18" charset="0"/>
              </a:rPr>
              <a:t> </a:t>
            </a:r>
          </a:p>
        </p:txBody>
      </p:sp>
      <p:sp>
        <p:nvSpPr>
          <p:cNvPr id="34" name="Rectangle 33"/>
          <p:cNvSpPr/>
          <p:nvPr/>
        </p:nvSpPr>
        <p:spPr>
          <a:xfrm>
            <a:off x="7401471" y="2338501"/>
            <a:ext cx="4430111" cy="3046988"/>
          </a:xfrm>
          <a:prstGeom prst="rect">
            <a:avLst/>
          </a:prstGeom>
        </p:spPr>
        <p:txBody>
          <a:bodyPr wrap="square">
            <a:spAutoFit/>
          </a:bodyPr>
          <a:lstStyle/>
          <a:p>
            <a:pPr marL="342900" indent="-342900">
              <a:buFont typeface="+mj-lt"/>
              <a:buAutoNum type="arabicPeriod"/>
            </a:pPr>
            <a:r>
              <a:rPr lang="en-US" sz="2400" dirty="0"/>
              <a:t>Recovery-Oriented Treatment </a:t>
            </a:r>
          </a:p>
          <a:p>
            <a:pPr marL="342900" indent="-342900">
              <a:buFont typeface="+mj-lt"/>
              <a:buAutoNum type="arabicPeriod"/>
            </a:pPr>
            <a:r>
              <a:rPr lang="en-US" sz="2400" dirty="0"/>
              <a:t>Mental Health Promotion </a:t>
            </a:r>
          </a:p>
          <a:p>
            <a:pPr marL="342900" indent="-342900">
              <a:buFont typeface="+mj-lt"/>
              <a:buAutoNum type="arabicPeriod"/>
            </a:pPr>
            <a:r>
              <a:rPr lang="en-US" sz="2400" dirty="0"/>
              <a:t>Peer-to-Peer Support Services</a:t>
            </a:r>
          </a:p>
          <a:p>
            <a:pPr marL="342900" indent="-342900">
              <a:buFont typeface="+mj-lt"/>
              <a:buAutoNum type="arabicPeriod"/>
            </a:pPr>
            <a:r>
              <a:rPr lang="en-US" sz="2400" dirty="0"/>
              <a:t>Vocational Services</a:t>
            </a:r>
          </a:p>
          <a:p>
            <a:pPr marL="342900" indent="-342900">
              <a:buFont typeface="+mj-lt"/>
              <a:buAutoNum type="arabicPeriod"/>
            </a:pPr>
            <a:r>
              <a:rPr lang="en-US" sz="2400" dirty="0"/>
              <a:t>Housing for FSP Clients</a:t>
            </a:r>
          </a:p>
          <a:p>
            <a:pPr marL="342900" indent="-342900">
              <a:buFont typeface="+mj-lt"/>
              <a:buAutoNum type="arabicPeriod"/>
            </a:pPr>
            <a:r>
              <a:rPr lang="en-US" sz="2400" dirty="0"/>
              <a:t>Workforce Development</a:t>
            </a:r>
          </a:p>
          <a:p>
            <a:pPr marL="342900" indent="-342900">
              <a:buFont typeface="+mj-lt"/>
              <a:buAutoNum type="arabicPeriod"/>
            </a:pPr>
            <a:r>
              <a:rPr lang="en-US" sz="2400" dirty="0"/>
              <a:t>Capital Facilities and Information Technology</a:t>
            </a:r>
          </a:p>
        </p:txBody>
      </p:sp>
    </p:spTree>
    <p:extLst>
      <p:ext uri="{BB962C8B-B14F-4D97-AF65-F5344CB8AC3E}">
        <p14:creationId xmlns:p14="http://schemas.microsoft.com/office/powerpoint/2010/main" val="71053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p:cNvSpPr txBox="1">
            <a:spLocks noGrp="1"/>
          </p:cNvSpPr>
          <p:nvPr>
            <p:ph type="title"/>
          </p:nvPr>
        </p:nvSpPr>
        <p:spPr>
          <a:xfrm>
            <a:off x="990033" y="412529"/>
            <a:ext cx="10058400" cy="82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996600"/>
                </a:solidFill>
              </a:rPr>
              <a:t>Community Program Planning Process</a:t>
            </a:r>
          </a:p>
        </p:txBody>
      </p:sp>
      <p:sp>
        <p:nvSpPr>
          <p:cNvPr id="26" name="Content Placeholder 2"/>
          <p:cNvSpPr txBox="1">
            <a:spLocks/>
          </p:cNvSpPr>
          <p:nvPr/>
        </p:nvSpPr>
        <p:spPr>
          <a:xfrm>
            <a:off x="302777" y="1495076"/>
            <a:ext cx="7691436" cy="1448627"/>
          </a:xfrm>
          <a:prstGeom prst="rect">
            <a:avLst/>
          </a:prstGeom>
        </p:spPr>
        <p:txBody>
          <a:bodyPr vert="horz" lIns="91440" tIns="45720" rIns="91440" bIns="45720" rtlCol="0">
            <a:normAutofit fontScale="85000" lnSpcReduction="10000"/>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lvl="1">
              <a:buFont typeface="Wingdings" panose="05000000000000000000" pitchFamily="2" charset="2"/>
              <a:buChar char="ü"/>
            </a:pPr>
            <a:r>
              <a:rPr lang="en-US" sz="1700" dirty="0">
                <a:latin typeface="Century Gothic" panose="020B0502020202020204" pitchFamily="34" charset="0"/>
              </a:rPr>
              <a:t>In 2022, SF-MHSA hosted </a:t>
            </a:r>
            <a:r>
              <a:rPr lang="en-US" sz="1700" b="1" dirty="0">
                <a:latin typeface="Century Gothic" panose="020B0502020202020204" pitchFamily="34" charset="0"/>
              </a:rPr>
              <a:t>16</a:t>
            </a:r>
            <a:r>
              <a:rPr lang="en-US" sz="1700" dirty="0">
                <a:latin typeface="Century Gothic" panose="020B0502020202020204" pitchFamily="34" charset="0"/>
              </a:rPr>
              <a:t> </a:t>
            </a:r>
            <a:r>
              <a:rPr lang="en-US" sz="1700" b="1" dirty="0">
                <a:latin typeface="Century Gothic" panose="020B0502020202020204" pitchFamily="34" charset="0"/>
              </a:rPr>
              <a:t>community engagement meetings </a:t>
            </a:r>
            <a:r>
              <a:rPr lang="en-US" sz="1700" dirty="0">
                <a:latin typeface="Century Gothic" panose="020B0502020202020204" pitchFamily="34" charset="0"/>
              </a:rPr>
              <a:t>across the City. </a:t>
            </a:r>
          </a:p>
          <a:p>
            <a:pPr marL="274320" lvl="1" indent="0">
              <a:buNone/>
            </a:pPr>
            <a:endParaRPr lang="en-US" sz="500" dirty="0">
              <a:latin typeface="Century Gothic" panose="020B0502020202020204" pitchFamily="34" charset="0"/>
            </a:endParaRPr>
          </a:p>
          <a:p>
            <a:pPr lvl="1">
              <a:buFont typeface="Wingdings" panose="05000000000000000000" pitchFamily="2" charset="2"/>
              <a:buChar char="ü"/>
            </a:pPr>
            <a:r>
              <a:rPr lang="en-US" sz="1700" dirty="0">
                <a:latin typeface="Century Gothic" panose="020B0502020202020204" pitchFamily="34" charset="0"/>
              </a:rPr>
              <a:t>Over </a:t>
            </a:r>
            <a:r>
              <a:rPr lang="en-US" sz="1700" b="1" dirty="0">
                <a:latin typeface="Century Gothic" panose="020B0502020202020204" pitchFamily="34" charset="0"/>
              </a:rPr>
              <a:t>165 individuals participated </a:t>
            </a:r>
            <a:r>
              <a:rPr lang="en-US" sz="1700" dirty="0">
                <a:latin typeface="Century Gothic" panose="020B0502020202020204" pitchFamily="34" charset="0"/>
              </a:rPr>
              <a:t>in these Community Program Planning meetings.</a:t>
            </a:r>
          </a:p>
          <a:p>
            <a:pPr marL="274320" lvl="1" indent="0">
              <a:buNone/>
            </a:pPr>
            <a:endParaRPr lang="en-US" sz="600" dirty="0">
              <a:latin typeface="Century Gothic" panose="020B0502020202020204" pitchFamily="34" charset="0"/>
            </a:endParaRPr>
          </a:p>
          <a:p>
            <a:pPr lvl="1">
              <a:buFont typeface="Wingdings" panose="05000000000000000000" pitchFamily="2" charset="2"/>
              <a:buChar char="ü"/>
            </a:pPr>
            <a:r>
              <a:rPr lang="en-US" sz="1700" dirty="0">
                <a:latin typeface="Century Gothic" panose="020B0502020202020204" pitchFamily="34" charset="0"/>
              </a:rPr>
              <a:t>Community member feedback helped shape existing and future MHSA programming, and the FY23-26 Three-Year Integrative Plan. </a:t>
            </a:r>
          </a:p>
          <a:p>
            <a:pPr marL="274320" lvl="1" indent="0">
              <a:buFont typeface="Corbel" pitchFamily="34" charset="0"/>
              <a:buNone/>
            </a:pPr>
            <a:endParaRPr lang="en-US" sz="1600" dirty="0">
              <a:latin typeface="Century Gothic" panose="020B0502020202020204" pitchFamily="34" charset="0"/>
            </a:endParaRPr>
          </a:p>
          <a:p>
            <a:pPr marL="274320" lvl="1" indent="0">
              <a:buFont typeface="Corbel" pitchFamily="34" charset="0"/>
              <a:buNone/>
            </a:pPr>
            <a:endParaRPr lang="en-US" sz="1600" dirty="0">
              <a:latin typeface="Century Gothic" panose="020B0502020202020204" pitchFamily="34" charset="0"/>
            </a:endParaRPr>
          </a:p>
        </p:txBody>
      </p:sp>
      <p:pic>
        <p:nvPicPr>
          <p:cNvPr id="27" name="Picture 26" descr="C:\Users\blokshmok\Downloads\CPP Bayview YMCA #2_12DEC2018.jpg"/>
          <p:cNvPicPr/>
          <p:nvPr/>
        </p:nvPicPr>
        <p:blipFill rotWithShape="1">
          <a:blip r:embed="rId2" cstate="print">
            <a:extLst>
              <a:ext uri="{28A0092B-C50C-407E-A947-70E740481C1C}">
                <a14:useLocalDpi xmlns:a14="http://schemas.microsoft.com/office/drawing/2010/main" val="0"/>
              </a:ext>
            </a:extLst>
          </a:blip>
          <a:srcRect l="9878" t="16590" r="26552" b="36569"/>
          <a:stretch/>
        </p:blipFill>
        <p:spPr bwMode="auto">
          <a:xfrm>
            <a:off x="990033" y="3386012"/>
            <a:ext cx="3619236" cy="2269504"/>
          </a:xfrm>
          <a:prstGeom prst="rect">
            <a:avLst/>
          </a:prstGeom>
          <a:noFill/>
          <a:ln>
            <a:noFill/>
          </a:ln>
        </p:spPr>
      </p:pic>
      <p:pic>
        <p:nvPicPr>
          <p:cNvPr id="28" name="Picture 27" descr="Image result for community"/>
          <p:cNvPicPr/>
          <p:nvPr/>
        </p:nvPicPr>
        <p:blipFill rotWithShape="1">
          <a:blip r:embed="rId3">
            <a:extLst>
              <a:ext uri="{28A0092B-C50C-407E-A947-70E740481C1C}">
                <a14:useLocalDpi xmlns:a14="http://schemas.microsoft.com/office/drawing/2010/main" val="0"/>
              </a:ext>
            </a:extLst>
          </a:blip>
          <a:srcRect t="10122" b="6374"/>
          <a:stretch/>
        </p:blipFill>
        <p:spPr bwMode="auto">
          <a:xfrm>
            <a:off x="8194238" y="1379473"/>
            <a:ext cx="3460192" cy="1679835"/>
          </a:xfrm>
          <a:prstGeom prst="rect">
            <a:avLst/>
          </a:prstGeom>
          <a:noFill/>
          <a:ln>
            <a:noFill/>
          </a:ln>
          <a:extLst>
            <a:ext uri="{53640926-AAD7-44D8-BBD7-CCE9431645EC}">
              <a14:shadowObscured xmlns:a14="http://schemas.microsoft.com/office/drawing/2010/main"/>
            </a:ext>
          </a:extLst>
        </p:spPr>
      </p:pic>
      <p:sp>
        <p:nvSpPr>
          <p:cNvPr id="29" name="Content Placeholder 2"/>
          <p:cNvSpPr txBox="1">
            <a:spLocks/>
          </p:cNvSpPr>
          <p:nvPr/>
        </p:nvSpPr>
        <p:spPr>
          <a:xfrm>
            <a:off x="4914989" y="2823474"/>
            <a:ext cx="6843847" cy="3645565"/>
          </a:xfrm>
          <a:prstGeom prst="rect">
            <a:avLst/>
          </a:prstGeom>
        </p:spPr>
        <p:txBody>
          <a:bodyPr>
            <a:normAutofit fontScale="92500" lnSpcReduction="20000"/>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274320" lvl="1" indent="0">
              <a:buFont typeface="Corbel" pitchFamily="34" charset="0"/>
              <a:buNone/>
            </a:pPr>
            <a:endParaRPr lang="en-US" sz="1600" dirty="0">
              <a:latin typeface="Century Gothic" panose="020B0502020202020204" pitchFamily="34" charset="0"/>
            </a:endParaRPr>
          </a:p>
          <a:p>
            <a:pPr marL="274320" lvl="1" indent="0">
              <a:buFont typeface="Corbel" pitchFamily="34" charset="0"/>
              <a:buNone/>
            </a:pPr>
            <a:r>
              <a:rPr lang="en-US" sz="1700" dirty="0">
                <a:latin typeface="Century Gothic" panose="020B0502020202020204" pitchFamily="34" charset="0"/>
              </a:rPr>
              <a:t>We increased our outreach efforts to include more involvement with certain stakeholder groups: </a:t>
            </a:r>
          </a:p>
          <a:p>
            <a:pPr lvl="2">
              <a:buFont typeface="Wingdings" panose="05000000000000000000" pitchFamily="2" charset="2"/>
              <a:buChar char="§"/>
            </a:pPr>
            <a:r>
              <a:rPr lang="en-US" sz="1700" dirty="0">
                <a:latin typeface="Century Gothic" panose="020B0502020202020204" pitchFamily="34" charset="0"/>
              </a:rPr>
              <a:t>Local veterans</a:t>
            </a:r>
          </a:p>
          <a:p>
            <a:pPr lvl="2">
              <a:buFont typeface="Wingdings" panose="05000000000000000000" pitchFamily="2" charset="2"/>
              <a:buChar char="§"/>
            </a:pPr>
            <a:r>
              <a:rPr lang="en-US" sz="1700" dirty="0">
                <a:latin typeface="Century Gothic" panose="020B0502020202020204" pitchFamily="34" charset="0"/>
              </a:rPr>
              <a:t>Transition Age Youth</a:t>
            </a:r>
          </a:p>
          <a:p>
            <a:pPr lvl="2">
              <a:buFont typeface="Wingdings" panose="05000000000000000000" pitchFamily="2" charset="2"/>
              <a:buChar char="§"/>
            </a:pPr>
            <a:r>
              <a:rPr lang="en-US" sz="1700" dirty="0">
                <a:latin typeface="Century Gothic" panose="020B0502020202020204" pitchFamily="34" charset="0"/>
              </a:rPr>
              <a:t>Vocational program participants</a:t>
            </a:r>
          </a:p>
          <a:p>
            <a:pPr lvl="2">
              <a:buFont typeface="Wingdings" panose="05000000000000000000" pitchFamily="2" charset="2"/>
              <a:buChar char="§"/>
            </a:pPr>
            <a:r>
              <a:rPr lang="en-US" sz="1700" dirty="0">
                <a:latin typeface="Century Gothic" panose="020B0502020202020204" pitchFamily="34" charset="0"/>
              </a:rPr>
              <a:t>Older Adult community</a:t>
            </a:r>
          </a:p>
          <a:p>
            <a:pPr lvl="2">
              <a:buFont typeface="Wingdings" panose="05000000000000000000" pitchFamily="2" charset="2"/>
              <a:buChar char="§"/>
            </a:pPr>
            <a:r>
              <a:rPr lang="en-US" sz="1700" dirty="0">
                <a:latin typeface="Century Gothic" panose="020B0502020202020204" pitchFamily="34" charset="0"/>
              </a:rPr>
              <a:t>LGBTQ+ community</a:t>
            </a:r>
          </a:p>
          <a:p>
            <a:pPr lvl="2">
              <a:buFont typeface="Wingdings" panose="05000000000000000000" pitchFamily="2" charset="2"/>
              <a:buChar char="§"/>
            </a:pPr>
            <a:r>
              <a:rPr lang="en-US" sz="1700" dirty="0">
                <a:latin typeface="Century Gothic" panose="020B0502020202020204" pitchFamily="34" charset="0"/>
              </a:rPr>
              <a:t>Primary care and medical staff</a:t>
            </a:r>
          </a:p>
          <a:p>
            <a:pPr lvl="2">
              <a:buFont typeface="Wingdings" panose="05000000000000000000" pitchFamily="2" charset="2"/>
              <a:buChar char="§"/>
            </a:pPr>
            <a:r>
              <a:rPr lang="en-US" sz="1700" dirty="0">
                <a:latin typeface="Century Gothic" panose="020B0502020202020204" pitchFamily="34" charset="0"/>
              </a:rPr>
              <a:t>Employees of municipal agencies</a:t>
            </a:r>
          </a:p>
          <a:p>
            <a:pPr lvl="2">
              <a:buFont typeface="Wingdings" panose="05000000000000000000" pitchFamily="2" charset="2"/>
              <a:buChar char="§"/>
            </a:pPr>
            <a:r>
              <a:rPr lang="en-US" sz="1700" dirty="0">
                <a:latin typeface="Century Gothic" panose="020B0502020202020204" pitchFamily="34" charset="0"/>
              </a:rPr>
              <a:t>Law enforcement</a:t>
            </a:r>
          </a:p>
          <a:p>
            <a:pPr lvl="2">
              <a:buFont typeface="Wingdings" panose="05000000000000000000" pitchFamily="2" charset="2"/>
              <a:buChar char="§"/>
            </a:pPr>
            <a:r>
              <a:rPr lang="en-US" sz="1700" dirty="0">
                <a:latin typeface="Century Gothic" panose="020B0502020202020204" pitchFamily="34" charset="0"/>
              </a:rPr>
              <a:t>Maternal health providers</a:t>
            </a:r>
          </a:p>
          <a:p>
            <a:pPr lvl="2">
              <a:buFont typeface="Wingdings" panose="05000000000000000000" pitchFamily="2" charset="2"/>
              <a:buChar char="§"/>
            </a:pPr>
            <a:r>
              <a:rPr lang="en-US" sz="1700" dirty="0">
                <a:latin typeface="Century Gothic" panose="020B0502020202020204" pitchFamily="34" charset="0"/>
              </a:rPr>
              <a:t>SFDPH Department of Equity</a:t>
            </a:r>
          </a:p>
          <a:p>
            <a:pPr lvl="2">
              <a:buFont typeface="Wingdings" panose="05000000000000000000" pitchFamily="2" charset="2"/>
              <a:buChar char="§"/>
            </a:pPr>
            <a:r>
              <a:rPr lang="en-US" sz="1700" dirty="0">
                <a:latin typeface="Century Gothic" panose="020B0502020202020204" pitchFamily="34" charset="0"/>
              </a:rPr>
              <a:t>Black/African American and </a:t>
            </a:r>
            <a:r>
              <a:rPr lang="en-US" sz="1700" dirty="0" err="1">
                <a:latin typeface="Century Gothic" panose="020B0502020202020204" pitchFamily="34" charset="0"/>
              </a:rPr>
              <a:t>Latinx</a:t>
            </a:r>
            <a:r>
              <a:rPr lang="en-US" sz="1700" dirty="0">
                <a:latin typeface="Century Gothic" panose="020B0502020202020204" pitchFamily="34" charset="0"/>
              </a:rPr>
              <a:t> Communities </a:t>
            </a:r>
          </a:p>
          <a:p>
            <a:pPr marL="274320" lvl="1" indent="0">
              <a:buFont typeface="Corbel" pitchFamily="34" charset="0"/>
              <a:buNone/>
            </a:pPr>
            <a:endParaRPr lang="en-US" sz="1600" dirty="0">
              <a:latin typeface="Century Gothic" panose="020B0502020202020204" pitchFamily="34" charset="0"/>
            </a:endParaRPr>
          </a:p>
        </p:txBody>
      </p:sp>
    </p:spTree>
    <p:extLst>
      <p:ext uri="{BB962C8B-B14F-4D97-AF65-F5344CB8AC3E}">
        <p14:creationId xmlns:p14="http://schemas.microsoft.com/office/powerpoint/2010/main" val="2878322691"/>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CE76E2B59A01479920E8A567FFD31F" ma:contentTypeVersion="16" ma:contentTypeDescription="Create a new document." ma:contentTypeScope="" ma:versionID="6924655dbd68daf5db98b1a9c2d04137">
  <xsd:schema xmlns:xsd="http://www.w3.org/2001/XMLSchema" xmlns:xs="http://www.w3.org/2001/XMLSchema" xmlns:p="http://schemas.microsoft.com/office/2006/metadata/properties" xmlns:ns2="fa029683-6eee-48f5-8ea9-be02e28f3b38" xmlns:ns3="582949a9-4c9e-4717-93a0-ec908ce2d307" targetNamespace="http://schemas.microsoft.com/office/2006/metadata/properties" ma:root="true" ma:fieldsID="ce64f3835a3961829bd1ae22a94e487b" ns2:_="" ns3:_="">
    <xsd:import namespace="fa029683-6eee-48f5-8ea9-be02e28f3b38"/>
    <xsd:import namespace="582949a9-4c9e-4717-93a0-ec908ce2d3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029683-6eee-48f5-8ea9-be02e28f3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b278eec-cad9-4ec1-bf87-f68f02c44eba"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2949a9-4c9e-4717-93a0-ec908ce2d3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5dd3880-71a6-4f37-9632-1a0d2e3bd32e}" ma:internalName="TaxCatchAll" ma:showField="CatchAllData" ma:web="582949a9-4c9e-4717-93a0-ec908ce2d3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029683-6eee-48f5-8ea9-be02e28f3b38">
      <Terms xmlns="http://schemas.microsoft.com/office/infopath/2007/PartnerControls"/>
    </lcf76f155ced4ddcb4097134ff3c332f>
    <TaxCatchAll xmlns="582949a9-4c9e-4717-93a0-ec908ce2d307" xsi:nil="true"/>
    <SharedWithUsers xmlns="582949a9-4c9e-4717-93a0-ec908ce2d307">
      <UserInfo>
        <DisplayName>Marshall, Danyelle (DPH)</DisplayName>
        <AccountId>253</AccountId>
        <AccountType/>
      </UserInfo>
      <UserInfo>
        <DisplayName>Brown, Jessica (DPH)</DisplayName>
        <AccountId>27</AccountId>
        <AccountType/>
      </UserInfo>
      <UserInfo>
        <DisplayName>Ibarra, Juan (DPH)</DisplayName>
        <AccountId>10</AccountId>
        <AccountType/>
      </UserInfo>
      <UserInfo>
        <DisplayName>Mayer-Twomey, Charles (DPH)</DisplayName>
        <AccountId>15</AccountId>
        <AccountType/>
      </UserInfo>
      <UserInfo>
        <DisplayName>Vaughn, Ashley (DPH)</DisplayName>
        <AccountId>257</AccountId>
        <AccountType/>
      </UserInfo>
    </SharedWithUsers>
  </documentManagement>
</p:properties>
</file>

<file path=customXml/itemProps1.xml><?xml version="1.0" encoding="utf-8"?>
<ds:datastoreItem xmlns:ds="http://schemas.openxmlformats.org/officeDocument/2006/customXml" ds:itemID="{610C32D2-FBAD-4148-89F9-E0740EC5D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029683-6eee-48f5-8ea9-be02e28f3b38"/>
    <ds:schemaRef ds:uri="582949a9-4c9e-4717-93a0-ec908ce2d3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28BC0B-4409-494B-8706-2BB54CE707FB}">
  <ds:schemaRefs>
    <ds:schemaRef ds:uri="http://schemas.microsoft.com/sharepoint/v3/contenttype/forms"/>
  </ds:schemaRefs>
</ds:datastoreItem>
</file>

<file path=customXml/itemProps3.xml><?xml version="1.0" encoding="utf-8"?>
<ds:datastoreItem xmlns:ds="http://schemas.openxmlformats.org/officeDocument/2006/customXml" ds:itemID="{CF3C7A72-CE8F-4B5C-9884-9AE87FEB8156}">
  <ds:schemaRefs>
    <ds:schemaRef ds:uri="http://schemas.microsoft.com/office/2006/metadata/properties"/>
    <ds:schemaRef ds:uri="http://schemas.microsoft.com/office/infopath/2007/PartnerControls"/>
    <ds:schemaRef ds:uri="fa029683-6eee-48f5-8ea9-be02e28f3b38"/>
    <ds:schemaRef ds:uri="582949a9-4c9e-4717-93a0-ec908ce2d307"/>
  </ds:schemaRefs>
</ds:datastoreItem>
</file>

<file path=docProps/app.xml><?xml version="1.0" encoding="utf-8"?>
<Properties xmlns="http://schemas.openxmlformats.org/officeDocument/2006/extended-properties" xmlns:vt="http://schemas.openxmlformats.org/officeDocument/2006/docPropsVTypes">
  <Template>Basis</Template>
  <TotalTime>11702</TotalTime>
  <Words>1667</Words>
  <Application>Microsoft Office PowerPoint</Application>
  <PresentationFormat>Widescreen</PresentationFormat>
  <Paragraphs>191</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Century Gothic</vt:lpstr>
      <vt:lpstr>Corbel</vt:lpstr>
      <vt:lpstr>Courier New</vt:lpstr>
      <vt:lpstr>Symbol</vt:lpstr>
      <vt:lpstr>Times New Roman</vt:lpstr>
      <vt:lpstr>Wingdings</vt:lpstr>
      <vt:lpstr>Basis</vt:lpstr>
      <vt:lpstr>PowerPoint Presentation</vt:lpstr>
      <vt:lpstr>Behavioral Health Services (BHS) </vt:lpstr>
      <vt:lpstr>       Mental Health Services Act  Overview </vt:lpstr>
      <vt:lpstr>Mental Health Services Act Revenues</vt:lpstr>
      <vt:lpstr>MHSA County Expenditures</vt:lpstr>
      <vt:lpstr>MHSA Statewide Estimated Revenues (Cash Basis-Millions of Dollars)</vt:lpstr>
      <vt:lpstr>FY23-26 Three-Year Integrative Plan</vt:lpstr>
      <vt:lpstr>MHSA’s 5 Funding Components: San Francisco’s 7 Service Categories, funding 85 programs </vt:lpstr>
      <vt:lpstr>Community Program Planning Process</vt:lpstr>
      <vt:lpstr>FY21/22 Selected Outcomes</vt:lpstr>
      <vt:lpstr>Peer Specialists are Critical to MHSA</vt:lpstr>
      <vt:lpstr>FY23-24 through FY25-26 Three-Year Plan </vt:lpstr>
      <vt:lpstr> Spotlight on SF’s Changing Needs</vt:lpstr>
      <vt:lpstr> Emphasis on Evaluation</vt:lpstr>
      <vt:lpstr>Comments?</vt:lpstr>
      <vt:lpstr>Thank you for your time</vt:lpstr>
    </vt:vector>
  </TitlesOfParts>
  <Company>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Development, Education  &amp; Training</dc:title>
  <dc:creator>KIM GANADE</dc:creator>
  <cp:lastModifiedBy>Geoffrey Grier</cp:lastModifiedBy>
  <cp:revision>158</cp:revision>
  <dcterms:created xsi:type="dcterms:W3CDTF">2016-11-30T21:47:21Z</dcterms:created>
  <dcterms:modified xsi:type="dcterms:W3CDTF">2024-03-18T06:02:29Z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0x010100F5CE76E2B59A01479920E8A567FFD31F</vt:lpwstr>
  </property>
  <property fmtid="{D5CDD505-2E9C-101B-9397-08002B2CF9AE}" pid="3" name="MediaServiceImageTags">
    <vt:lpwstr/>
  </property>
</Properties>
</file>