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handoutMasterIdLst>
    <p:handoutMasterId r:id="rId14"/>
  </p:handoutMasterIdLst>
  <p:sldIdLst>
    <p:sldId id="291" r:id="rId5"/>
    <p:sldId id="308" r:id="rId6"/>
    <p:sldId id="302" r:id="rId7"/>
    <p:sldId id="305" r:id="rId8"/>
    <p:sldId id="303" r:id="rId9"/>
    <p:sldId id="314" r:id="rId10"/>
    <p:sldId id="312" r:id="rId11"/>
    <p:sldId id="29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7E"/>
    <a:srgbClr val="A22D2C"/>
    <a:srgbClr val="2F2B7F"/>
    <a:srgbClr val="E4E0D8"/>
    <a:srgbClr val="D1CCBD"/>
    <a:srgbClr val="2BABE2"/>
    <a:srgbClr val="B7A99A"/>
    <a:srgbClr val="76777A"/>
    <a:srgbClr val="1B6087"/>
    <a:srgbClr val="C7C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3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107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32B3F-CB36-654A-9251-79AFFDEC9A6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FBFB-D6ED-6E45-8645-53FF1D6B6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4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8EDBB-541A-DC4A-96B2-5984C0CE8D7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2E5A1-E44F-9F4A-A11D-1B6F9730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17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2E5A1-E44F-9F4A-A11D-1B6F97308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4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2E5A1-E44F-9F4A-A11D-1B6F9730823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2E5A1-E44F-9F4A-A11D-1B6F97308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0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ACA013-545F-4928-A99C-C78D6C5ACA25}"/>
              </a:ext>
            </a:extLst>
          </p:cNvPr>
          <p:cNvSpPr/>
          <p:nvPr userDrawn="1"/>
        </p:nvSpPr>
        <p:spPr>
          <a:xfrm>
            <a:off x="0" y="0"/>
            <a:ext cx="9144000" cy="4483100"/>
          </a:xfrm>
          <a:prstGeom prst="rect">
            <a:avLst/>
          </a:prstGeom>
          <a:solidFill>
            <a:srgbClr val="A22D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399" y="1397000"/>
            <a:ext cx="7772400" cy="260773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ight Triangle 11"/>
          <p:cNvSpPr>
            <a:spLocks noChangeAspect="1"/>
          </p:cNvSpPr>
          <p:nvPr userDrawn="1"/>
        </p:nvSpPr>
        <p:spPr>
          <a:xfrm flipH="1" flipV="1">
            <a:off x="4660900" y="0"/>
            <a:ext cx="4483100" cy="4483100"/>
          </a:xfrm>
          <a:prstGeom prst="rtTriangl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7245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F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5D4D0A-9376-4A52-92B8-5D02CA7B392A}"/>
              </a:ext>
            </a:extLst>
          </p:cNvPr>
          <p:cNvSpPr/>
          <p:nvPr userDrawn="1"/>
        </p:nvSpPr>
        <p:spPr>
          <a:xfrm>
            <a:off x="0" y="0"/>
            <a:ext cx="9144000" cy="448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1333-C698-334D-9002-DDE9AA083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DD9930-EE01-40A8-BACB-07A8E3D7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711200"/>
            <a:ext cx="7315199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CF317E-3EDA-4561-AEE2-E8C95B049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397000"/>
            <a:ext cx="7315200" cy="299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2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C0DF4-0959-4065-91D3-2F53F26C4D82}"/>
              </a:ext>
            </a:extLst>
          </p:cNvPr>
          <p:cNvSpPr/>
          <p:nvPr userDrawn="1"/>
        </p:nvSpPr>
        <p:spPr>
          <a:xfrm>
            <a:off x="0" y="0"/>
            <a:ext cx="9144000" cy="4483100"/>
          </a:xfrm>
          <a:prstGeom prst="rect">
            <a:avLst/>
          </a:prstGeom>
          <a:solidFill>
            <a:srgbClr val="A22D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397000"/>
            <a:ext cx="7772400" cy="260773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9708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C0DF4-0959-4065-91D3-2F53F26C4D82}"/>
              </a:ext>
            </a:extLst>
          </p:cNvPr>
          <p:cNvSpPr/>
          <p:nvPr userDrawn="1"/>
        </p:nvSpPr>
        <p:spPr>
          <a:xfrm>
            <a:off x="0" y="0"/>
            <a:ext cx="9144000" cy="44831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397000"/>
            <a:ext cx="7772400" cy="260773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762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C0DF4-0959-4065-91D3-2F53F26C4D82}"/>
              </a:ext>
            </a:extLst>
          </p:cNvPr>
          <p:cNvSpPr/>
          <p:nvPr userDrawn="1"/>
        </p:nvSpPr>
        <p:spPr>
          <a:xfrm>
            <a:off x="0" y="0"/>
            <a:ext cx="9144000" cy="44831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397000"/>
            <a:ext cx="7772400" cy="260773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994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C0DF4-0959-4065-91D3-2F53F26C4D82}"/>
              </a:ext>
            </a:extLst>
          </p:cNvPr>
          <p:cNvSpPr/>
          <p:nvPr userDrawn="1"/>
        </p:nvSpPr>
        <p:spPr>
          <a:xfrm>
            <a:off x="0" y="0"/>
            <a:ext cx="9144000" cy="44831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397000"/>
            <a:ext cx="7772400" cy="260773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6049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-Title Slide">
  <p:cSld name="1_Blue-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87399" y="1397001"/>
            <a:ext cx="7772400" cy="260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73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ACA013-545F-4928-A99C-C78D6C5ACA25}"/>
              </a:ext>
            </a:extLst>
          </p:cNvPr>
          <p:cNvSpPr/>
          <p:nvPr userDrawn="1"/>
        </p:nvSpPr>
        <p:spPr>
          <a:xfrm>
            <a:off x="0" y="0"/>
            <a:ext cx="9144000" cy="44831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399" y="1397000"/>
            <a:ext cx="7772400" cy="260773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ight Triangle 11"/>
          <p:cNvSpPr>
            <a:spLocks noChangeAspect="1"/>
          </p:cNvSpPr>
          <p:nvPr userDrawn="1"/>
        </p:nvSpPr>
        <p:spPr>
          <a:xfrm flipH="1" flipV="1">
            <a:off x="4660900" y="0"/>
            <a:ext cx="4483100" cy="4483100"/>
          </a:xfrm>
          <a:prstGeom prst="rtTriangl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ACA013-545F-4928-A99C-C78D6C5ACA25}"/>
              </a:ext>
            </a:extLst>
          </p:cNvPr>
          <p:cNvSpPr/>
          <p:nvPr userDrawn="1"/>
        </p:nvSpPr>
        <p:spPr>
          <a:xfrm>
            <a:off x="0" y="0"/>
            <a:ext cx="9144000" cy="44831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399" y="1397000"/>
            <a:ext cx="7772400" cy="260773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ight Triangle 11"/>
          <p:cNvSpPr>
            <a:spLocks noChangeAspect="1"/>
          </p:cNvSpPr>
          <p:nvPr userDrawn="1"/>
        </p:nvSpPr>
        <p:spPr>
          <a:xfrm flipH="1" flipV="1">
            <a:off x="4660900" y="0"/>
            <a:ext cx="4483100" cy="4483100"/>
          </a:xfrm>
          <a:prstGeom prst="rtTriangl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0709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ACA013-545F-4928-A99C-C78D6C5ACA25}"/>
              </a:ext>
            </a:extLst>
          </p:cNvPr>
          <p:cNvSpPr/>
          <p:nvPr userDrawn="1"/>
        </p:nvSpPr>
        <p:spPr>
          <a:xfrm>
            <a:off x="0" y="0"/>
            <a:ext cx="9144000" cy="44831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399" y="1397000"/>
            <a:ext cx="7772400" cy="260773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ight Triangle 11"/>
          <p:cNvSpPr>
            <a:spLocks noChangeAspect="1"/>
          </p:cNvSpPr>
          <p:nvPr userDrawn="1"/>
        </p:nvSpPr>
        <p:spPr>
          <a:xfrm flipH="1" flipV="1">
            <a:off x="4660900" y="0"/>
            <a:ext cx="4483100" cy="4483100"/>
          </a:xfrm>
          <a:prstGeom prst="rtTriangle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5738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-Title Slide (sim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7C8DA-D3F8-46FD-ABAE-19B25E0FE5F3}"/>
              </a:ext>
            </a:extLst>
          </p:cNvPr>
          <p:cNvSpPr/>
          <p:nvPr userDrawn="1"/>
        </p:nvSpPr>
        <p:spPr>
          <a:xfrm>
            <a:off x="0" y="0"/>
            <a:ext cx="9144000" cy="44831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399" y="1397000"/>
            <a:ext cx="7772400" cy="260773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2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0106-56C0-434B-8D42-CDA50F7E4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7" y="711200"/>
            <a:ext cx="6350000" cy="3683000"/>
          </a:xfrm>
        </p:spPr>
        <p:txBody>
          <a:bodyPr/>
          <a:lstStyle>
            <a:lvl1pPr marL="177800" indent="-17780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0106-56C0-434B-8D42-CDA50F7E4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4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P red ball 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0106-56C0-434B-8D42-CDA50F7E4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F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4399721"/>
          </a:xfrm>
          <a:prstGeom prst="rect">
            <a:avLst/>
          </a:prstGeom>
          <a:solidFill>
            <a:srgbClr val="2BABE2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noFill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1333-C698-334D-9002-DDE9AA083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D5C6CA-F77C-4122-87B9-0AD183EE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711200"/>
            <a:ext cx="7315199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1DF58A-63B0-47B8-AEC3-E7A1CEB20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397000"/>
            <a:ext cx="7315200" cy="299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4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546A79E-89FD-4D81-BE48-82355D51B87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42696" y="4567998"/>
            <a:ext cx="493776" cy="4937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7400" y="711200"/>
            <a:ext cx="7315199" cy="685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397000"/>
            <a:ext cx="7315200" cy="299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94500" y="469900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840106-56C0-434B-8D42-CDA50F7E4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8" r:id="rId1"/>
    <p:sldLayoutId id="2147493456" r:id="rId2"/>
    <p:sldLayoutId id="2147493476" r:id="rId3"/>
    <p:sldLayoutId id="2147493477" r:id="rId4"/>
    <p:sldLayoutId id="2147493479" r:id="rId5"/>
    <p:sldLayoutId id="2147493457" r:id="rId6"/>
    <p:sldLayoutId id="2147493463" r:id="rId7"/>
    <p:sldLayoutId id="2147493462" r:id="rId8"/>
    <p:sldLayoutId id="2147493472" r:id="rId9"/>
    <p:sldLayoutId id="2147493473" r:id="rId10"/>
    <p:sldLayoutId id="2147493464" r:id="rId11"/>
    <p:sldLayoutId id="2147493481" r:id="rId12"/>
    <p:sldLayoutId id="2147493482" r:id="rId13"/>
    <p:sldLayoutId id="2147493483" r:id="rId14"/>
    <p:sldLayoutId id="2147493484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marinij.com/2023/04/16/marin-nonprofit-connects-homeowners-renters-amid-housing-squeez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46315" y="2"/>
            <a:ext cx="4597684" cy="1153130"/>
          </a:xfrm>
          <a:prstGeom prst="rect">
            <a:avLst/>
          </a:prstGeom>
          <a:solidFill>
            <a:srgbClr val="2F2B7F"/>
          </a:solidFill>
          <a:ln>
            <a:solidFill>
              <a:srgbClr val="2F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8096" y="1153148"/>
            <a:ext cx="8987496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9525"/>
            <a:endParaRPr lang="en-US" sz="2000" spc="-55" dirty="0">
              <a:latin typeface="Arial Black" panose="020B0A04020102020204" pitchFamily="34" charset="0"/>
              <a:cs typeface="Book Antiqua"/>
            </a:endParaRPr>
          </a:p>
          <a:p>
            <a:pPr>
              <a:spcAft>
                <a:spcPts val="1500"/>
              </a:spcAft>
            </a:pPr>
            <a:r>
              <a:rPr lang="en-US" dirty="0">
                <a:sym typeface="Wingdings" panose="05000000000000000000" pitchFamily="2" charset="2"/>
              </a:rPr>
              <a:t>Front Porch Provides: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33 Affordable Housing and 19 Market Rate Retirement Communities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6 Community Service Programs: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Well Connected/Well Connected Español, Social Call,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    Creative Spark, Ruth’s Table, Market Day, Home Match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Spheres of Work: Nutrition, Social Connections, Creative Engagement, Housing</a:t>
            </a:r>
          </a:p>
          <a:p>
            <a:pPr marL="12700" marR="9525"/>
            <a:endParaRPr lang="en-US" sz="2000" spc="-55" dirty="0">
              <a:latin typeface="Book Antiqua"/>
              <a:cs typeface="Book Antiqu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1" y="206500"/>
            <a:ext cx="3752715" cy="9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"/>
    </mc:Choice>
    <mc:Fallback xmlns="">
      <p:transition spd="slow" advTm="51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4250735" y="-4254858"/>
            <a:ext cx="642529" cy="9144003"/>
          </a:xfrm>
          <a:prstGeom prst="rect">
            <a:avLst/>
          </a:prstGeom>
          <a:solidFill>
            <a:srgbClr val="2F2B7F"/>
          </a:solidFill>
          <a:ln>
            <a:solidFill>
              <a:srgbClr val="2F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30244" y="25167"/>
            <a:ext cx="9474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What Do Home Sharing Programs Do?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09942"/>
            <a:ext cx="8534400" cy="434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Foster Sustainable Home Sharing Relationships</a:t>
            </a:r>
            <a:r>
              <a:rPr lang="en-US" sz="1600" dirty="0"/>
              <a:t>: Personalized matching based on lifestyle preferences, social compatibility, and communication style</a:t>
            </a:r>
          </a:p>
          <a:p>
            <a:endParaRPr lang="en-US" sz="1600" dirty="0"/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Make the Process Easy and Comfortable:</a:t>
            </a:r>
            <a:r>
              <a:rPr lang="en-US" sz="16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Ensuring rooms are habitable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Listing rooms and fielding inquiries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Vetting participants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Facilitating development of lease agreements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Ongoing match support</a:t>
            </a:r>
          </a:p>
          <a:p>
            <a:pPr lvl="1"/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Create Housing Stock: </a:t>
            </a:r>
            <a:r>
              <a:rPr lang="en-US" sz="1600" dirty="0"/>
              <a:t>Providing support to older adults, families, and other vulnerable populations who have fears associated with having a stranger live in their home makes home sharing a viable option</a:t>
            </a:r>
          </a:p>
          <a:p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32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2282" y="981466"/>
            <a:ext cx="8046599" cy="3355527"/>
            <a:chOff x="484161" y="648339"/>
            <a:chExt cx="7552934" cy="3701952"/>
          </a:xfrm>
        </p:grpSpPr>
        <p:grpSp>
          <p:nvGrpSpPr>
            <p:cNvPr id="9" name="Group 8"/>
            <p:cNvGrpSpPr/>
            <p:nvPr/>
          </p:nvGrpSpPr>
          <p:grpSpPr>
            <a:xfrm>
              <a:off x="484161" y="648339"/>
              <a:ext cx="7552934" cy="3701952"/>
              <a:chOff x="484161" y="648339"/>
              <a:chExt cx="7552934" cy="3701952"/>
            </a:xfrm>
          </p:grpSpPr>
          <p:sp>
            <p:nvSpPr>
              <p:cNvPr id="15" name="Google Shape;94;p15"/>
              <p:cNvSpPr txBox="1"/>
              <p:nvPr/>
            </p:nvSpPr>
            <p:spPr>
              <a:xfrm>
                <a:off x="2956257" y="648339"/>
                <a:ext cx="5080838" cy="516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502" tIns="60502" rIns="60502" bIns="60502" anchor="t" anchorCtr="0">
                <a:noAutofit/>
              </a:bodyPr>
              <a:lstStyle/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r>
                  <a:rPr lang="en" sz="2000" dirty="0">
                    <a:latin typeface="+mj-lt"/>
                    <a:cs typeface="Calibri Light" panose="020F0302020204030204" pitchFamily="34" charset="0"/>
                    <a:sym typeface="Roboto"/>
                  </a:rPr>
                  <a:t>Applicatio</a:t>
                </a:r>
                <a:r>
                  <a:rPr lang="en-US" sz="2000" dirty="0">
                    <a:latin typeface="+mj-lt"/>
                    <a:cs typeface="Calibri Light" panose="020F0302020204030204" pitchFamily="34" charset="0"/>
                    <a:sym typeface="Roboto"/>
                  </a:rPr>
                  <a:t>n</a:t>
                </a:r>
                <a:r>
                  <a:rPr lang="en" sz="2000" dirty="0">
                    <a:latin typeface="+mj-lt"/>
                    <a:cs typeface="Calibri Light" panose="020F0302020204030204" pitchFamily="34" charset="0"/>
                    <a:sym typeface="Roboto"/>
                  </a:rPr>
                  <a:t>, Home Visit/Intake, </a:t>
                </a:r>
                <a:r>
                  <a:rPr lang="en-US" sz="2000" dirty="0">
                    <a:latin typeface="+mj-lt"/>
                    <a:cs typeface="Calibri Light" panose="020F0302020204030204" pitchFamily="34" charset="0"/>
                    <a:sym typeface="Roboto"/>
                  </a:rPr>
                  <a:t>Vetting</a:t>
                </a:r>
                <a:endParaRPr sz="2000" dirty="0">
                  <a:latin typeface="+mj-lt"/>
                  <a:cs typeface="Calibri Light" panose="020F0302020204030204" pitchFamily="34" charset="0"/>
                  <a:sym typeface="Roboto"/>
                </a:endParaRPr>
              </a:p>
            </p:txBody>
          </p:sp>
          <p:sp>
            <p:nvSpPr>
              <p:cNvPr id="16" name="Google Shape;94;p15"/>
              <p:cNvSpPr txBox="1"/>
              <p:nvPr/>
            </p:nvSpPr>
            <p:spPr>
              <a:xfrm>
                <a:off x="2956256" y="1439887"/>
                <a:ext cx="5080839" cy="464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502" tIns="60502" rIns="60502" bIns="60502" anchor="t" anchorCtr="0">
                <a:noAutofit/>
              </a:bodyPr>
              <a:lstStyle/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r>
                  <a:rPr lang="en" sz="2000" dirty="0">
                    <a:latin typeface="+mj-lt"/>
                    <a:cs typeface="Calibri Light" panose="020F0302020204030204" pitchFamily="34" charset="0"/>
                    <a:sym typeface="Roboto"/>
                  </a:rPr>
                  <a:t>Lifestyle Preferences &amp; Communication Style</a:t>
                </a:r>
                <a:endParaRPr sz="2000" dirty="0">
                  <a:latin typeface="+mj-lt"/>
                  <a:cs typeface="Calibri Light" panose="020F0302020204030204" pitchFamily="34" charset="0"/>
                  <a:sym typeface="Roboto"/>
                </a:endParaRPr>
              </a:p>
            </p:txBody>
          </p:sp>
          <p:sp>
            <p:nvSpPr>
              <p:cNvPr id="17" name="Google Shape;94;p15"/>
              <p:cNvSpPr txBox="1"/>
              <p:nvPr/>
            </p:nvSpPr>
            <p:spPr>
              <a:xfrm>
                <a:off x="2956257" y="2236484"/>
                <a:ext cx="5080838" cy="444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502" tIns="60502" rIns="60502" bIns="60502" anchor="t" anchorCtr="0">
                <a:noAutofit/>
              </a:bodyPr>
              <a:lstStyle/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r>
                  <a:rPr lang="en" sz="2000" dirty="0">
                    <a:latin typeface="+mj-lt"/>
                    <a:cs typeface="Calibri Light" panose="020F0302020204030204" pitchFamily="34" charset="0"/>
                    <a:sym typeface="Roboto"/>
                  </a:rPr>
                  <a:t>Phone Call, In-Person Meetings</a:t>
                </a:r>
                <a:endParaRPr sz="2000" b="1" dirty="0">
                  <a:latin typeface="+mj-lt"/>
                  <a:cs typeface="Calibri Light" panose="020F0302020204030204" pitchFamily="34" charset="0"/>
                  <a:sym typeface="Roboto"/>
                </a:endParaRPr>
              </a:p>
            </p:txBody>
          </p:sp>
          <p:sp>
            <p:nvSpPr>
              <p:cNvPr id="18" name="Google Shape;94;p15"/>
              <p:cNvSpPr txBox="1"/>
              <p:nvPr/>
            </p:nvSpPr>
            <p:spPr>
              <a:xfrm>
                <a:off x="2956256" y="2892786"/>
                <a:ext cx="5018961" cy="646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502" tIns="60502" rIns="60502" bIns="60502" anchor="t" anchorCtr="0">
                <a:noAutofit/>
              </a:bodyPr>
              <a:lstStyle/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r>
                  <a:rPr lang="en-US" sz="2000" dirty="0"/>
                  <a:t>Living Together Agreement, Two Parts: Shared Use of Space, Lease Agreement</a:t>
                </a:r>
              </a:p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endParaRPr lang="en-US" sz="20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Roboto"/>
                </a:endParaRPr>
              </a:p>
            </p:txBody>
          </p:sp>
          <p:sp>
            <p:nvSpPr>
              <p:cNvPr id="19" name="Google Shape;94;p15"/>
              <p:cNvSpPr txBox="1"/>
              <p:nvPr/>
            </p:nvSpPr>
            <p:spPr>
              <a:xfrm>
                <a:off x="2956258" y="3836158"/>
                <a:ext cx="4905041" cy="405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502" tIns="60502" rIns="60502" bIns="60502" anchor="t" anchorCtr="0">
                <a:noAutofit/>
              </a:bodyPr>
              <a:lstStyle/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r>
                  <a:rPr lang="en" sz="2000" dirty="0">
                    <a:cs typeface="Calibri Light" panose="020F0302020204030204" pitchFamily="34" charset="0"/>
                    <a:sym typeface="Roboto"/>
                  </a:rPr>
                  <a:t>Support Throughout the Match</a:t>
                </a:r>
                <a:endParaRPr sz="2000" b="1" dirty="0">
                  <a:cs typeface="Calibri Light" panose="020F0302020204030204" pitchFamily="34" charset="0"/>
                  <a:sym typeface="Roboto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84161" y="648339"/>
                <a:ext cx="2143521" cy="3701952"/>
                <a:chOff x="6902249" y="138298"/>
                <a:chExt cx="2143521" cy="3701952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902249" y="138298"/>
                  <a:ext cx="2127940" cy="531985"/>
                  <a:chOff x="1031546" y="2275"/>
                  <a:chExt cx="2127940" cy="531985"/>
                </a:xfrm>
              </p:grpSpPr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1031546" y="2275"/>
                    <a:ext cx="2127940" cy="53198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3F1E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5" name="Rounded Rectangle 4"/>
                  <p:cNvSpPr/>
                  <p:nvPr/>
                </p:nvSpPr>
                <p:spPr>
                  <a:xfrm>
                    <a:off x="1047127" y="17856"/>
                    <a:ext cx="2096778" cy="5008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lvl="0" algn="ctr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rPr>
                      <a:t>Home Visit/Intake</a:t>
                    </a: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6902249" y="936276"/>
                  <a:ext cx="2127940" cy="531985"/>
                  <a:chOff x="1031546" y="800253"/>
                  <a:chExt cx="2127940" cy="531985"/>
                </a:xfrm>
              </p:grpSpPr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1031546" y="800253"/>
                    <a:ext cx="2127940" cy="53198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3F1E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3" name="Rounded Rectangle 6"/>
                  <p:cNvSpPr/>
                  <p:nvPr/>
                </p:nvSpPr>
                <p:spPr>
                  <a:xfrm>
                    <a:off x="1047127" y="815834"/>
                    <a:ext cx="2096778" cy="5008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rPr>
                      <a:t>Compatible Matching</a:t>
                    </a: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6902249" y="1734253"/>
                  <a:ext cx="2127940" cy="531985"/>
                  <a:chOff x="1031546" y="1598230"/>
                  <a:chExt cx="2127940" cy="531985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1031546" y="1598230"/>
                    <a:ext cx="2127940" cy="53198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3F1E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1" name="Rounded Rectangle 8"/>
                  <p:cNvSpPr/>
                  <p:nvPr/>
                </p:nvSpPr>
                <p:spPr>
                  <a:xfrm>
                    <a:off x="1047127" y="1613811"/>
                    <a:ext cx="2096778" cy="5008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rPr>
                      <a:t>Introducing Candidates</a:t>
                    </a: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6902249" y="2510287"/>
                  <a:ext cx="2127940" cy="531985"/>
                  <a:chOff x="1031546" y="2396208"/>
                  <a:chExt cx="2127940" cy="531985"/>
                </a:xfrm>
              </p:grpSpPr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1031546" y="2396208"/>
                    <a:ext cx="2127940" cy="53198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3F1E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9" name="Rounded Rectangle 10"/>
                  <p:cNvSpPr/>
                  <p:nvPr/>
                </p:nvSpPr>
                <p:spPr>
                  <a:xfrm>
                    <a:off x="1047127" y="2411789"/>
                    <a:ext cx="2096778" cy="5008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rPr>
                      <a:t>Match Agreement</a:t>
                    </a: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6917830" y="3308265"/>
                  <a:ext cx="2127940" cy="531985"/>
                  <a:chOff x="1031546" y="3194186"/>
                  <a:chExt cx="2127940" cy="531985"/>
                </a:xfrm>
              </p:grpSpPr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1031546" y="3194186"/>
                    <a:ext cx="2127940" cy="53198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3F1E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Rounded Rectangle 12"/>
                  <p:cNvSpPr/>
                  <p:nvPr/>
                </p:nvSpPr>
                <p:spPr>
                  <a:xfrm>
                    <a:off x="1047127" y="3209767"/>
                    <a:ext cx="2096778" cy="5008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rPr>
                      <a:t>Ongoing Support</a:t>
                    </a:r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1390617" y="1225736"/>
              <a:ext cx="178206" cy="2574537"/>
              <a:chOff x="1390617" y="1225736"/>
              <a:chExt cx="178206" cy="2574537"/>
            </a:xfrm>
          </p:grpSpPr>
          <p:sp>
            <p:nvSpPr>
              <p:cNvPr id="11" name="Down Arrow 10"/>
              <p:cNvSpPr/>
              <p:nvPr/>
            </p:nvSpPr>
            <p:spPr>
              <a:xfrm>
                <a:off x="1395729" y="1225736"/>
                <a:ext cx="173093" cy="208464"/>
              </a:xfrm>
              <a:prstGeom prst="downArrow">
                <a:avLst/>
              </a:prstGeom>
              <a:solidFill>
                <a:srgbClr val="5393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1395730" y="2010591"/>
                <a:ext cx="173093" cy="208464"/>
              </a:xfrm>
              <a:prstGeom prst="downArrow">
                <a:avLst/>
              </a:prstGeom>
              <a:solidFill>
                <a:srgbClr val="5393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1390617" y="2799730"/>
                <a:ext cx="173093" cy="208464"/>
              </a:xfrm>
              <a:prstGeom prst="downArrow">
                <a:avLst/>
              </a:prstGeom>
              <a:solidFill>
                <a:srgbClr val="5393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1390618" y="3591809"/>
                <a:ext cx="173093" cy="208464"/>
              </a:xfrm>
              <a:prstGeom prst="downArrow">
                <a:avLst/>
              </a:prstGeom>
              <a:solidFill>
                <a:srgbClr val="5393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Rectangle 37"/>
          <p:cNvSpPr/>
          <p:nvPr/>
        </p:nvSpPr>
        <p:spPr>
          <a:xfrm rot="16200000">
            <a:off x="4258123" y="-4226355"/>
            <a:ext cx="642529" cy="9129227"/>
          </a:xfrm>
          <a:prstGeom prst="rect">
            <a:avLst/>
          </a:prstGeom>
          <a:solidFill>
            <a:srgbClr val="2F2B7F"/>
          </a:solidFill>
          <a:ln>
            <a:solidFill>
              <a:srgbClr val="2F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68805" y="50266"/>
            <a:ext cx="461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Home Match Process </a:t>
            </a:r>
          </a:p>
        </p:txBody>
      </p:sp>
    </p:spTree>
    <p:extLst>
      <p:ext uri="{BB962C8B-B14F-4D97-AF65-F5344CB8AC3E}">
        <p14:creationId xmlns:p14="http://schemas.microsoft.com/office/powerpoint/2010/main" val="329653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2282" y="981466"/>
            <a:ext cx="8046601" cy="3355527"/>
            <a:chOff x="484161" y="648339"/>
            <a:chExt cx="7552936" cy="3701952"/>
          </a:xfrm>
        </p:grpSpPr>
        <p:grpSp>
          <p:nvGrpSpPr>
            <p:cNvPr id="9" name="Group 8"/>
            <p:cNvGrpSpPr/>
            <p:nvPr/>
          </p:nvGrpSpPr>
          <p:grpSpPr>
            <a:xfrm>
              <a:off x="484161" y="648339"/>
              <a:ext cx="7552936" cy="3701952"/>
              <a:chOff x="484161" y="648339"/>
              <a:chExt cx="7552936" cy="3701952"/>
            </a:xfrm>
          </p:grpSpPr>
          <p:sp>
            <p:nvSpPr>
              <p:cNvPr id="15" name="Google Shape;94;p15"/>
              <p:cNvSpPr txBox="1"/>
              <p:nvPr/>
            </p:nvSpPr>
            <p:spPr>
              <a:xfrm>
                <a:off x="2956257" y="648339"/>
                <a:ext cx="5080838" cy="516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502" tIns="60502" rIns="60502" bIns="60502" anchor="t" anchorCtr="0">
                <a:noAutofit/>
              </a:bodyPr>
              <a:lstStyle/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r>
                  <a:rPr lang="en" sz="1600" dirty="0">
                    <a:latin typeface="+mj-lt"/>
                    <a:cs typeface="Calibri Light" panose="020F0302020204030204" pitchFamily="34" charset="0"/>
                    <a:sym typeface="Roboto"/>
                  </a:rPr>
                  <a:t>1 Day—1 Week, Based on Participant and Staff Availability</a:t>
                </a:r>
                <a:endParaRPr sz="1600" dirty="0">
                  <a:latin typeface="+mj-lt"/>
                  <a:cs typeface="Calibri Light" panose="020F0302020204030204" pitchFamily="34" charset="0"/>
                  <a:sym typeface="Roboto"/>
                </a:endParaRPr>
              </a:p>
            </p:txBody>
          </p:sp>
          <p:sp>
            <p:nvSpPr>
              <p:cNvPr id="16" name="Google Shape;94;p15"/>
              <p:cNvSpPr txBox="1"/>
              <p:nvPr/>
            </p:nvSpPr>
            <p:spPr>
              <a:xfrm>
                <a:off x="2956258" y="1329968"/>
                <a:ext cx="5080839" cy="464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502" tIns="60502" rIns="60502" bIns="60502" anchor="t" anchorCtr="0">
                <a:noAutofit/>
              </a:bodyPr>
              <a:lstStyle/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r>
                  <a:rPr lang="en" sz="1600" dirty="0">
                    <a:latin typeface="+mj-lt"/>
                    <a:cs typeface="Calibri Light" panose="020F0302020204030204" pitchFamily="34" charset="0"/>
                    <a:sym typeface="Roboto"/>
                  </a:rPr>
                  <a:t>1 Week—?  Months, Based on Available Rooms and Participant Needs</a:t>
                </a:r>
                <a:endParaRPr sz="1600" dirty="0">
                  <a:latin typeface="+mj-lt"/>
                  <a:cs typeface="Calibri Light" panose="020F0302020204030204" pitchFamily="34" charset="0"/>
                  <a:sym typeface="Roboto"/>
                </a:endParaRPr>
              </a:p>
            </p:txBody>
          </p:sp>
          <p:sp>
            <p:nvSpPr>
              <p:cNvPr id="17" name="Google Shape;94;p15"/>
              <p:cNvSpPr txBox="1"/>
              <p:nvPr/>
            </p:nvSpPr>
            <p:spPr>
              <a:xfrm>
                <a:off x="2956257" y="2236484"/>
                <a:ext cx="5080838" cy="444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502" tIns="60502" rIns="60502" bIns="60502" anchor="t" anchorCtr="0">
                <a:noAutofit/>
              </a:bodyPr>
              <a:lstStyle/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r>
                  <a:rPr lang="en" sz="1600" dirty="0">
                    <a:latin typeface="+mj-lt"/>
                    <a:cs typeface="Calibri Light" panose="020F0302020204030204" pitchFamily="34" charset="0"/>
                    <a:sym typeface="Roboto"/>
                  </a:rPr>
                  <a:t>1 Week—? Months </a:t>
                </a:r>
                <a:r>
                  <a:rPr lang="en-US" sz="1600" dirty="0">
                    <a:cs typeface="Calibri Light" panose="020F0302020204030204" pitchFamily="34" charset="0"/>
                    <a:sym typeface="Roboto"/>
                  </a:rPr>
                  <a:t>Based on Available Rooms and Participant Needs</a:t>
                </a:r>
              </a:p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endParaRPr sz="2000" b="1" dirty="0">
                  <a:latin typeface="+mj-lt"/>
                  <a:cs typeface="Calibri Light" panose="020F0302020204030204" pitchFamily="34" charset="0"/>
                  <a:sym typeface="Roboto"/>
                </a:endParaRPr>
              </a:p>
            </p:txBody>
          </p:sp>
          <p:sp>
            <p:nvSpPr>
              <p:cNvPr id="18" name="Google Shape;94;p15"/>
              <p:cNvSpPr txBox="1"/>
              <p:nvPr/>
            </p:nvSpPr>
            <p:spPr>
              <a:xfrm>
                <a:off x="2956256" y="3034834"/>
                <a:ext cx="5018961" cy="646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502" tIns="60502" rIns="60502" bIns="60502" anchor="t" anchorCtr="0">
                <a:noAutofit/>
              </a:bodyPr>
              <a:lstStyle/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r>
                  <a:rPr lang="en-US" sz="1600" dirty="0"/>
                  <a:t>1 Day—1 Week Based on Participant and Staff Availability</a:t>
                </a:r>
              </a:p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endParaRPr lang="en-US" sz="20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Roboto"/>
                </a:endParaRPr>
              </a:p>
            </p:txBody>
          </p:sp>
          <p:sp>
            <p:nvSpPr>
              <p:cNvPr id="19" name="Google Shape;94;p15"/>
              <p:cNvSpPr txBox="1"/>
              <p:nvPr/>
            </p:nvSpPr>
            <p:spPr>
              <a:xfrm>
                <a:off x="2956258" y="3836158"/>
                <a:ext cx="4905041" cy="405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502" tIns="60502" rIns="60502" bIns="60502" anchor="t" anchorCtr="0">
                <a:noAutofit/>
              </a:bodyPr>
              <a:lstStyle/>
              <a:p>
                <a:pPr defTabSz="605150">
                  <a:spcAft>
                    <a:spcPts val="1059"/>
                  </a:spcAft>
                  <a:buClr>
                    <a:srgbClr val="000000"/>
                  </a:buClr>
                </a:pPr>
                <a:r>
                  <a:rPr lang="en" sz="1600" dirty="0">
                    <a:cs typeface="Calibri Light" panose="020F0302020204030204" pitchFamily="34" charset="0"/>
                    <a:sym typeface="Roboto"/>
                  </a:rPr>
                  <a:t>Support Throughout the Match</a:t>
                </a:r>
                <a:endParaRPr sz="1600" b="1" dirty="0">
                  <a:cs typeface="Calibri Light" panose="020F0302020204030204" pitchFamily="34" charset="0"/>
                  <a:sym typeface="Roboto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84161" y="648339"/>
                <a:ext cx="2143521" cy="3701952"/>
                <a:chOff x="6902249" y="138298"/>
                <a:chExt cx="2143521" cy="3701952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902249" y="138298"/>
                  <a:ext cx="2127940" cy="531985"/>
                  <a:chOff x="1031546" y="2275"/>
                  <a:chExt cx="2127940" cy="531985"/>
                </a:xfrm>
              </p:grpSpPr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1031546" y="2275"/>
                    <a:ext cx="2127940" cy="53198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3F1E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5" name="Rounded Rectangle 4"/>
                  <p:cNvSpPr/>
                  <p:nvPr/>
                </p:nvSpPr>
                <p:spPr>
                  <a:xfrm>
                    <a:off x="1047127" y="17856"/>
                    <a:ext cx="2096778" cy="5008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lvl="0" algn="ctr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rPr>
                      <a:t>Home Visit/Intake</a:t>
                    </a: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6902249" y="936276"/>
                  <a:ext cx="2127940" cy="531985"/>
                  <a:chOff x="1031546" y="800253"/>
                  <a:chExt cx="2127940" cy="531985"/>
                </a:xfrm>
              </p:grpSpPr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1031546" y="800253"/>
                    <a:ext cx="2127940" cy="53198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3F1E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3" name="Rounded Rectangle 6"/>
                  <p:cNvSpPr/>
                  <p:nvPr/>
                </p:nvSpPr>
                <p:spPr>
                  <a:xfrm>
                    <a:off x="1047127" y="815834"/>
                    <a:ext cx="2096778" cy="5008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rPr>
                      <a:t>Compatible Matching</a:t>
                    </a: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6902249" y="1734253"/>
                  <a:ext cx="2127940" cy="531985"/>
                  <a:chOff x="1031546" y="1598230"/>
                  <a:chExt cx="2127940" cy="531985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1031546" y="1598230"/>
                    <a:ext cx="2127940" cy="53198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3F1E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1" name="Rounded Rectangle 8"/>
                  <p:cNvSpPr/>
                  <p:nvPr/>
                </p:nvSpPr>
                <p:spPr>
                  <a:xfrm>
                    <a:off x="1047127" y="1613811"/>
                    <a:ext cx="2096778" cy="5008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rPr>
                      <a:t>Introducing Candidates</a:t>
                    </a: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6902249" y="2510287"/>
                  <a:ext cx="2127940" cy="531985"/>
                  <a:chOff x="1031546" y="2396208"/>
                  <a:chExt cx="2127940" cy="531985"/>
                </a:xfrm>
              </p:grpSpPr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1031546" y="2396208"/>
                    <a:ext cx="2127940" cy="53198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3F1E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9" name="Rounded Rectangle 10"/>
                  <p:cNvSpPr/>
                  <p:nvPr/>
                </p:nvSpPr>
                <p:spPr>
                  <a:xfrm>
                    <a:off x="1047127" y="2411789"/>
                    <a:ext cx="2096778" cy="5008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rPr>
                      <a:t>Match Agreement</a:t>
                    </a: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6917830" y="3308265"/>
                  <a:ext cx="2127940" cy="531985"/>
                  <a:chOff x="1031546" y="3194186"/>
                  <a:chExt cx="2127940" cy="531985"/>
                </a:xfrm>
              </p:grpSpPr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1031546" y="3194186"/>
                    <a:ext cx="2127940" cy="531985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3F1E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Rounded Rectangle 12"/>
                  <p:cNvSpPr/>
                  <p:nvPr/>
                </p:nvSpPr>
                <p:spPr>
                  <a:xfrm>
                    <a:off x="1047127" y="3209767"/>
                    <a:ext cx="2096778" cy="50082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00" tIns="76200" rIns="76200" bIns="76200" numCol="1" spcCol="1270" anchor="ctr" anchorCtr="0">
                    <a:noAutofit/>
                  </a:bodyPr>
                  <a:lstStyle/>
                  <a:p>
                    <a:pPr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rPr>
                      <a:t>Ongoing Support</a:t>
                    </a:r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1390617" y="1225736"/>
              <a:ext cx="178206" cy="2574537"/>
              <a:chOff x="1390617" y="1225736"/>
              <a:chExt cx="178206" cy="2574537"/>
            </a:xfrm>
          </p:grpSpPr>
          <p:sp>
            <p:nvSpPr>
              <p:cNvPr id="11" name="Down Arrow 10"/>
              <p:cNvSpPr/>
              <p:nvPr/>
            </p:nvSpPr>
            <p:spPr>
              <a:xfrm>
                <a:off x="1395729" y="1225736"/>
                <a:ext cx="173093" cy="208464"/>
              </a:xfrm>
              <a:prstGeom prst="downArrow">
                <a:avLst/>
              </a:prstGeom>
              <a:solidFill>
                <a:srgbClr val="5393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1395730" y="2010591"/>
                <a:ext cx="173093" cy="208464"/>
              </a:xfrm>
              <a:prstGeom prst="downArrow">
                <a:avLst/>
              </a:prstGeom>
              <a:solidFill>
                <a:srgbClr val="5393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1390617" y="2799730"/>
                <a:ext cx="173093" cy="208464"/>
              </a:xfrm>
              <a:prstGeom prst="downArrow">
                <a:avLst/>
              </a:prstGeom>
              <a:solidFill>
                <a:srgbClr val="5393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1390618" y="3591809"/>
                <a:ext cx="173093" cy="208464"/>
              </a:xfrm>
              <a:prstGeom prst="downArrow">
                <a:avLst/>
              </a:prstGeom>
              <a:solidFill>
                <a:srgbClr val="5393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Rectangle 37"/>
          <p:cNvSpPr/>
          <p:nvPr/>
        </p:nvSpPr>
        <p:spPr>
          <a:xfrm rot="16200000">
            <a:off x="4258123" y="-4226355"/>
            <a:ext cx="642529" cy="9129227"/>
          </a:xfrm>
          <a:prstGeom prst="rect">
            <a:avLst/>
          </a:prstGeom>
          <a:solidFill>
            <a:srgbClr val="2F2B7F"/>
          </a:solidFill>
          <a:ln>
            <a:solidFill>
              <a:srgbClr val="2F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68805" y="50266"/>
            <a:ext cx="461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84132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545" y="980537"/>
            <a:ext cx="7544390" cy="350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Home Providers: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Healthy 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Task exchange, not medical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Adaptability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Home Seekers: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Healthy 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Affordability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Supportive/Stable housemate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4250735" y="-4254856"/>
            <a:ext cx="642530" cy="9144000"/>
          </a:xfrm>
          <a:prstGeom prst="rect">
            <a:avLst/>
          </a:prstGeom>
          <a:solidFill>
            <a:srgbClr val="2F2B7F"/>
          </a:solidFill>
          <a:ln>
            <a:solidFill>
              <a:srgbClr val="2F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3195" y="24756"/>
            <a:ext cx="6109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Profile of Successful Participants</a:t>
            </a:r>
          </a:p>
        </p:txBody>
      </p:sp>
    </p:spTree>
    <p:extLst>
      <p:ext uri="{BB962C8B-B14F-4D97-AF65-F5344CB8AC3E}">
        <p14:creationId xmlns:p14="http://schemas.microsoft.com/office/powerpoint/2010/main" val="354470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6ED3C-C483-4FD4-971E-8775F378E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77" y="1197255"/>
            <a:ext cx="4371173" cy="2997200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400" dirty="0"/>
              <a:t>From the Marin IJ: After Linda O’Brien’s husband died in December the Marin fashion consultant found herself in need of both companionship and help with expenses. “To hold onto my house, I had to have a roommate,” said O’Brien, 71, who has lived in </a:t>
            </a:r>
            <a:r>
              <a:rPr lang="en-US" sz="1400" dirty="0" err="1"/>
              <a:t>Marinwood</a:t>
            </a:r>
            <a:r>
              <a:rPr lang="en-US" sz="1400" dirty="0"/>
              <a:t> for 32 years … (when) O’Brien met Da’Shonda Parks, a 49-year-old academic counselor at San Francisco State University, they quickly felt a bond. “We are like best friends,” Obrien said. Parks agrees. “There’s such synergy,” Parks said. </a:t>
            </a:r>
            <a:r>
              <a:rPr lang="en-US" sz="1400" dirty="0">
                <a:solidFill>
                  <a:srgbClr val="2F2B7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more here!</a:t>
            </a:r>
            <a:endParaRPr lang="en-US" sz="1400" dirty="0">
              <a:solidFill>
                <a:srgbClr val="2F2B7F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CFB08C8-2891-4095-9256-A132C7C6F429}"/>
              </a:ext>
            </a:extLst>
          </p:cNvPr>
          <p:cNvGraphicFramePr/>
          <p:nvPr/>
        </p:nvGraphicFramePr>
        <p:xfrm>
          <a:off x="2438648" y="6589978"/>
          <a:ext cx="1612817" cy="117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E62CC93-0AC2-4761-BF6D-A1BF2491A8C0}"/>
              </a:ext>
            </a:extLst>
          </p:cNvPr>
          <p:cNvSpPr/>
          <p:nvPr/>
        </p:nvSpPr>
        <p:spPr>
          <a:xfrm>
            <a:off x="2412099" y="3710334"/>
            <a:ext cx="2621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4380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92% of participants report feeling</a:t>
            </a:r>
            <a:r>
              <a:rPr lang="en-US" sz="1200" dirty="0">
                <a:solidFill>
                  <a:srgbClr val="5F6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2F2B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financially stable and more socially connected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2023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CF85FE5-BAE3-48DD-8A4D-4FA1376C835D}"/>
              </a:ext>
            </a:extLst>
          </p:cNvPr>
          <p:cNvGraphicFramePr/>
          <p:nvPr/>
        </p:nvGraphicFramePr>
        <p:xfrm>
          <a:off x="2591048" y="6742378"/>
          <a:ext cx="1612817" cy="117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6B6E450-C96D-4A48-93B0-9AE11C9F7E4D}"/>
              </a:ext>
            </a:extLst>
          </p:cNvPr>
          <p:cNvSpPr/>
          <p:nvPr/>
        </p:nvSpPr>
        <p:spPr>
          <a:xfrm rot="16200000">
            <a:off x="4250735" y="-4254856"/>
            <a:ext cx="642530" cy="9144000"/>
          </a:xfrm>
          <a:prstGeom prst="rect">
            <a:avLst/>
          </a:prstGeom>
          <a:solidFill>
            <a:srgbClr val="2F2B7F"/>
          </a:solidFill>
          <a:ln>
            <a:solidFill>
              <a:srgbClr val="2F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E2A5AF-01C9-4FC0-8EA7-C13A6BBC4752}"/>
              </a:ext>
            </a:extLst>
          </p:cNvPr>
          <p:cNvSpPr txBox="1"/>
          <p:nvPr/>
        </p:nvSpPr>
        <p:spPr>
          <a:xfrm>
            <a:off x="1623195" y="24756"/>
            <a:ext cx="6109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Match Story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5CCE79-09F0-4D44-9EA0-AFDF8433D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92" y="963010"/>
            <a:ext cx="2796343" cy="36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9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5586E-BB82-4271-BF27-BF3082CDBB8F}"/>
              </a:ext>
            </a:extLst>
          </p:cNvPr>
          <p:cNvSpPr txBox="1">
            <a:spLocks/>
          </p:cNvSpPr>
          <p:nvPr/>
        </p:nvSpPr>
        <p:spPr>
          <a:xfrm>
            <a:off x="499825" y="936564"/>
            <a:ext cx="4692036" cy="37101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spcAft>
                <a:spcPts val="300"/>
              </a:spcAft>
              <a:buFont typeface="Lucida Grande"/>
              <a:buNone/>
            </a:pPr>
            <a:r>
              <a:rPr lang="en-US" sz="1800" dirty="0"/>
              <a:t>"Home Match has been a life saver. After weeks of navigating different housing platforms and finding nothing but over priced apartments, I came across Home Match. I was matched with a housemate who lives in a beautiful home and is within a 15 minute commute to my school. Without Home Match, relocating to California for school would have been stressful!"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FFB3BD-39C4-4504-B3F8-0B6AD3D13106}"/>
              </a:ext>
            </a:extLst>
          </p:cNvPr>
          <p:cNvSpPr/>
          <p:nvPr/>
        </p:nvSpPr>
        <p:spPr>
          <a:xfrm rot="16200000">
            <a:off x="4250735" y="-4267120"/>
            <a:ext cx="642530" cy="9144000"/>
          </a:xfrm>
          <a:prstGeom prst="rect">
            <a:avLst/>
          </a:prstGeom>
          <a:solidFill>
            <a:srgbClr val="2F2B7F"/>
          </a:solidFill>
          <a:ln>
            <a:solidFill>
              <a:srgbClr val="2F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92E64-B5F7-4341-816A-DA287BD2AFE7}"/>
              </a:ext>
            </a:extLst>
          </p:cNvPr>
          <p:cNvSpPr txBox="1"/>
          <p:nvPr/>
        </p:nvSpPr>
        <p:spPr>
          <a:xfrm>
            <a:off x="1623195" y="24756"/>
            <a:ext cx="6109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Match 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65183-2EBD-4876-9455-CCF7A8802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09" y="927588"/>
            <a:ext cx="2497942" cy="37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/>
        </p:nvSpPr>
        <p:spPr>
          <a:xfrm>
            <a:off x="6794500" y="4699000"/>
            <a:ext cx="21336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10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45710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2" algn="l" defTabSz="45710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4" algn="l" defTabSz="45710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05" algn="l" defTabSz="45710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06" algn="l" defTabSz="45710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08" algn="l" defTabSz="45710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09" algn="l" defTabSz="45710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1" algn="l" defTabSz="45710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370" y="1332556"/>
            <a:ext cx="9028900" cy="3600986"/>
          </a:xfrm>
          <a:prstGeom prst="rect">
            <a:avLst/>
          </a:prstGeom>
        </p:spPr>
        <p:txBody>
          <a:bodyPr wrap="square" numCol="2" spcCol="182880">
            <a:spAutoFit/>
          </a:bodyPr>
          <a:lstStyle/>
          <a:p>
            <a:pPr marR="24765" algn="ctr">
              <a:spcAft>
                <a:spcPts val="500"/>
              </a:spcAft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Calibri Light" panose="020F0302020204030204" pitchFamily="34" charset="0"/>
              </a:rPr>
              <a:t>Contra Costa County</a:t>
            </a:r>
          </a:p>
          <a:p>
            <a:pPr marR="24765" algn="ctr"/>
            <a:r>
              <a:rPr lang="en-US" dirty="0">
                <a:latin typeface="+mj-lt"/>
                <a:cs typeface="Calibri Light" panose="020F0302020204030204" pitchFamily="34" charset="0"/>
              </a:rPr>
              <a:t>HomeMatchContraCosta@frontporch.net </a:t>
            </a:r>
          </a:p>
          <a:p>
            <a:pPr marR="24765" algn="ctr"/>
            <a:r>
              <a:rPr lang="en-US" dirty="0">
                <a:latin typeface="+mj-lt"/>
                <a:cs typeface="Calibri Light" panose="020F0302020204030204" pitchFamily="34" charset="0"/>
              </a:rPr>
              <a:t>(925) 956-7385</a:t>
            </a:r>
          </a:p>
          <a:p>
            <a:pPr marR="24765" algn="ct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4765" algn="ctr">
              <a:spcAft>
                <a:spcPts val="500"/>
              </a:spcAft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Calibri Light" panose="020F0302020204030204" pitchFamily="34" charset="0"/>
              </a:rPr>
              <a:t>Marin County</a:t>
            </a:r>
          </a:p>
          <a:p>
            <a:pPr marR="24765" algn="ctr"/>
            <a:r>
              <a:rPr lang="en-US" dirty="0">
                <a:latin typeface="+mj-lt"/>
                <a:cs typeface="Calibri Light" panose="020F0302020204030204" pitchFamily="34" charset="0"/>
              </a:rPr>
              <a:t>HomeMatchMarin@frontporch.net </a:t>
            </a:r>
          </a:p>
          <a:p>
            <a:pPr marR="24765" algn="ctr"/>
            <a:r>
              <a:rPr lang="en-US" dirty="0">
                <a:latin typeface="+mj-lt"/>
                <a:cs typeface="Calibri Light" panose="020F0302020204030204" pitchFamily="34" charset="0"/>
              </a:rPr>
              <a:t>(415) 456-9068</a:t>
            </a:r>
          </a:p>
          <a:p>
            <a:pPr marR="24765" algn="ct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4765" algn="ct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4765" algn="ct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4765" algn="ct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4765" algn="ctr">
              <a:spcAft>
                <a:spcPts val="500"/>
              </a:spcAft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Calibri Light" panose="020F0302020204030204" pitchFamily="34" charset="0"/>
              </a:rPr>
              <a:t>Alameda County</a:t>
            </a:r>
          </a:p>
          <a:p>
            <a:pPr marR="24765" algn="ctr"/>
            <a:r>
              <a:rPr lang="en-US" dirty="0">
                <a:latin typeface="+mj-lt"/>
                <a:cs typeface="Calibri Light" panose="020F0302020204030204" pitchFamily="34" charset="0"/>
              </a:rPr>
              <a:t>HomeMatchAlameda@frontporch.net </a:t>
            </a:r>
          </a:p>
          <a:p>
            <a:pPr marR="24765" algn="ctr"/>
            <a:r>
              <a:rPr lang="en-US" dirty="0">
                <a:latin typeface="+mj-lt"/>
                <a:cs typeface="Calibri Light" panose="020F0302020204030204" pitchFamily="34" charset="0"/>
              </a:rPr>
              <a:t>(510) 350-4367</a:t>
            </a:r>
          </a:p>
          <a:p>
            <a:pPr marR="24765" algn="ct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4765" algn="ctr">
              <a:spcAft>
                <a:spcPts val="500"/>
              </a:spcAft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Calibri Light" panose="020F0302020204030204" pitchFamily="34" charset="0"/>
              </a:rPr>
              <a:t>SF County </a:t>
            </a:r>
          </a:p>
          <a:p>
            <a:pPr marR="24765" algn="ctr"/>
            <a:r>
              <a:rPr lang="en-US" dirty="0">
                <a:latin typeface="+mj-lt"/>
                <a:cs typeface="Calibri Light" panose="020F0302020204030204" pitchFamily="34" charset="0"/>
              </a:rPr>
              <a:t>HomematchSF@frontporch.net </a:t>
            </a:r>
          </a:p>
          <a:p>
            <a:pPr marR="24765" algn="ctr"/>
            <a:r>
              <a:rPr lang="en-US" dirty="0">
                <a:latin typeface="+mj-lt"/>
                <a:cs typeface="Calibri Light" panose="020F0302020204030204" pitchFamily="34" charset="0"/>
              </a:rPr>
              <a:t>(415) 351-1000</a:t>
            </a:r>
          </a:p>
          <a:p>
            <a:pPr marR="24765" algn="ctr"/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24765" algn="ctr"/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4250735" y="-4254856"/>
            <a:ext cx="642530" cy="9144000"/>
          </a:xfrm>
          <a:prstGeom prst="rect">
            <a:avLst/>
          </a:prstGeom>
          <a:solidFill>
            <a:srgbClr val="2F2B7F"/>
          </a:solidFill>
          <a:ln>
            <a:solidFill>
              <a:srgbClr val="2F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9135" y="23827"/>
            <a:ext cx="35706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118716902"/>
      </p:ext>
    </p:extLst>
  </p:cSld>
  <p:clrMapOvr>
    <a:masterClrMapping/>
  </p:clrMapOvr>
</p:sld>
</file>

<file path=ppt/theme/theme1.xml><?xml version="1.0" encoding="utf-8"?>
<a:theme xmlns:a="http://schemas.openxmlformats.org/drawingml/2006/main" name="Blue + dark band">
  <a:themeElements>
    <a:clrScheme name="Custom 4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DF5936"/>
      </a:accent1>
      <a:accent2>
        <a:srgbClr val="2BABE2"/>
      </a:accent2>
      <a:accent3>
        <a:srgbClr val="EB8923"/>
      </a:accent3>
      <a:accent4>
        <a:srgbClr val="ADB616"/>
      </a:accent4>
      <a:accent5>
        <a:srgbClr val="CCCCCC"/>
      </a:accent5>
      <a:accent6>
        <a:srgbClr val="EFEFEF"/>
      </a:accent6>
      <a:hlink>
        <a:srgbClr val="306EB6"/>
      </a:hlink>
      <a:folHlink>
        <a:srgbClr val="2C30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P Presentation.potx" id="{9E62753C-D4DC-4018-9773-81BA90B2898C}" vid="{8411E66C-EA0D-407C-8ECF-17199502A2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/v3/field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12323</TotalTime>
  <Words>523</Words>
  <Application>Microsoft Office PowerPoint</Application>
  <PresentationFormat>On-screen Show (16:9)</PresentationFormat>
  <Paragraphs>81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Book Antiqua</vt:lpstr>
      <vt:lpstr>Calibri</vt:lpstr>
      <vt:lpstr>Calibri Light</vt:lpstr>
      <vt:lpstr>Lucida Grande</vt:lpstr>
      <vt:lpstr>Wingdings</vt:lpstr>
      <vt:lpstr>Blue + dark band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Episcopal Senior Communities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Porch Presentation  Presenter Name Date</dc:title>
  <dc:creator>Kate Vermillion</dc:creator>
  <cp:lastModifiedBy>Murphy, Mary (HSA)</cp:lastModifiedBy>
  <cp:revision>74</cp:revision>
  <dcterms:created xsi:type="dcterms:W3CDTF">2022-03-11T22:49:42Z</dcterms:created>
  <dcterms:modified xsi:type="dcterms:W3CDTF">2024-03-12T20:36:10Z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