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4"/>
  </p:sldMasterIdLst>
  <p:notesMasterIdLst>
    <p:notesMasterId r:id="rId22"/>
  </p:notesMasterIdLst>
  <p:handoutMasterIdLst>
    <p:handoutMasterId r:id="rId23"/>
  </p:handoutMasterIdLst>
  <p:sldIdLst>
    <p:sldId id="385" r:id="rId5"/>
    <p:sldId id="424" r:id="rId6"/>
    <p:sldId id="485" r:id="rId7"/>
    <p:sldId id="444" r:id="rId8"/>
    <p:sldId id="483" r:id="rId9"/>
    <p:sldId id="419" r:id="rId10"/>
    <p:sldId id="475" r:id="rId11"/>
    <p:sldId id="477" r:id="rId12"/>
    <p:sldId id="478" r:id="rId13"/>
    <p:sldId id="479" r:id="rId14"/>
    <p:sldId id="482" r:id="rId15"/>
    <p:sldId id="480" r:id="rId16"/>
    <p:sldId id="481" r:id="rId17"/>
    <p:sldId id="486" r:id="rId18"/>
    <p:sldId id="474" r:id="rId19"/>
    <p:sldId id="476" r:id="rId20"/>
    <p:sldId id="425" r:id="rId21"/>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LOUIE" initials="JL" lastIdx="1" clrIdx="0">
    <p:extLst>
      <p:ext uri="{19B8F6BF-5375-455C-9EA6-DF929625EA0E}">
        <p15:presenceInfo xmlns:p15="http://schemas.microsoft.com/office/powerpoint/2012/main" userId="S-1-5-21-789336058-117609710-839522115-339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CEA"/>
    <a:srgbClr val="BED3E4"/>
    <a:srgbClr val="A3C2D9"/>
    <a:srgbClr val="98BAD4"/>
    <a:srgbClr val="477EAB"/>
    <a:srgbClr val="294861"/>
    <a:srgbClr val="1D2E3F"/>
    <a:srgbClr val="4679A4"/>
    <a:srgbClr val="769DC4"/>
    <a:srgbClr val="E7E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0EB12F-A6F9-43D2-BFF9-E1140AAEE0B2}" v="122" dt="2024-02-02T18:59:15.323"/>
    <p1510:client id="{22F6D269-10E1-4DD4-BA38-D7BA7C7FE004}" v="1078" dt="2024-02-02T17:28:39.531"/>
    <p1510:client id="{25AC4F99-12D7-2F56-9702-CCE9B17F855A}" v="100" dt="2024-02-02T03:33:29.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e, Jenny (DPH)" userId="e6cd9120-b43e-43a0-b6e1-cd957c4a36aa" providerId="ADAL" clId="{150EB12F-A6F9-43D2-BFF9-E1140AAEE0B2}"/>
    <pc:docChg chg="custSel addSld modSld">
      <pc:chgData name="Louie, Jenny (DPH)" userId="e6cd9120-b43e-43a0-b6e1-cd957c4a36aa" providerId="ADAL" clId="{150EB12F-A6F9-43D2-BFF9-E1140AAEE0B2}" dt="2024-02-02T18:59:15.322" v="1018" actId="20577"/>
      <pc:docMkLst>
        <pc:docMk/>
      </pc:docMkLst>
      <pc:sldChg chg="modSp mod">
        <pc:chgData name="Louie, Jenny (DPH)" userId="e6cd9120-b43e-43a0-b6e1-cd957c4a36aa" providerId="ADAL" clId="{150EB12F-A6F9-43D2-BFF9-E1140AAEE0B2}" dt="2024-02-02T16:16:25.388" v="689" actId="21"/>
        <pc:sldMkLst>
          <pc:docMk/>
          <pc:sldMk cId="628028899" sldId="424"/>
        </pc:sldMkLst>
        <pc:spChg chg="mod">
          <ac:chgData name="Louie, Jenny (DPH)" userId="e6cd9120-b43e-43a0-b6e1-cd957c4a36aa" providerId="ADAL" clId="{150EB12F-A6F9-43D2-BFF9-E1140AAEE0B2}" dt="2024-02-02T16:16:25.388" v="689" actId="21"/>
          <ac:spMkLst>
            <pc:docMk/>
            <pc:sldMk cId="628028899" sldId="424"/>
            <ac:spMk id="3" creationId="{00000000-0000-0000-0000-000000000000}"/>
          </ac:spMkLst>
        </pc:spChg>
      </pc:sldChg>
      <pc:sldChg chg="modSp mod">
        <pc:chgData name="Louie, Jenny (DPH)" userId="e6cd9120-b43e-43a0-b6e1-cd957c4a36aa" providerId="ADAL" clId="{150EB12F-A6F9-43D2-BFF9-E1140AAEE0B2}" dt="2024-02-02T16:08:38.875" v="24" actId="15"/>
        <pc:sldMkLst>
          <pc:docMk/>
          <pc:sldMk cId="2837744710" sldId="425"/>
        </pc:sldMkLst>
        <pc:spChg chg="mod">
          <ac:chgData name="Louie, Jenny (DPH)" userId="e6cd9120-b43e-43a0-b6e1-cd957c4a36aa" providerId="ADAL" clId="{150EB12F-A6F9-43D2-BFF9-E1140AAEE0B2}" dt="2024-02-02T16:08:38.875" v="24" actId="15"/>
          <ac:spMkLst>
            <pc:docMk/>
            <pc:sldMk cId="2837744710" sldId="425"/>
            <ac:spMk id="3" creationId="{00000000-0000-0000-0000-000000000000}"/>
          </ac:spMkLst>
        </pc:spChg>
      </pc:sldChg>
      <pc:sldChg chg="modSp mod">
        <pc:chgData name="Louie, Jenny (DPH)" userId="e6cd9120-b43e-43a0-b6e1-cd957c4a36aa" providerId="ADAL" clId="{150EB12F-A6F9-43D2-BFF9-E1140AAEE0B2}" dt="2024-02-02T16:22:10.643" v="912" actId="20577"/>
        <pc:sldMkLst>
          <pc:docMk/>
          <pc:sldMk cId="244659987" sldId="444"/>
        </pc:sldMkLst>
        <pc:spChg chg="mod">
          <ac:chgData name="Louie, Jenny (DPH)" userId="e6cd9120-b43e-43a0-b6e1-cd957c4a36aa" providerId="ADAL" clId="{150EB12F-A6F9-43D2-BFF9-E1140AAEE0B2}" dt="2024-02-02T16:22:10.643" v="912" actId="20577"/>
          <ac:spMkLst>
            <pc:docMk/>
            <pc:sldMk cId="244659987" sldId="444"/>
            <ac:spMk id="3" creationId="{15BFD51C-06DE-4959-BDAA-2548E9C9BA05}"/>
          </ac:spMkLst>
        </pc:spChg>
      </pc:sldChg>
      <pc:sldChg chg="modSp">
        <pc:chgData name="Louie, Jenny (DPH)" userId="e6cd9120-b43e-43a0-b6e1-cd957c4a36aa" providerId="ADAL" clId="{150EB12F-A6F9-43D2-BFF9-E1140AAEE0B2}" dt="2024-02-02T18:59:15.322" v="1018" actId="20577"/>
        <pc:sldMkLst>
          <pc:docMk/>
          <pc:sldMk cId="1231563096" sldId="474"/>
        </pc:sldMkLst>
        <pc:graphicFrameChg chg="mod">
          <ac:chgData name="Louie, Jenny (DPH)" userId="e6cd9120-b43e-43a0-b6e1-cd957c4a36aa" providerId="ADAL" clId="{150EB12F-A6F9-43D2-BFF9-E1140AAEE0B2}" dt="2024-02-02T18:59:15.322" v="1018" actId="20577"/>
          <ac:graphicFrameMkLst>
            <pc:docMk/>
            <pc:sldMk cId="1231563096" sldId="474"/>
            <ac:graphicFrameMk id="6" creationId="{E0C3B6DE-D093-26C0-838F-8FCBC1E70C10}"/>
          </ac:graphicFrameMkLst>
        </pc:graphicFrameChg>
      </pc:sldChg>
      <pc:sldChg chg="modSp new mod">
        <pc:chgData name="Louie, Jenny (DPH)" userId="e6cd9120-b43e-43a0-b6e1-cd957c4a36aa" providerId="ADAL" clId="{150EB12F-A6F9-43D2-BFF9-E1140AAEE0B2}" dt="2024-02-02T16:27:24.355" v="1015" actId="20577"/>
        <pc:sldMkLst>
          <pc:docMk/>
          <pc:sldMk cId="2666842099" sldId="485"/>
        </pc:sldMkLst>
        <pc:spChg chg="mod">
          <ac:chgData name="Louie, Jenny (DPH)" userId="e6cd9120-b43e-43a0-b6e1-cd957c4a36aa" providerId="ADAL" clId="{150EB12F-A6F9-43D2-BFF9-E1140AAEE0B2}" dt="2024-02-02T16:12:28.113" v="157" actId="20577"/>
          <ac:spMkLst>
            <pc:docMk/>
            <pc:sldMk cId="2666842099" sldId="485"/>
            <ac:spMk id="2" creationId="{B517FBFF-479E-0DA2-C65A-AED7E56E258F}"/>
          </ac:spMkLst>
        </pc:spChg>
        <pc:spChg chg="mod">
          <ac:chgData name="Louie, Jenny (DPH)" userId="e6cd9120-b43e-43a0-b6e1-cd957c4a36aa" providerId="ADAL" clId="{150EB12F-A6F9-43D2-BFF9-E1140AAEE0B2}" dt="2024-02-02T16:27:24.355" v="1015" actId="20577"/>
          <ac:spMkLst>
            <pc:docMk/>
            <pc:sldMk cId="2666842099" sldId="485"/>
            <ac:spMk id="3" creationId="{E80FB934-F830-5E67-CCA1-975F2AD83A13}"/>
          </ac:spMkLst>
        </pc:spChg>
      </pc:sldChg>
    </pc:docChg>
  </pc:docChgLst>
  <pc:docChgLst>
    <pc:chgData name="Gibbs, Emily (DPH)" userId="6af854f8-f730-4ba7-b2c5-3a435f91e140" providerId="ADAL" clId="{22F6D269-10E1-4DD4-BA38-D7BA7C7FE004}"/>
    <pc:docChg chg="undo redo custSel addSld delSld modSld sldOrd">
      <pc:chgData name="Gibbs, Emily (DPH)" userId="6af854f8-f730-4ba7-b2c5-3a435f91e140" providerId="ADAL" clId="{22F6D269-10E1-4DD4-BA38-D7BA7C7FE004}" dt="2024-02-02T17:28:39.539" v="2760" actId="20577"/>
      <pc:docMkLst>
        <pc:docMk/>
      </pc:docMkLst>
      <pc:sldChg chg="modSp mod">
        <pc:chgData name="Gibbs, Emily (DPH)" userId="6af854f8-f730-4ba7-b2c5-3a435f91e140" providerId="ADAL" clId="{22F6D269-10E1-4DD4-BA38-D7BA7C7FE004}" dt="2024-02-02T16:26:51.353" v="2570" actId="20577"/>
        <pc:sldMkLst>
          <pc:docMk/>
          <pc:sldMk cId="1299269057" sldId="385"/>
        </pc:sldMkLst>
        <pc:spChg chg="mod">
          <ac:chgData name="Gibbs, Emily (DPH)" userId="6af854f8-f730-4ba7-b2c5-3a435f91e140" providerId="ADAL" clId="{22F6D269-10E1-4DD4-BA38-D7BA7C7FE004}" dt="2024-02-02T00:05:36.400" v="0"/>
          <ac:spMkLst>
            <pc:docMk/>
            <pc:sldMk cId="1299269057" sldId="385"/>
            <ac:spMk id="3074" creationId="{00000000-0000-0000-0000-000000000000}"/>
          </ac:spMkLst>
        </pc:spChg>
        <pc:spChg chg="mod">
          <ac:chgData name="Gibbs, Emily (DPH)" userId="6af854f8-f730-4ba7-b2c5-3a435f91e140" providerId="ADAL" clId="{22F6D269-10E1-4DD4-BA38-D7BA7C7FE004}" dt="2024-02-02T16:26:51.353" v="2570" actId="20577"/>
          <ac:spMkLst>
            <pc:docMk/>
            <pc:sldMk cId="1299269057" sldId="385"/>
            <ac:spMk id="11267" creationId="{00000000-0000-0000-0000-000000000000}"/>
          </ac:spMkLst>
        </pc:spChg>
      </pc:sldChg>
      <pc:sldChg chg="addSp delSp modSp mod">
        <pc:chgData name="Gibbs, Emily (DPH)" userId="6af854f8-f730-4ba7-b2c5-3a435f91e140" providerId="ADAL" clId="{22F6D269-10E1-4DD4-BA38-D7BA7C7FE004}" dt="2024-02-02T16:43:31.774" v="2705" actId="14734"/>
        <pc:sldMkLst>
          <pc:docMk/>
          <pc:sldMk cId="3793110421" sldId="419"/>
        </pc:sldMkLst>
        <pc:graphicFrameChg chg="mod modGraphic">
          <ac:chgData name="Gibbs, Emily (DPH)" userId="6af854f8-f730-4ba7-b2c5-3a435f91e140" providerId="ADAL" clId="{22F6D269-10E1-4DD4-BA38-D7BA7C7FE004}" dt="2024-02-02T16:43:31.774" v="2705" actId="14734"/>
          <ac:graphicFrameMkLst>
            <pc:docMk/>
            <pc:sldMk cId="3793110421" sldId="419"/>
            <ac:graphicFrameMk id="3" creationId="{00000000-0000-0000-0000-000000000000}"/>
          </ac:graphicFrameMkLst>
        </pc:graphicFrameChg>
        <pc:graphicFrameChg chg="add del mod">
          <ac:chgData name="Gibbs, Emily (DPH)" userId="6af854f8-f730-4ba7-b2c5-3a435f91e140" providerId="ADAL" clId="{22F6D269-10E1-4DD4-BA38-D7BA7C7FE004}" dt="2024-02-02T00:11:53.452" v="389"/>
          <ac:graphicFrameMkLst>
            <pc:docMk/>
            <pc:sldMk cId="3793110421" sldId="419"/>
            <ac:graphicFrameMk id="5" creationId="{2FFD7AE4-ADB4-E37C-BBAA-AC066332D51B}"/>
          </ac:graphicFrameMkLst>
        </pc:graphicFrameChg>
      </pc:sldChg>
      <pc:sldChg chg="add del">
        <pc:chgData name="Gibbs, Emily (DPH)" userId="6af854f8-f730-4ba7-b2c5-3a435f91e140" providerId="ADAL" clId="{22F6D269-10E1-4DD4-BA38-D7BA7C7FE004}" dt="2024-02-02T01:40:52.603" v="2353" actId="47"/>
        <pc:sldMkLst>
          <pc:docMk/>
          <pc:sldMk cId="1671338915" sldId="423"/>
        </pc:sldMkLst>
      </pc:sldChg>
      <pc:sldChg chg="addSp delSp modSp del mod">
        <pc:chgData name="Gibbs, Emily (DPH)" userId="6af854f8-f730-4ba7-b2c5-3a435f91e140" providerId="ADAL" clId="{22F6D269-10E1-4DD4-BA38-D7BA7C7FE004}" dt="2024-02-02T01:40:45.666" v="2351" actId="47"/>
        <pc:sldMkLst>
          <pc:docMk/>
          <pc:sldMk cId="3704946359" sldId="423"/>
        </pc:sldMkLst>
        <pc:spChg chg="mod">
          <ac:chgData name="Gibbs, Emily (DPH)" userId="6af854f8-f730-4ba7-b2c5-3a435f91e140" providerId="ADAL" clId="{22F6D269-10E1-4DD4-BA38-D7BA7C7FE004}" dt="2024-02-02T01:17:26.781" v="2206" actId="207"/>
          <ac:spMkLst>
            <pc:docMk/>
            <pc:sldMk cId="3704946359" sldId="423"/>
            <ac:spMk id="2" creationId="{00000000-0000-0000-0000-000000000000}"/>
          </ac:spMkLst>
        </pc:spChg>
        <pc:spChg chg="add del mod">
          <ac:chgData name="Gibbs, Emily (DPH)" userId="6af854f8-f730-4ba7-b2c5-3a435f91e140" providerId="ADAL" clId="{22F6D269-10E1-4DD4-BA38-D7BA7C7FE004}" dt="2024-02-02T01:38:41.924" v="2317" actId="478"/>
          <ac:spMkLst>
            <pc:docMk/>
            <pc:sldMk cId="3704946359" sldId="423"/>
            <ac:spMk id="3" creationId="{F0F08192-F6AA-6E17-496D-F2FA5EA7D5CE}"/>
          </ac:spMkLst>
        </pc:spChg>
        <pc:graphicFrameChg chg="add mod modGraphic">
          <ac:chgData name="Gibbs, Emily (DPH)" userId="6af854f8-f730-4ba7-b2c5-3a435f91e140" providerId="ADAL" clId="{22F6D269-10E1-4DD4-BA38-D7BA7C7FE004}" dt="2024-02-02T01:38:48.023" v="2320" actId="1076"/>
          <ac:graphicFrameMkLst>
            <pc:docMk/>
            <pc:sldMk cId="3704946359" sldId="423"/>
            <ac:graphicFrameMk id="5" creationId="{59F0501E-8971-C98F-268F-971B1DD8EE50}"/>
          </ac:graphicFrameMkLst>
        </pc:graphicFrameChg>
        <pc:picChg chg="del mod">
          <ac:chgData name="Gibbs, Emily (DPH)" userId="6af854f8-f730-4ba7-b2c5-3a435f91e140" providerId="ADAL" clId="{22F6D269-10E1-4DD4-BA38-D7BA7C7FE004}" dt="2024-02-02T01:38:39.510" v="2316" actId="478"/>
          <ac:picMkLst>
            <pc:docMk/>
            <pc:sldMk cId="3704946359" sldId="423"/>
            <ac:picMk id="7" creationId="{0199BBE6-65E1-20EF-3310-9135916F59B6}"/>
          </ac:picMkLst>
        </pc:picChg>
      </pc:sldChg>
      <pc:sldChg chg="modSp mod">
        <pc:chgData name="Gibbs, Emily (DPH)" userId="6af854f8-f730-4ba7-b2c5-3a435f91e140" providerId="ADAL" clId="{22F6D269-10E1-4DD4-BA38-D7BA7C7FE004}" dt="2024-02-02T05:52:05.123" v="2440" actId="20577"/>
        <pc:sldMkLst>
          <pc:docMk/>
          <pc:sldMk cId="628028899" sldId="424"/>
        </pc:sldMkLst>
        <pc:spChg chg="mod">
          <ac:chgData name="Gibbs, Emily (DPH)" userId="6af854f8-f730-4ba7-b2c5-3a435f91e140" providerId="ADAL" clId="{22F6D269-10E1-4DD4-BA38-D7BA7C7FE004}" dt="2024-02-02T00:05:36.400" v="0"/>
          <ac:spMkLst>
            <pc:docMk/>
            <pc:sldMk cId="628028899" sldId="424"/>
            <ac:spMk id="2" creationId="{00000000-0000-0000-0000-000000000000}"/>
          </ac:spMkLst>
        </pc:spChg>
        <pc:spChg chg="mod">
          <ac:chgData name="Gibbs, Emily (DPH)" userId="6af854f8-f730-4ba7-b2c5-3a435f91e140" providerId="ADAL" clId="{22F6D269-10E1-4DD4-BA38-D7BA7C7FE004}" dt="2024-02-02T05:52:05.123" v="2440" actId="20577"/>
          <ac:spMkLst>
            <pc:docMk/>
            <pc:sldMk cId="628028899" sldId="424"/>
            <ac:spMk id="3" creationId="{00000000-0000-0000-0000-000000000000}"/>
          </ac:spMkLst>
        </pc:spChg>
      </pc:sldChg>
      <pc:sldChg chg="modSp mod">
        <pc:chgData name="Gibbs, Emily (DPH)" userId="6af854f8-f730-4ba7-b2c5-3a435f91e140" providerId="ADAL" clId="{22F6D269-10E1-4DD4-BA38-D7BA7C7FE004}" dt="2024-02-02T00:14:56.367" v="650" actId="20577"/>
        <pc:sldMkLst>
          <pc:docMk/>
          <pc:sldMk cId="2837744710" sldId="425"/>
        </pc:sldMkLst>
        <pc:spChg chg="mod">
          <ac:chgData name="Gibbs, Emily (DPH)" userId="6af854f8-f730-4ba7-b2c5-3a435f91e140" providerId="ADAL" clId="{22F6D269-10E1-4DD4-BA38-D7BA7C7FE004}" dt="2024-02-02T00:14:56.367" v="650" actId="20577"/>
          <ac:spMkLst>
            <pc:docMk/>
            <pc:sldMk cId="2837744710" sldId="425"/>
            <ac:spMk id="3" creationId="{00000000-0000-0000-0000-000000000000}"/>
          </ac:spMkLst>
        </pc:spChg>
      </pc:sldChg>
      <pc:sldChg chg="addSp delSp modSp mod">
        <pc:chgData name="Gibbs, Emily (DPH)" userId="6af854f8-f730-4ba7-b2c5-3a435f91e140" providerId="ADAL" clId="{22F6D269-10E1-4DD4-BA38-D7BA7C7FE004}" dt="2024-02-02T16:34:21.495" v="2635" actId="20577"/>
        <pc:sldMkLst>
          <pc:docMk/>
          <pc:sldMk cId="244659987" sldId="444"/>
        </pc:sldMkLst>
        <pc:spChg chg="mod">
          <ac:chgData name="Gibbs, Emily (DPH)" userId="6af854f8-f730-4ba7-b2c5-3a435f91e140" providerId="ADAL" clId="{22F6D269-10E1-4DD4-BA38-D7BA7C7FE004}" dt="2024-02-02T00:05:36.400" v="0"/>
          <ac:spMkLst>
            <pc:docMk/>
            <pc:sldMk cId="244659987" sldId="444"/>
            <ac:spMk id="2" creationId="{7F901E6E-24A0-46AD-8D4C-6329474BAB10}"/>
          </ac:spMkLst>
        </pc:spChg>
        <pc:spChg chg="mod">
          <ac:chgData name="Gibbs, Emily (DPH)" userId="6af854f8-f730-4ba7-b2c5-3a435f91e140" providerId="ADAL" clId="{22F6D269-10E1-4DD4-BA38-D7BA7C7FE004}" dt="2024-02-02T16:34:21.495" v="2635" actId="20577"/>
          <ac:spMkLst>
            <pc:docMk/>
            <pc:sldMk cId="244659987" sldId="444"/>
            <ac:spMk id="3" creationId="{15BFD51C-06DE-4959-BDAA-2548E9C9BA05}"/>
          </ac:spMkLst>
        </pc:spChg>
        <pc:graphicFrameChg chg="add del mod">
          <ac:chgData name="Gibbs, Emily (DPH)" userId="6af854f8-f730-4ba7-b2c5-3a435f91e140" providerId="ADAL" clId="{22F6D269-10E1-4DD4-BA38-D7BA7C7FE004}" dt="2024-02-02T01:38:52.501" v="2322"/>
          <ac:graphicFrameMkLst>
            <pc:docMk/>
            <pc:sldMk cId="244659987" sldId="444"/>
            <ac:graphicFrameMk id="5" creationId="{E27915D5-C29E-1541-6417-5EED15790C0E}"/>
          </ac:graphicFrameMkLst>
        </pc:graphicFrameChg>
      </pc:sldChg>
      <pc:sldChg chg="del">
        <pc:chgData name="Gibbs, Emily (DPH)" userId="6af854f8-f730-4ba7-b2c5-3a435f91e140" providerId="ADAL" clId="{22F6D269-10E1-4DD4-BA38-D7BA7C7FE004}" dt="2024-02-02T00:14:05.823" v="479" actId="47"/>
        <pc:sldMkLst>
          <pc:docMk/>
          <pc:sldMk cId="1521814730" sldId="460"/>
        </pc:sldMkLst>
      </pc:sldChg>
      <pc:sldChg chg="del">
        <pc:chgData name="Gibbs, Emily (DPH)" userId="6af854f8-f730-4ba7-b2c5-3a435f91e140" providerId="ADAL" clId="{22F6D269-10E1-4DD4-BA38-D7BA7C7FE004}" dt="2024-02-02T00:08:17.313" v="293" actId="47"/>
        <pc:sldMkLst>
          <pc:docMk/>
          <pc:sldMk cId="299993309" sldId="462"/>
        </pc:sldMkLst>
      </pc:sldChg>
      <pc:sldChg chg="del">
        <pc:chgData name="Gibbs, Emily (DPH)" userId="6af854f8-f730-4ba7-b2c5-3a435f91e140" providerId="ADAL" clId="{22F6D269-10E1-4DD4-BA38-D7BA7C7FE004}" dt="2024-02-02T00:11:58.283" v="392" actId="47"/>
        <pc:sldMkLst>
          <pc:docMk/>
          <pc:sldMk cId="1691659379" sldId="463"/>
        </pc:sldMkLst>
      </pc:sldChg>
      <pc:sldChg chg="del">
        <pc:chgData name="Gibbs, Emily (DPH)" userId="6af854f8-f730-4ba7-b2c5-3a435f91e140" providerId="ADAL" clId="{22F6D269-10E1-4DD4-BA38-D7BA7C7FE004}" dt="2024-02-02T00:11:57.455" v="391" actId="47"/>
        <pc:sldMkLst>
          <pc:docMk/>
          <pc:sldMk cId="4035235479" sldId="465"/>
        </pc:sldMkLst>
      </pc:sldChg>
      <pc:sldChg chg="del">
        <pc:chgData name="Gibbs, Emily (DPH)" userId="6af854f8-f730-4ba7-b2c5-3a435f91e140" providerId="ADAL" clId="{22F6D269-10E1-4DD4-BA38-D7BA7C7FE004}" dt="2024-02-02T00:14:03.672" v="475" actId="47"/>
        <pc:sldMkLst>
          <pc:docMk/>
          <pc:sldMk cId="3074261543" sldId="467"/>
        </pc:sldMkLst>
      </pc:sldChg>
      <pc:sldChg chg="del">
        <pc:chgData name="Gibbs, Emily (DPH)" userId="6af854f8-f730-4ba7-b2c5-3a435f91e140" providerId="ADAL" clId="{22F6D269-10E1-4DD4-BA38-D7BA7C7FE004}" dt="2024-02-02T00:14:04.372" v="476" actId="47"/>
        <pc:sldMkLst>
          <pc:docMk/>
          <pc:sldMk cId="2565596297" sldId="468"/>
        </pc:sldMkLst>
      </pc:sldChg>
      <pc:sldChg chg="del">
        <pc:chgData name="Gibbs, Emily (DPH)" userId="6af854f8-f730-4ba7-b2c5-3a435f91e140" providerId="ADAL" clId="{22F6D269-10E1-4DD4-BA38-D7BA7C7FE004}" dt="2024-02-02T00:14:05.378" v="478" actId="47"/>
        <pc:sldMkLst>
          <pc:docMk/>
          <pc:sldMk cId="2949718903" sldId="470"/>
        </pc:sldMkLst>
      </pc:sldChg>
      <pc:sldChg chg="del">
        <pc:chgData name="Gibbs, Emily (DPH)" userId="6af854f8-f730-4ba7-b2c5-3a435f91e140" providerId="ADAL" clId="{22F6D269-10E1-4DD4-BA38-D7BA7C7FE004}" dt="2024-02-02T00:08:15.920" v="292" actId="47"/>
        <pc:sldMkLst>
          <pc:docMk/>
          <pc:sldMk cId="1794880256" sldId="471"/>
        </pc:sldMkLst>
      </pc:sldChg>
      <pc:sldChg chg="del">
        <pc:chgData name="Gibbs, Emily (DPH)" userId="6af854f8-f730-4ba7-b2c5-3a435f91e140" providerId="ADAL" clId="{22F6D269-10E1-4DD4-BA38-D7BA7C7FE004}" dt="2024-02-02T00:14:04.889" v="477" actId="47"/>
        <pc:sldMkLst>
          <pc:docMk/>
          <pc:sldMk cId="2008819493" sldId="473"/>
        </pc:sldMkLst>
      </pc:sldChg>
      <pc:sldChg chg="modSp add del mod">
        <pc:chgData name="Gibbs, Emily (DPH)" userId="6af854f8-f730-4ba7-b2c5-3a435f91e140" providerId="ADAL" clId="{22F6D269-10E1-4DD4-BA38-D7BA7C7FE004}" dt="2024-02-02T01:17:21.850" v="2205" actId="20577"/>
        <pc:sldMkLst>
          <pc:docMk/>
          <pc:sldMk cId="1231563096" sldId="474"/>
        </pc:sldMkLst>
        <pc:spChg chg="mod">
          <ac:chgData name="Gibbs, Emily (DPH)" userId="6af854f8-f730-4ba7-b2c5-3a435f91e140" providerId="ADAL" clId="{22F6D269-10E1-4DD4-BA38-D7BA7C7FE004}" dt="2024-02-02T01:06:08.116" v="2076" actId="20577"/>
          <ac:spMkLst>
            <pc:docMk/>
            <pc:sldMk cId="1231563096" sldId="474"/>
            <ac:spMk id="2" creationId="{B91617B2-5B84-A64E-A78B-8CD2304E440C}"/>
          </ac:spMkLst>
        </pc:spChg>
        <pc:graphicFrameChg chg="mod">
          <ac:chgData name="Gibbs, Emily (DPH)" userId="6af854f8-f730-4ba7-b2c5-3a435f91e140" providerId="ADAL" clId="{22F6D269-10E1-4DD4-BA38-D7BA7C7FE004}" dt="2024-02-02T01:17:21.850" v="2205" actId="20577"/>
          <ac:graphicFrameMkLst>
            <pc:docMk/>
            <pc:sldMk cId="1231563096" sldId="474"/>
            <ac:graphicFrameMk id="6" creationId="{E0C3B6DE-D093-26C0-838F-8FCBC1E70C10}"/>
          </ac:graphicFrameMkLst>
        </pc:graphicFrameChg>
      </pc:sldChg>
      <pc:sldChg chg="modSp add mod">
        <pc:chgData name="Gibbs, Emily (DPH)" userId="6af854f8-f730-4ba7-b2c5-3a435f91e140" providerId="ADAL" clId="{22F6D269-10E1-4DD4-BA38-D7BA7C7FE004}" dt="2024-02-02T17:02:05.049" v="2713" actId="20577"/>
        <pc:sldMkLst>
          <pc:docMk/>
          <pc:sldMk cId="4074154776" sldId="475"/>
        </pc:sldMkLst>
        <pc:graphicFrameChg chg="mod modGraphic">
          <ac:chgData name="Gibbs, Emily (DPH)" userId="6af854f8-f730-4ba7-b2c5-3a435f91e140" providerId="ADAL" clId="{22F6D269-10E1-4DD4-BA38-D7BA7C7FE004}" dt="2024-02-02T17:02:05.049" v="2713" actId="20577"/>
          <ac:graphicFrameMkLst>
            <pc:docMk/>
            <pc:sldMk cId="4074154776" sldId="475"/>
            <ac:graphicFrameMk id="3" creationId="{00000000-0000-0000-0000-000000000000}"/>
          </ac:graphicFrameMkLst>
        </pc:graphicFrameChg>
      </pc:sldChg>
      <pc:sldChg chg="modSp add mod ord">
        <pc:chgData name="Gibbs, Emily (DPH)" userId="6af854f8-f730-4ba7-b2c5-3a435f91e140" providerId="ADAL" clId="{22F6D269-10E1-4DD4-BA38-D7BA7C7FE004}" dt="2024-02-02T01:05:24.812" v="1944"/>
        <pc:sldMkLst>
          <pc:docMk/>
          <pc:sldMk cId="3147679747" sldId="476"/>
        </pc:sldMkLst>
        <pc:spChg chg="mod">
          <ac:chgData name="Gibbs, Emily (DPH)" userId="6af854f8-f730-4ba7-b2c5-3a435f91e140" providerId="ADAL" clId="{22F6D269-10E1-4DD4-BA38-D7BA7C7FE004}" dt="2024-02-02T00:57:43.053" v="1873" actId="404"/>
          <ac:spMkLst>
            <pc:docMk/>
            <pc:sldMk cId="3147679747" sldId="476"/>
            <ac:spMk id="2" creationId="{B91617B2-5B84-A64E-A78B-8CD2304E440C}"/>
          </ac:spMkLst>
        </pc:spChg>
        <pc:graphicFrameChg chg="mod">
          <ac:chgData name="Gibbs, Emily (DPH)" userId="6af854f8-f730-4ba7-b2c5-3a435f91e140" providerId="ADAL" clId="{22F6D269-10E1-4DD4-BA38-D7BA7C7FE004}" dt="2024-02-02T00:58:20.371" v="1910" actId="20577"/>
          <ac:graphicFrameMkLst>
            <pc:docMk/>
            <pc:sldMk cId="3147679747" sldId="476"/>
            <ac:graphicFrameMk id="6" creationId="{E0C3B6DE-D093-26C0-838F-8FCBC1E70C10}"/>
          </ac:graphicFrameMkLst>
        </pc:graphicFrameChg>
      </pc:sldChg>
      <pc:sldChg chg="addSp delSp modSp add mod">
        <pc:chgData name="Gibbs, Emily (DPH)" userId="6af854f8-f730-4ba7-b2c5-3a435f91e140" providerId="ADAL" clId="{22F6D269-10E1-4DD4-BA38-D7BA7C7FE004}" dt="2024-02-02T17:28:22.976" v="2754" actId="1076"/>
        <pc:sldMkLst>
          <pc:docMk/>
          <pc:sldMk cId="3260897173" sldId="477"/>
        </pc:sldMkLst>
        <pc:spChg chg="mod">
          <ac:chgData name="Gibbs, Emily (DPH)" userId="6af854f8-f730-4ba7-b2c5-3a435f91e140" providerId="ADAL" clId="{22F6D269-10E1-4DD4-BA38-D7BA7C7FE004}" dt="2024-02-02T00:16:00.020" v="740" actId="20577"/>
          <ac:spMkLst>
            <pc:docMk/>
            <pc:sldMk cId="3260897173" sldId="477"/>
            <ac:spMk id="2" creationId="{00000000-0000-0000-0000-000000000000}"/>
          </ac:spMkLst>
        </pc:spChg>
        <pc:spChg chg="add mod">
          <ac:chgData name="Gibbs, Emily (DPH)" userId="6af854f8-f730-4ba7-b2c5-3a435f91e140" providerId="ADAL" clId="{22F6D269-10E1-4DD4-BA38-D7BA7C7FE004}" dt="2024-02-02T17:28:22.976" v="2754" actId="1076"/>
          <ac:spMkLst>
            <pc:docMk/>
            <pc:sldMk cId="3260897173" sldId="477"/>
            <ac:spMk id="6" creationId="{E25F18A6-3204-1C78-68BE-C157E0E75C6B}"/>
          </ac:spMkLst>
        </pc:spChg>
        <pc:spChg chg="add del mod">
          <ac:chgData name="Gibbs, Emily (DPH)" userId="6af854f8-f730-4ba7-b2c5-3a435f91e140" providerId="ADAL" clId="{22F6D269-10E1-4DD4-BA38-D7BA7C7FE004}" dt="2024-02-02T00:18:09.508" v="814"/>
          <ac:spMkLst>
            <pc:docMk/>
            <pc:sldMk cId="3260897173" sldId="477"/>
            <ac:spMk id="8" creationId="{E03B755B-7DC5-EA52-8A3D-A744241881FC}"/>
          </ac:spMkLst>
        </pc:spChg>
        <pc:graphicFrameChg chg="mod modGraphic">
          <ac:chgData name="Gibbs, Emily (DPH)" userId="6af854f8-f730-4ba7-b2c5-3a435f91e140" providerId="ADAL" clId="{22F6D269-10E1-4DD4-BA38-D7BA7C7FE004}" dt="2024-02-02T17:28:12.170" v="2752" actId="14734"/>
          <ac:graphicFrameMkLst>
            <pc:docMk/>
            <pc:sldMk cId="3260897173" sldId="477"/>
            <ac:graphicFrameMk id="3" creationId="{00000000-0000-0000-0000-000000000000}"/>
          </ac:graphicFrameMkLst>
        </pc:graphicFrameChg>
      </pc:sldChg>
      <pc:sldChg chg="modSp add mod">
        <pc:chgData name="Gibbs, Emily (DPH)" userId="6af854f8-f730-4ba7-b2c5-3a435f91e140" providerId="ADAL" clId="{22F6D269-10E1-4DD4-BA38-D7BA7C7FE004}" dt="2024-02-02T00:44:56.697" v="1334" actId="20577"/>
        <pc:sldMkLst>
          <pc:docMk/>
          <pc:sldMk cId="1863073268" sldId="478"/>
        </pc:sldMkLst>
        <pc:spChg chg="mod">
          <ac:chgData name="Gibbs, Emily (DPH)" userId="6af854f8-f730-4ba7-b2c5-3a435f91e140" providerId="ADAL" clId="{22F6D269-10E1-4DD4-BA38-D7BA7C7FE004}" dt="2024-02-02T00:44:56.697" v="1334" actId="20577"/>
          <ac:spMkLst>
            <pc:docMk/>
            <pc:sldMk cId="1863073268" sldId="478"/>
            <ac:spMk id="6" creationId="{E25F18A6-3204-1C78-68BE-C157E0E75C6B}"/>
          </ac:spMkLst>
        </pc:spChg>
        <pc:graphicFrameChg chg="mod modGraphic">
          <ac:chgData name="Gibbs, Emily (DPH)" userId="6af854f8-f730-4ba7-b2c5-3a435f91e140" providerId="ADAL" clId="{22F6D269-10E1-4DD4-BA38-D7BA7C7FE004}" dt="2024-02-02T00:44:26.306" v="1328"/>
          <ac:graphicFrameMkLst>
            <pc:docMk/>
            <pc:sldMk cId="1863073268" sldId="478"/>
            <ac:graphicFrameMk id="3" creationId="{00000000-0000-0000-0000-000000000000}"/>
          </ac:graphicFrameMkLst>
        </pc:graphicFrameChg>
      </pc:sldChg>
      <pc:sldChg chg="addSp delSp modSp add mod">
        <pc:chgData name="Gibbs, Emily (DPH)" userId="6af854f8-f730-4ba7-b2c5-3a435f91e140" providerId="ADAL" clId="{22F6D269-10E1-4DD4-BA38-D7BA7C7FE004}" dt="2024-02-02T01:20:07.851" v="2274" actId="108"/>
        <pc:sldMkLst>
          <pc:docMk/>
          <pc:sldMk cId="3403698794" sldId="479"/>
        </pc:sldMkLst>
        <pc:spChg chg="mod">
          <ac:chgData name="Gibbs, Emily (DPH)" userId="6af854f8-f730-4ba7-b2c5-3a435f91e140" providerId="ADAL" clId="{22F6D269-10E1-4DD4-BA38-D7BA7C7FE004}" dt="2024-02-02T00:33:29.643" v="1202" actId="20577"/>
          <ac:spMkLst>
            <pc:docMk/>
            <pc:sldMk cId="3403698794" sldId="479"/>
            <ac:spMk id="6" creationId="{E25F18A6-3204-1C78-68BE-C157E0E75C6B}"/>
          </ac:spMkLst>
        </pc:spChg>
        <pc:spChg chg="add del">
          <ac:chgData name="Gibbs, Emily (DPH)" userId="6af854f8-f730-4ba7-b2c5-3a435f91e140" providerId="ADAL" clId="{22F6D269-10E1-4DD4-BA38-D7BA7C7FE004}" dt="2024-02-02T00:33:48.893" v="1204" actId="22"/>
          <ac:spMkLst>
            <pc:docMk/>
            <pc:sldMk cId="3403698794" sldId="479"/>
            <ac:spMk id="7" creationId="{EF103338-EEB9-50A4-8ACE-D2916F434202}"/>
          </ac:spMkLst>
        </pc:spChg>
        <pc:graphicFrameChg chg="mod modGraphic">
          <ac:chgData name="Gibbs, Emily (DPH)" userId="6af854f8-f730-4ba7-b2c5-3a435f91e140" providerId="ADAL" clId="{22F6D269-10E1-4DD4-BA38-D7BA7C7FE004}" dt="2024-02-02T01:20:07.851" v="2274" actId="108"/>
          <ac:graphicFrameMkLst>
            <pc:docMk/>
            <pc:sldMk cId="3403698794" sldId="479"/>
            <ac:graphicFrameMk id="3" creationId="{00000000-0000-0000-0000-000000000000}"/>
          </ac:graphicFrameMkLst>
        </pc:graphicFrameChg>
      </pc:sldChg>
      <pc:sldChg chg="modSp add mod">
        <pc:chgData name="Gibbs, Emily (DPH)" userId="6af854f8-f730-4ba7-b2c5-3a435f91e140" providerId="ADAL" clId="{22F6D269-10E1-4DD4-BA38-D7BA7C7FE004}" dt="2024-02-02T06:49:44.740" v="2549" actId="20577"/>
        <pc:sldMkLst>
          <pc:docMk/>
          <pc:sldMk cId="2274937447" sldId="480"/>
        </pc:sldMkLst>
        <pc:spChg chg="mod">
          <ac:chgData name="Gibbs, Emily (DPH)" userId="6af854f8-f730-4ba7-b2c5-3a435f91e140" providerId="ADAL" clId="{22F6D269-10E1-4DD4-BA38-D7BA7C7FE004}" dt="2024-02-02T00:46:17.640" v="1367" actId="20577"/>
          <ac:spMkLst>
            <pc:docMk/>
            <pc:sldMk cId="2274937447" sldId="480"/>
            <ac:spMk id="6" creationId="{E25F18A6-3204-1C78-68BE-C157E0E75C6B}"/>
          </ac:spMkLst>
        </pc:spChg>
        <pc:graphicFrameChg chg="mod modGraphic">
          <ac:chgData name="Gibbs, Emily (DPH)" userId="6af854f8-f730-4ba7-b2c5-3a435f91e140" providerId="ADAL" clId="{22F6D269-10E1-4DD4-BA38-D7BA7C7FE004}" dt="2024-02-02T06:49:44.740" v="2549" actId="20577"/>
          <ac:graphicFrameMkLst>
            <pc:docMk/>
            <pc:sldMk cId="2274937447" sldId="480"/>
            <ac:graphicFrameMk id="3" creationId="{00000000-0000-0000-0000-000000000000}"/>
          </ac:graphicFrameMkLst>
        </pc:graphicFrameChg>
      </pc:sldChg>
      <pc:sldChg chg="addSp delSp modSp add mod">
        <pc:chgData name="Gibbs, Emily (DPH)" userId="6af854f8-f730-4ba7-b2c5-3a435f91e140" providerId="ADAL" clId="{22F6D269-10E1-4DD4-BA38-D7BA7C7FE004}" dt="2024-02-02T16:33:03.714" v="2629" actId="113"/>
        <pc:sldMkLst>
          <pc:docMk/>
          <pc:sldMk cId="167242438" sldId="481"/>
        </pc:sldMkLst>
        <pc:spChg chg="del mod">
          <ac:chgData name="Gibbs, Emily (DPH)" userId="6af854f8-f730-4ba7-b2c5-3a435f91e140" providerId="ADAL" clId="{22F6D269-10E1-4DD4-BA38-D7BA7C7FE004}" dt="2024-02-02T00:48:16.397" v="1415" actId="478"/>
          <ac:spMkLst>
            <pc:docMk/>
            <pc:sldMk cId="167242438" sldId="481"/>
            <ac:spMk id="6" creationId="{E25F18A6-3204-1C78-68BE-C157E0E75C6B}"/>
          </ac:spMkLst>
        </pc:spChg>
        <pc:spChg chg="add del mod">
          <ac:chgData name="Gibbs, Emily (DPH)" userId="6af854f8-f730-4ba7-b2c5-3a435f91e140" providerId="ADAL" clId="{22F6D269-10E1-4DD4-BA38-D7BA7C7FE004}" dt="2024-02-02T01:52:39.280" v="2435" actId="478"/>
          <ac:spMkLst>
            <pc:docMk/>
            <pc:sldMk cId="167242438" sldId="481"/>
            <ac:spMk id="8" creationId="{EC382FBF-7A7C-5AAC-A47E-DF58E2F2CE7B}"/>
          </ac:spMkLst>
        </pc:spChg>
        <pc:graphicFrameChg chg="mod modGraphic">
          <ac:chgData name="Gibbs, Emily (DPH)" userId="6af854f8-f730-4ba7-b2c5-3a435f91e140" providerId="ADAL" clId="{22F6D269-10E1-4DD4-BA38-D7BA7C7FE004}" dt="2024-02-02T16:33:03.714" v="2629" actId="113"/>
          <ac:graphicFrameMkLst>
            <pc:docMk/>
            <pc:sldMk cId="167242438" sldId="481"/>
            <ac:graphicFrameMk id="3" creationId="{00000000-0000-0000-0000-000000000000}"/>
          </ac:graphicFrameMkLst>
        </pc:graphicFrameChg>
        <pc:graphicFrameChg chg="add del">
          <ac:chgData name="Gibbs, Emily (DPH)" userId="6af854f8-f730-4ba7-b2c5-3a435f91e140" providerId="ADAL" clId="{22F6D269-10E1-4DD4-BA38-D7BA7C7FE004}" dt="2024-02-02T00:49:18.994" v="1426"/>
          <ac:graphicFrameMkLst>
            <pc:docMk/>
            <pc:sldMk cId="167242438" sldId="481"/>
            <ac:graphicFrameMk id="5" creationId="{5EAE0EBD-6596-C3BE-9184-8D6D062EFF6B}"/>
          </ac:graphicFrameMkLst>
        </pc:graphicFrameChg>
        <pc:graphicFrameChg chg="add del">
          <ac:chgData name="Gibbs, Emily (DPH)" userId="6af854f8-f730-4ba7-b2c5-3a435f91e140" providerId="ADAL" clId="{22F6D269-10E1-4DD4-BA38-D7BA7C7FE004}" dt="2024-02-02T00:49:23.931" v="1428"/>
          <ac:graphicFrameMkLst>
            <pc:docMk/>
            <pc:sldMk cId="167242438" sldId="481"/>
            <ac:graphicFrameMk id="7" creationId="{503A34EE-477F-136A-D66C-601ACD5BB2C6}"/>
          </ac:graphicFrameMkLst>
        </pc:graphicFrameChg>
        <pc:graphicFrameChg chg="add del mod">
          <ac:chgData name="Gibbs, Emily (DPH)" userId="6af854f8-f730-4ba7-b2c5-3a435f91e140" providerId="ADAL" clId="{22F6D269-10E1-4DD4-BA38-D7BA7C7FE004}" dt="2024-02-02T01:41:34.197" v="2360"/>
          <ac:graphicFrameMkLst>
            <pc:docMk/>
            <pc:sldMk cId="167242438" sldId="481"/>
            <ac:graphicFrameMk id="9" creationId="{0A5D1025-91AB-C041-707F-6CC52DFED43A}"/>
          </ac:graphicFrameMkLst>
        </pc:graphicFrameChg>
      </pc:sldChg>
      <pc:sldChg chg="modSp add mod">
        <pc:chgData name="Gibbs, Emily (DPH)" userId="6af854f8-f730-4ba7-b2c5-3a435f91e140" providerId="ADAL" clId="{22F6D269-10E1-4DD4-BA38-D7BA7C7FE004}" dt="2024-02-02T01:21:07.155" v="2313" actId="20577"/>
        <pc:sldMkLst>
          <pc:docMk/>
          <pc:sldMk cId="298599734" sldId="482"/>
        </pc:sldMkLst>
        <pc:spChg chg="mod">
          <ac:chgData name="Gibbs, Emily (DPH)" userId="6af854f8-f730-4ba7-b2c5-3a435f91e140" providerId="ADAL" clId="{22F6D269-10E1-4DD4-BA38-D7BA7C7FE004}" dt="2024-02-02T01:21:07.155" v="2313" actId="20577"/>
          <ac:spMkLst>
            <pc:docMk/>
            <pc:sldMk cId="298599734" sldId="482"/>
            <ac:spMk id="6" creationId="{E25F18A6-3204-1C78-68BE-C157E0E75C6B}"/>
          </ac:spMkLst>
        </pc:spChg>
        <pc:graphicFrameChg chg="mod modGraphic">
          <ac:chgData name="Gibbs, Emily (DPH)" userId="6af854f8-f730-4ba7-b2c5-3a435f91e140" providerId="ADAL" clId="{22F6D269-10E1-4DD4-BA38-D7BA7C7FE004}" dt="2024-02-02T01:20:29.467" v="2302" actId="20577"/>
          <ac:graphicFrameMkLst>
            <pc:docMk/>
            <pc:sldMk cId="298599734" sldId="482"/>
            <ac:graphicFrameMk id="3" creationId="{00000000-0000-0000-0000-000000000000}"/>
          </ac:graphicFrameMkLst>
        </pc:graphicFrameChg>
      </pc:sldChg>
      <pc:sldChg chg="addSp delSp modSp add del mod setBg">
        <pc:chgData name="Gibbs, Emily (DPH)" userId="6af854f8-f730-4ba7-b2c5-3a435f91e140" providerId="ADAL" clId="{22F6D269-10E1-4DD4-BA38-D7BA7C7FE004}" dt="2024-02-02T01:04:03.172" v="1927" actId="47"/>
        <pc:sldMkLst>
          <pc:docMk/>
          <pc:sldMk cId="1217097896" sldId="482"/>
        </pc:sldMkLst>
        <pc:spChg chg="mod">
          <ac:chgData name="Gibbs, Emily (DPH)" userId="6af854f8-f730-4ba7-b2c5-3a435f91e140" providerId="ADAL" clId="{22F6D269-10E1-4DD4-BA38-D7BA7C7FE004}" dt="2024-02-02T00:47:46.757" v="1403"/>
          <ac:spMkLst>
            <pc:docMk/>
            <pc:sldMk cId="1217097896" sldId="482"/>
            <ac:spMk id="2" creationId="{00000000-0000-0000-0000-000000000000}"/>
          </ac:spMkLst>
        </pc:spChg>
        <pc:spChg chg="mod">
          <ac:chgData name="Gibbs, Emily (DPH)" userId="6af854f8-f730-4ba7-b2c5-3a435f91e140" providerId="ADAL" clId="{22F6D269-10E1-4DD4-BA38-D7BA7C7FE004}" dt="2024-02-02T00:47:46.757" v="1403"/>
          <ac:spMkLst>
            <pc:docMk/>
            <pc:sldMk cId="1217097896" sldId="482"/>
            <ac:spMk id="4" creationId="{00000000-0000-0000-0000-000000000000}"/>
          </ac:spMkLst>
        </pc:spChg>
        <pc:spChg chg="del">
          <ac:chgData name="Gibbs, Emily (DPH)" userId="6af854f8-f730-4ba7-b2c5-3a435f91e140" providerId="ADAL" clId="{22F6D269-10E1-4DD4-BA38-D7BA7C7FE004}" dt="2024-02-02T00:41:18.624" v="1321" actId="478"/>
          <ac:spMkLst>
            <pc:docMk/>
            <pc:sldMk cId="1217097896" sldId="482"/>
            <ac:spMk id="6" creationId="{E25F18A6-3204-1C78-68BE-C157E0E75C6B}"/>
          </ac:spMkLst>
        </pc:spChg>
        <pc:graphicFrameChg chg="del">
          <ac:chgData name="Gibbs, Emily (DPH)" userId="6af854f8-f730-4ba7-b2c5-3a435f91e140" providerId="ADAL" clId="{22F6D269-10E1-4DD4-BA38-D7BA7C7FE004}" dt="2024-02-02T00:41:20.174" v="1322" actId="478"/>
          <ac:graphicFrameMkLst>
            <pc:docMk/>
            <pc:sldMk cId="1217097896" sldId="482"/>
            <ac:graphicFrameMk id="3" creationId="{00000000-0000-0000-0000-000000000000}"/>
          </ac:graphicFrameMkLst>
        </pc:graphicFrameChg>
        <pc:graphicFrameChg chg="add mod modGraphic">
          <ac:chgData name="Gibbs, Emily (DPH)" userId="6af854f8-f730-4ba7-b2c5-3a435f91e140" providerId="ADAL" clId="{22F6D269-10E1-4DD4-BA38-D7BA7C7FE004}" dt="2024-02-02T00:44:16.975" v="1327" actId="2164"/>
          <ac:graphicFrameMkLst>
            <pc:docMk/>
            <pc:sldMk cId="1217097896" sldId="482"/>
            <ac:graphicFrameMk id="5" creationId="{C256EC5E-903E-8E57-1166-B355A1B9FA36}"/>
          </ac:graphicFrameMkLst>
        </pc:graphicFrameChg>
      </pc:sldChg>
      <pc:sldChg chg="modSp add del mod">
        <pc:chgData name="Gibbs, Emily (DPH)" userId="6af854f8-f730-4ba7-b2c5-3a435f91e140" providerId="ADAL" clId="{22F6D269-10E1-4DD4-BA38-D7BA7C7FE004}" dt="2024-02-02T00:48:44.616" v="1420" actId="2696"/>
        <pc:sldMkLst>
          <pc:docMk/>
          <pc:sldMk cId="4886120" sldId="483"/>
        </pc:sldMkLst>
        <pc:spChg chg="mod">
          <ac:chgData name="Gibbs, Emily (DPH)" userId="6af854f8-f730-4ba7-b2c5-3a435f91e140" providerId="ADAL" clId="{22F6D269-10E1-4DD4-BA38-D7BA7C7FE004}" dt="2024-02-02T00:48:41.984" v="1419" actId="20577"/>
          <ac:spMkLst>
            <pc:docMk/>
            <pc:sldMk cId="4886120" sldId="483"/>
            <ac:spMk id="2" creationId="{00000000-0000-0000-0000-000000000000}"/>
          </ac:spMkLst>
        </pc:spChg>
      </pc:sldChg>
      <pc:sldChg chg="modSp add mod">
        <pc:chgData name="Gibbs, Emily (DPH)" userId="6af854f8-f730-4ba7-b2c5-3a435f91e140" providerId="ADAL" clId="{22F6D269-10E1-4DD4-BA38-D7BA7C7FE004}" dt="2024-02-02T17:28:39.539" v="2760" actId="20577"/>
        <pc:sldMkLst>
          <pc:docMk/>
          <pc:sldMk cId="2080394209" sldId="483"/>
        </pc:sldMkLst>
        <pc:spChg chg="mod">
          <ac:chgData name="Gibbs, Emily (DPH)" userId="6af854f8-f730-4ba7-b2c5-3a435f91e140" providerId="ADAL" clId="{22F6D269-10E1-4DD4-BA38-D7BA7C7FE004}" dt="2024-02-02T01:40:00.178" v="2335" actId="207"/>
          <ac:spMkLst>
            <pc:docMk/>
            <pc:sldMk cId="2080394209" sldId="483"/>
            <ac:spMk id="2" creationId="{00000000-0000-0000-0000-000000000000}"/>
          </ac:spMkLst>
        </pc:spChg>
        <pc:graphicFrameChg chg="mod modGraphic">
          <ac:chgData name="Gibbs, Emily (DPH)" userId="6af854f8-f730-4ba7-b2c5-3a435f91e140" providerId="ADAL" clId="{22F6D269-10E1-4DD4-BA38-D7BA7C7FE004}" dt="2024-02-02T17:28:39.539" v="2760" actId="20577"/>
          <ac:graphicFrameMkLst>
            <pc:docMk/>
            <pc:sldMk cId="2080394209" sldId="483"/>
            <ac:graphicFrameMk id="5" creationId="{59F0501E-8971-C98F-268F-971B1DD8EE50}"/>
          </ac:graphicFrameMkLst>
        </pc:graphicFrameChg>
      </pc:sldChg>
      <pc:sldChg chg="add del">
        <pc:chgData name="Gibbs, Emily (DPH)" userId="6af854f8-f730-4ba7-b2c5-3a435f91e140" providerId="ADAL" clId="{22F6D269-10E1-4DD4-BA38-D7BA7C7FE004}" dt="2024-02-02T01:41:30.849" v="2358" actId="47"/>
        <pc:sldMkLst>
          <pc:docMk/>
          <pc:sldMk cId="2166958785" sldId="484"/>
        </pc:sldMkLst>
      </pc:sldChg>
      <pc:sldChg chg="addSp delSp modSp add del mod">
        <pc:chgData name="Gibbs, Emily (DPH)" userId="6af854f8-f730-4ba7-b2c5-3a435f91e140" providerId="ADAL" clId="{22F6D269-10E1-4DD4-BA38-D7BA7C7FE004}" dt="2024-02-02T17:03:27.814" v="2749" actId="47"/>
        <pc:sldMkLst>
          <pc:docMk/>
          <pc:sldMk cId="4287869768" sldId="484"/>
        </pc:sldMkLst>
        <pc:graphicFrameChg chg="add del mod">
          <ac:chgData name="Gibbs, Emily (DPH)" userId="6af854f8-f730-4ba7-b2c5-3a435f91e140" providerId="ADAL" clId="{22F6D269-10E1-4DD4-BA38-D7BA7C7FE004}" dt="2024-02-02T16:34:56.921" v="2638" actId="478"/>
          <ac:graphicFrameMkLst>
            <pc:docMk/>
            <pc:sldMk cId="4287869768" sldId="484"/>
            <ac:graphicFrameMk id="3" creationId="{00DC4F24-D510-5F4E-6044-66A5601CD5B3}"/>
          </ac:graphicFrameMkLst>
        </pc:graphicFrameChg>
        <pc:graphicFrameChg chg="add del mod">
          <ac:chgData name="Gibbs, Emily (DPH)" userId="6af854f8-f730-4ba7-b2c5-3a435f91e140" providerId="ADAL" clId="{22F6D269-10E1-4DD4-BA38-D7BA7C7FE004}" dt="2024-02-02T06:47:11.278" v="2540"/>
          <ac:graphicFrameMkLst>
            <pc:docMk/>
            <pc:sldMk cId="4287869768" sldId="484"/>
            <ac:graphicFrameMk id="3" creationId="{872D73FE-7A1B-B6DF-C196-417580658ECC}"/>
          </ac:graphicFrameMkLst>
        </pc:graphicFrameChg>
        <pc:graphicFrameChg chg="del">
          <ac:chgData name="Gibbs, Emily (DPH)" userId="6af854f8-f730-4ba7-b2c5-3a435f91e140" providerId="ADAL" clId="{22F6D269-10E1-4DD4-BA38-D7BA7C7FE004}" dt="2024-02-02T06:47:09.480" v="2538" actId="478"/>
          <ac:graphicFrameMkLst>
            <pc:docMk/>
            <pc:sldMk cId="4287869768" sldId="484"/>
            <ac:graphicFrameMk id="5" creationId="{59F0501E-8971-C98F-268F-971B1DD8EE50}"/>
          </ac:graphicFrameMkLst>
        </pc:graphicFrameChg>
        <pc:graphicFrameChg chg="add mod modGraphic">
          <ac:chgData name="Gibbs, Emily (DPH)" userId="6af854f8-f730-4ba7-b2c5-3a435f91e140" providerId="ADAL" clId="{22F6D269-10E1-4DD4-BA38-D7BA7C7FE004}" dt="2024-02-02T16:39:34.439" v="2676" actId="20577"/>
          <ac:graphicFrameMkLst>
            <pc:docMk/>
            <pc:sldMk cId="4287869768" sldId="484"/>
            <ac:graphicFrameMk id="5" creationId="{8953C558-D460-58C2-9DC1-E1E8D5C5DC46}"/>
          </ac:graphicFrameMkLst>
        </pc:graphicFrameChg>
        <pc:graphicFrameChg chg="add del mod">
          <ac:chgData name="Gibbs, Emily (DPH)" userId="6af854f8-f730-4ba7-b2c5-3a435f91e140" providerId="ADAL" clId="{22F6D269-10E1-4DD4-BA38-D7BA7C7FE004}" dt="2024-02-02T16:32:34.763" v="2617" actId="478"/>
          <ac:graphicFrameMkLst>
            <pc:docMk/>
            <pc:sldMk cId="4287869768" sldId="484"/>
            <ac:graphicFrameMk id="6" creationId="{5F644F07-341A-FCE1-BD87-ACC0C15F70E7}"/>
          </ac:graphicFrameMkLst>
        </pc:graphicFrameChg>
      </pc:sldChg>
      <pc:sldChg chg="add">
        <pc:chgData name="Gibbs, Emily (DPH)" userId="6af854f8-f730-4ba7-b2c5-3a435f91e140" providerId="ADAL" clId="{22F6D269-10E1-4DD4-BA38-D7BA7C7FE004}" dt="2024-02-02T17:03:29.481" v="2750"/>
        <pc:sldMkLst>
          <pc:docMk/>
          <pc:sldMk cId="3946716595" sldId="486"/>
        </pc:sldMkLst>
      </pc:sldChg>
    </pc:docChg>
  </pc:docChgLst>
  <pc:docChgLst>
    <pc:chgData name="Wagner, Greg (DPH)" userId="S::greg.wagner@sfdph.org::b85d4ef2-4f94-47cd-831a-2e154b3aa28a" providerId="AD" clId="Web-{25AC4F99-12D7-2F56-9702-CCE9B17F855A}"/>
    <pc:docChg chg="modSld">
      <pc:chgData name="Wagner, Greg (DPH)" userId="S::greg.wagner@sfdph.org::b85d4ef2-4f94-47cd-831a-2e154b3aa28a" providerId="AD" clId="Web-{25AC4F99-12D7-2F56-9702-CCE9B17F855A}" dt="2024-02-02T03:38:16.686" v="279" actId="20577"/>
      <pc:docMkLst>
        <pc:docMk/>
      </pc:docMkLst>
      <pc:sldChg chg="modSp">
        <pc:chgData name="Wagner, Greg (DPH)" userId="S::greg.wagner@sfdph.org::b85d4ef2-4f94-47cd-831a-2e154b3aa28a" providerId="AD" clId="Web-{25AC4F99-12D7-2F56-9702-CCE9B17F855A}" dt="2024-02-02T03:33:29.557" v="99" actId="20577"/>
        <pc:sldMkLst>
          <pc:docMk/>
          <pc:sldMk cId="628028899" sldId="424"/>
        </pc:sldMkLst>
        <pc:spChg chg="mod">
          <ac:chgData name="Wagner, Greg (DPH)" userId="S::greg.wagner@sfdph.org::b85d4ef2-4f94-47cd-831a-2e154b3aa28a" providerId="AD" clId="Web-{25AC4F99-12D7-2F56-9702-CCE9B17F855A}" dt="2024-02-02T03:33:29.557" v="99" actId="20577"/>
          <ac:spMkLst>
            <pc:docMk/>
            <pc:sldMk cId="628028899" sldId="424"/>
            <ac:spMk id="3" creationId="{00000000-0000-0000-0000-000000000000}"/>
          </ac:spMkLst>
        </pc:spChg>
      </pc:sldChg>
      <pc:sldChg chg="modSp">
        <pc:chgData name="Wagner, Greg (DPH)" userId="S::greg.wagner@sfdph.org::b85d4ef2-4f94-47cd-831a-2e154b3aa28a" providerId="AD" clId="Web-{25AC4F99-12D7-2F56-9702-CCE9B17F855A}" dt="2024-02-02T03:38:16.686" v="279" actId="20577"/>
        <pc:sldMkLst>
          <pc:docMk/>
          <pc:sldMk cId="1231563096" sldId="474"/>
        </pc:sldMkLst>
        <pc:graphicFrameChg chg="modGraphic">
          <ac:chgData name="Wagner, Greg (DPH)" userId="S::greg.wagner@sfdph.org::b85d4ef2-4f94-47cd-831a-2e154b3aa28a" providerId="AD" clId="Web-{25AC4F99-12D7-2F56-9702-CCE9B17F855A}" dt="2024-02-02T03:38:16.686" v="279" actId="20577"/>
          <ac:graphicFrameMkLst>
            <pc:docMk/>
            <pc:sldMk cId="1231563096" sldId="474"/>
            <ac:graphicFrameMk id="6" creationId="{E0C3B6DE-D093-26C0-838F-8FCBC1E70C1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2840D-798F-48D5-B82A-850853F735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B0AB7BA-7730-4FE4-85E9-115E633DDAC0}">
      <dgm:prSet custT="1"/>
      <dgm:spPr/>
      <dgm:t>
        <a:bodyPr/>
        <a:lstStyle/>
        <a:p>
          <a:r>
            <a:rPr lang="en-US" sz="1800" b="1" dirty="0"/>
            <a:t>Savings identified through cross-departmental discussions and working groups</a:t>
          </a:r>
          <a:endParaRPr lang="en-US" sz="1400" dirty="0"/>
        </a:p>
      </dgm:t>
    </dgm:pt>
    <dgm:pt modelId="{081E5787-2463-4D1D-93A6-8CE613529F6B}" type="parTrans" cxnId="{0356E7C5-9E34-4FDF-8F7F-4ABC400180B5}">
      <dgm:prSet/>
      <dgm:spPr/>
      <dgm:t>
        <a:bodyPr/>
        <a:lstStyle/>
        <a:p>
          <a:endParaRPr lang="en-US"/>
        </a:p>
      </dgm:t>
    </dgm:pt>
    <dgm:pt modelId="{6C772AD6-BB7E-45CD-9876-0821AD2BBAD1}" type="sibTrans" cxnId="{0356E7C5-9E34-4FDF-8F7F-4ABC400180B5}">
      <dgm:prSet/>
      <dgm:spPr/>
      <dgm:t>
        <a:bodyPr/>
        <a:lstStyle/>
        <a:p>
          <a:endParaRPr lang="en-US"/>
        </a:p>
      </dgm:t>
    </dgm:pt>
    <dgm:pt modelId="{BD4902DE-8160-480B-9C94-BAE659772287}">
      <dgm:prSet custT="1"/>
      <dgm:spPr/>
      <dgm:t>
        <a:bodyPr/>
        <a:lstStyle/>
        <a:p>
          <a:pPr>
            <a:buFont typeface="+mj-lt"/>
            <a:buAutoNum type="arabicPeriod"/>
          </a:pPr>
          <a:r>
            <a:rPr lang="en-US" sz="1800" b="1" dirty="0"/>
            <a:t>Reductions to community-based organization contracts that do not leverage State or federal revenue</a:t>
          </a:r>
          <a:endParaRPr lang="en-US" sz="1800" dirty="0"/>
        </a:p>
      </dgm:t>
    </dgm:pt>
    <dgm:pt modelId="{80AC58D4-4347-4B7A-8A04-6E01362ADE01}" type="parTrans" cxnId="{AAB5439B-7518-4C5E-A1EF-1C417B84F72A}">
      <dgm:prSet/>
      <dgm:spPr/>
      <dgm:t>
        <a:bodyPr/>
        <a:lstStyle/>
        <a:p>
          <a:endParaRPr lang="en-US"/>
        </a:p>
      </dgm:t>
    </dgm:pt>
    <dgm:pt modelId="{8151B750-BFDB-4906-B7C4-A075E4F11DDA}" type="sibTrans" cxnId="{AAB5439B-7518-4C5E-A1EF-1C417B84F72A}">
      <dgm:prSet/>
      <dgm:spPr/>
      <dgm:t>
        <a:bodyPr/>
        <a:lstStyle/>
        <a:p>
          <a:endParaRPr lang="en-US"/>
        </a:p>
      </dgm:t>
    </dgm:pt>
    <dgm:pt modelId="{D60DB20C-F262-4C52-B866-814A018C10C7}">
      <dgm:prSet custT="1"/>
      <dgm:spPr/>
      <dgm:t>
        <a:bodyPr/>
        <a:lstStyle/>
        <a:p>
          <a:r>
            <a:rPr lang="en-US" sz="1800" b="1" dirty="0"/>
            <a:t>Further contracting out of services</a:t>
          </a:r>
          <a:endParaRPr lang="en-US" sz="1800" dirty="0"/>
        </a:p>
      </dgm:t>
    </dgm:pt>
    <dgm:pt modelId="{7FDB0DBE-768C-48B0-B535-70FEFA804D9E}" type="parTrans" cxnId="{163C28F8-8EDE-4544-A523-40782CC7DEEE}">
      <dgm:prSet/>
      <dgm:spPr/>
      <dgm:t>
        <a:bodyPr/>
        <a:lstStyle/>
        <a:p>
          <a:endParaRPr lang="en-US"/>
        </a:p>
      </dgm:t>
    </dgm:pt>
    <dgm:pt modelId="{3300CCFB-2B57-4AAA-8A28-FD49AC27C114}" type="sibTrans" cxnId="{163C28F8-8EDE-4544-A523-40782CC7DEEE}">
      <dgm:prSet/>
      <dgm:spPr/>
      <dgm:t>
        <a:bodyPr/>
        <a:lstStyle/>
        <a:p>
          <a:endParaRPr lang="en-US"/>
        </a:p>
      </dgm:t>
    </dgm:pt>
    <dgm:pt modelId="{F7277F65-B5ED-4ADB-A9F4-A52D86CD2C8D}">
      <dgm:prSet custT="1"/>
      <dgm:spPr/>
      <dgm:t>
        <a:bodyPr/>
        <a:lstStyle/>
        <a:p>
          <a:pPr rtl="0">
            <a:buFont typeface="+mj-lt"/>
            <a:buAutoNum type="arabicPeriod"/>
          </a:pPr>
          <a:r>
            <a:rPr lang="en-US" sz="1800" b="1" dirty="0"/>
            <a:t>Additional deletion of</a:t>
          </a:r>
          <a:r>
            <a:rPr lang="en-US" sz="1800" b="1" dirty="0">
              <a:latin typeface="Tw Cen MT"/>
            </a:rPr>
            <a:t> </a:t>
          </a:r>
          <a:r>
            <a:rPr lang="en-US" sz="1800" b="1" dirty="0"/>
            <a:t>positions</a:t>
          </a:r>
          <a:endParaRPr lang="en-US" sz="1800" dirty="0"/>
        </a:p>
      </dgm:t>
    </dgm:pt>
    <dgm:pt modelId="{0665B6E4-4E22-4973-AAF4-9DE6D5ABABCE}" type="parTrans" cxnId="{C269275D-EB87-4640-A3B4-DF5AD11DFDBB}">
      <dgm:prSet/>
      <dgm:spPr/>
      <dgm:t>
        <a:bodyPr/>
        <a:lstStyle/>
        <a:p>
          <a:endParaRPr lang="en-US"/>
        </a:p>
      </dgm:t>
    </dgm:pt>
    <dgm:pt modelId="{4D6D5017-6E17-4102-838C-478172AECC03}" type="sibTrans" cxnId="{C269275D-EB87-4640-A3B4-DF5AD11DFDBB}">
      <dgm:prSet/>
      <dgm:spPr/>
      <dgm:t>
        <a:bodyPr/>
        <a:lstStyle/>
        <a:p>
          <a:endParaRPr lang="en-US"/>
        </a:p>
      </dgm:t>
    </dgm:pt>
    <dgm:pt modelId="{753C4267-272A-40DA-8098-7652AAE8A149}">
      <dgm:prSet custT="1"/>
      <dgm:spPr/>
      <dgm:t>
        <a:bodyPr/>
        <a:lstStyle/>
        <a:p>
          <a:pPr>
            <a:buFont typeface="+mj-lt"/>
            <a:buAutoNum type="arabicPeriod"/>
          </a:pPr>
          <a:r>
            <a:rPr lang="en-US" sz="1800" b="1" dirty="0"/>
            <a:t>Revenue changes resulting from pending State policy changes</a:t>
          </a:r>
          <a:endParaRPr lang="en-US" sz="1800" dirty="0"/>
        </a:p>
      </dgm:t>
    </dgm:pt>
    <dgm:pt modelId="{4E1D781D-2CB2-4F35-8CA8-14E17ED1BE7C}" type="parTrans" cxnId="{20870C30-9EEB-4847-91FE-3F96EB42748B}">
      <dgm:prSet/>
      <dgm:spPr/>
      <dgm:t>
        <a:bodyPr/>
        <a:lstStyle/>
        <a:p>
          <a:endParaRPr lang="en-US"/>
        </a:p>
      </dgm:t>
    </dgm:pt>
    <dgm:pt modelId="{68D1B7D4-4B98-4AC4-87A1-59147BE0390A}" type="sibTrans" cxnId="{20870C30-9EEB-4847-91FE-3F96EB42748B}">
      <dgm:prSet/>
      <dgm:spPr/>
      <dgm:t>
        <a:bodyPr/>
        <a:lstStyle/>
        <a:p>
          <a:endParaRPr lang="en-US"/>
        </a:p>
      </dgm:t>
    </dgm:pt>
    <dgm:pt modelId="{611B5821-E546-4761-82B8-B64147BE8100}">
      <dgm:prSet custT="1"/>
      <dgm:spPr/>
      <dgm:t>
        <a:bodyPr/>
        <a:lstStyle/>
        <a:p>
          <a:r>
            <a:rPr lang="en-US" sz="1400" dirty="0"/>
            <a:t>Mayor’s Office has initiated working groups to look for efficiencies in the City’s administration and strategy around shared issues</a:t>
          </a:r>
        </a:p>
      </dgm:t>
    </dgm:pt>
    <dgm:pt modelId="{1A4C8651-6216-46A4-AC39-C10CCD949BEF}" type="parTrans" cxnId="{528A7BD9-2CF6-4C85-AA29-39427284A9DE}">
      <dgm:prSet/>
      <dgm:spPr/>
      <dgm:t>
        <a:bodyPr/>
        <a:lstStyle/>
        <a:p>
          <a:endParaRPr lang="en-US"/>
        </a:p>
      </dgm:t>
    </dgm:pt>
    <dgm:pt modelId="{DEC269DA-D0F6-4A39-B192-B79AA1BBCAE4}" type="sibTrans" cxnId="{528A7BD9-2CF6-4C85-AA29-39427284A9DE}">
      <dgm:prSet/>
      <dgm:spPr/>
      <dgm:t>
        <a:bodyPr/>
        <a:lstStyle/>
        <a:p>
          <a:endParaRPr lang="en-US"/>
        </a:p>
      </dgm:t>
    </dgm:pt>
    <dgm:pt modelId="{7B2C44D5-146F-4BAA-A6D7-BF00FF692518}">
      <dgm:prSet custT="1"/>
      <dgm:spPr/>
      <dgm:t>
        <a:bodyPr/>
        <a:lstStyle/>
        <a:p>
          <a:r>
            <a:rPr lang="en-US" sz="1400" dirty="0"/>
            <a:t>DPH is participating in discussions around food security, violence prevention and response, and services to children and youth.</a:t>
          </a:r>
        </a:p>
      </dgm:t>
    </dgm:pt>
    <dgm:pt modelId="{1A69EFA3-155E-46DC-83C2-43A1066F2881}" type="parTrans" cxnId="{B999DD36-5FC8-4280-BB15-26E4AB392DF1}">
      <dgm:prSet/>
      <dgm:spPr/>
      <dgm:t>
        <a:bodyPr/>
        <a:lstStyle/>
        <a:p>
          <a:endParaRPr lang="en-US"/>
        </a:p>
      </dgm:t>
    </dgm:pt>
    <dgm:pt modelId="{5B179830-079F-4B8A-AB08-9FA752776F86}" type="sibTrans" cxnId="{B999DD36-5FC8-4280-BB15-26E4AB392DF1}">
      <dgm:prSet/>
      <dgm:spPr/>
      <dgm:t>
        <a:bodyPr/>
        <a:lstStyle/>
        <a:p>
          <a:endParaRPr lang="en-US"/>
        </a:p>
      </dgm:t>
    </dgm:pt>
    <dgm:pt modelId="{BFD4499C-620E-4C02-9FDD-3AABFBA807FE}">
      <dgm:prSet custT="1"/>
      <dgm:spPr/>
      <dgm:t>
        <a:bodyPr/>
        <a:lstStyle/>
        <a:p>
          <a:pPr rtl="0">
            <a:buFont typeface="Arial" panose="020B0604020202020204" pitchFamily="34" charset="0"/>
            <a:buChar char="•"/>
          </a:pPr>
          <a:r>
            <a:rPr lang="en-US" sz="1400"/>
            <a:t>Initial balancing proposal </a:t>
          </a:r>
          <a:r>
            <a:rPr lang="en-US" sz="1400">
              <a:latin typeface="Tw Cen MT"/>
            </a:rPr>
            <a:t>avoids</a:t>
          </a:r>
          <a:r>
            <a:rPr lang="en-US" sz="1400"/>
            <a:t> </a:t>
          </a:r>
          <a:r>
            <a:rPr lang="en-US" sz="1400">
              <a:latin typeface="Tw Cen MT"/>
            </a:rPr>
            <a:t>major </a:t>
          </a:r>
          <a:r>
            <a:rPr lang="en-US" sz="1400"/>
            <a:t>reductions to agreements with our CBO partners</a:t>
          </a:r>
          <a:endParaRPr lang="en-US" sz="1400" dirty="0"/>
        </a:p>
      </dgm:t>
    </dgm:pt>
    <dgm:pt modelId="{6466BF25-125A-4869-B593-35A1E8C46F5E}" type="parTrans" cxnId="{18B1CF9F-44E8-43AC-86AB-C3CD1CAD925D}">
      <dgm:prSet/>
      <dgm:spPr/>
      <dgm:t>
        <a:bodyPr/>
        <a:lstStyle/>
        <a:p>
          <a:endParaRPr lang="en-US"/>
        </a:p>
      </dgm:t>
    </dgm:pt>
    <dgm:pt modelId="{3E112A64-6E13-4A2A-9566-7DFC80AA1B8F}" type="sibTrans" cxnId="{18B1CF9F-44E8-43AC-86AB-C3CD1CAD925D}">
      <dgm:prSet/>
      <dgm:spPr/>
      <dgm:t>
        <a:bodyPr/>
        <a:lstStyle/>
        <a:p>
          <a:endParaRPr lang="en-US"/>
        </a:p>
      </dgm:t>
    </dgm:pt>
    <dgm:pt modelId="{BAA3B38A-F279-46DD-BE0A-1C105F7002A6}">
      <dgm:prSet custT="1"/>
      <dgm:spPr/>
      <dgm:t>
        <a:bodyPr/>
        <a:lstStyle/>
        <a:p>
          <a:pPr rtl="0">
            <a:buFont typeface="Arial" panose="020B0604020202020204" pitchFamily="34" charset="0"/>
            <a:buChar char="•"/>
          </a:pPr>
          <a:r>
            <a:rPr lang="en-US" sz="1400" dirty="0"/>
            <a:t>DPH expects </a:t>
          </a:r>
          <a:r>
            <a:rPr lang="en-US" sz="1400" dirty="0">
              <a:latin typeface="Tw Cen MT"/>
            </a:rPr>
            <a:t>that contingency targets </a:t>
          </a:r>
          <a:r>
            <a:rPr lang="en-US" sz="1400" dirty="0"/>
            <a:t>will require </a:t>
          </a:r>
          <a:r>
            <a:rPr lang="en-US" sz="1400" dirty="0">
              <a:latin typeface="Tw Cen MT"/>
            </a:rPr>
            <a:t>reducing contracted services that do</a:t>
          </a:r>
          <a:r>
            <a:rPr lang="en-US" sz="1400" dirty="0"/>
            <a:t> </a:t>
          </a:r>
          <a:r>
            <a:rPr lang="en-US" sz="1400" dirty="0">
              <a:latin typeface="Tw Cen MT"/>
            </a:rPr>
            <a:t>not </a:t>
          </a:r>
          <a:r>
            <a:rPr lang="en-US" sz="1400" dirty="0"/>
            <a:t>leverage outside funding</a:t>
          </a:r>
        </a:p>
      </dgm:t>
    </dgm:pt>
    <dgm:pt modelId="{4DA09E5C-B5BF-465C-8ACF-2802FA09B173}" type="parTrans" cxnId="{56492DA3-B90F-4C03-9883-E16CA4F67451}">
      <dgm:prSet/>
      <dgm:spPr/>
      <dgm:t>
        <a:bodyPr/>
        <a:lstStyle/>
        <a:p>
          <a:endParaRPr lang="en-US"/>
        </a:p>
      </dgm:t>
    </dgm:pt>
    <dgm:pt modelId="{08F2D658-6C90-4AE8-81C9-8B2B8FB9F40F}" type="sibTrans" cxnId="{56492DA3-B90F-4C03-9883-E16CA4F67451}">
      <dgm:prSet/>
      <dgm:spPr/>
      <dgm:t>
        <a:bodyPr/>
        <a:lstStyle/>
        <a:p>
          <a:endParaRPr lang="en-US"/>
        </a:p>
      </dgm:t>
    </dgm:pt>
    <dgm:pt modelId="{F1C0B627-4184-4509-88CD-21558A5BC955}">
      <dgm:prSet custT="1"/>
      <dgm:spPr/>
      <dgm:t>
        <a:bodyPr/>
        <a:lstStyle/>
        <a:p>
          <a:pPr rtl="0"/>
          <a:r>
            <a:rPr lang="en-US" sz="1400" dirty="0">
              <a:latin typeface="Tw Cen MT"/>
            </a:rPr>
            <a:t>DPH</a:t>
          </a:r>
          <a:r>
            <a:rPr lang="en-US" sz="1400" dirty="0"/>
            <a:t> </a:t>
          </a:r>
          <a:r>
            <a:rPr lang="en-US" sz="1400" dirty="0">
              <a:latin typeface="Tw Cen MT"/>
            </a:rPr>
            <a:t>is evaluating</a:t>
          </a:r>
          <a:r>
            <a:rPr lang="en-US" sz="1400" dirty="0"/>
            <a:t> </a:t>
          </a:r>
          <a:r>
            <a:rPr lang="en-US" sz="1400" dirty="0">
              <a:latin typeface="Tw Cen MT"/>
            </a:rPr>
            <a:t>options</a:t>
          </a:r>
          <a:r>
            <a:rPr lang="en-US" sz="1400" dirty="0"/>
            <a:t> for cost-saving by contracting out</a:t>
          </a:r>
          <a:r>
            <a:rPr lang="en-US" sz="1400" dirty="0">
              <a:latin typeface="Tw Cen MT"/>
            </a:rPr>
            <a:t> additional service</a:t>
          </a:r>
          <a:r>
            <a:rPr lang="en-US" sz="1400" dirty="0"/>
            <a:t> in ways that will not negatively impact clients or patients</a:t>
          </a:r>
        </a:p>
      </dgm:t>
    </dgm:pt>
    <dgm:pt modelId="{D8A9C7EB-D684-4E39-84AF-2590B423092D}" type="parTrans" cxnId="{5E05742B-9CBB-48B2-8C06-68DC3ECBB060}">
      <dgm:prSet/>
      <dgm:spPr/>
      <dgm:t>
        <a:bodyPr/>
        <a:lstStyle/>
        <a:p>
          <a:endParaRPr lang="en-US"/>
        </a:p>
      </dgm:t>
    </dgm:pt>
    <dgm:pt modelId="{0EFA4FFC-B783-4E95-BB78-19069AEFBB30}" type="sibTrans" cxnId="{5E05742B-9CBB-48B2-8C06-68DC3ECBB060}">
      <dgm:prSet/>
      <dgm:spPr/>
      <dgm:t>
        <a:bodyPr/>
        <a:lstStyle/>
        <a:p>
          <a:endParaRPr lang="en-US"/>
        </a:p>
      </dgm:t>
    </dgm:pt>
    <dgm:pt modelId="{DE7C56C1-F8CD-442D-9DCE-976112FC884E}">
      <dgm:prSet custT="1"/>
      <dgm:spPr/>
      <dgm:t>
        <a:bodyPr/>
        <a:lstStyle/>
        <a:p>
          <a:pPr>
            <a:buFont typeface="Arial" panose="020B0604020202020204" pitchFamily="34" charset="0"/>
            <a:buChar char="•"/>
          </a:pPr>
          <a:r>
            <a:rPr lang="en-US" sz="1400" dirty="0"/>
            <a:t>Current proposal recognizes the need to slow growth in headcount</a:t>
          </a:r>
        </a:p>
      </dgm:t>
    </dgm:pt>
    <dgm:pt modelId="{CA09CEE7-9687-4708-9A69-A9BCEAAF519D}" type="parTrans" cxnId="{4F4B07DD-509C-4CCE-8361-05F4F203635B}">
      <dgm:prSet/>
      <dgm:spPr/>
      <dgm:t>
        <a:bodyPr/>
        <a:lstStyle/>
        <a:p>
          <a:endParaRPr lang="en-US"/>
        </a:p>
      </dgm:t>
    </dgm:pt>
    <dgm:pt modelId="{61A1BC43-FE87-451E-A7D7-BE0768339F2D}" type="sibTrans" cxnId="{4F4B07DD-509C-4CCE-8361-05F4F203635B}">
      <dgm:prSet/>
      <dgm:spPr/>
      <dgm:t>
        <a:bodyPr/>
        <a:lstStyle/>
        <a:p>
          <a:endParaRPr lang="en-US"/>
        </a:p>
      </dgm:t>
    </dgm:pt>
    <dgm:pt modelId="{BB5EC0D0-11CC-424A-9D15-2CCC48244B2B}">
      <dgm:prSet custT="1"/>
      <dgm:spPr/>
      <dgm:t>
        <a:bodyPr/>
        <a:lstStyle/>
        <a:p>
          <a:pPr rtl="0">
            <a:buFont typeface="Arial" panose="020B0604020202020204" pitchFamily="34" charset="0"/>
            <a:buChar char="•"/>
          </a:pPr>
          <a:r>
            <a:rPr lang="en-US" sz="1400" dirty="0"/>
            <a:t>Future reductions will likely require </a:t>
          </a:r>
          <a:r>
            <a:rPr lang="en-US" sz="1400" dirty="0">
              <a:latin typeface="Tw Cen MT"/>
            </a:rPr>
            <a:t>additional position reductions</a:t>
          </a:r>
          <a:endParaRPr lang="en-US" sz="1400" dirty="0"/>
        </a:p>
      </dgm:t>
    </dgm:pt>
    <dgm:pt modelId="{8C6E94F9-C4E9-4631-A333-08AA8DCC7B00}" type="parTrans" cxnId="{6207E157-FE98-4091-8910-5F63202D7CE5}">
      <dgm:prSet/>
      <dgm:spPr/>
      <dgm:t>
        <a:bodyPr/>
        <a:lstStyle/>
        <a:p>
          <a:endParaRPr lang="en-US"/>
        </a:p>
      </dgm:t>
    </dgm:pt>
    <dgm:pt modelId="{B422AE1C-17BA-44B9-B39A-604E0903958C}" type="sibTrans" cxnId="{6207E157-FE98-4091-8910-5F63202D7CE5}">
      <dgm:prSet/>
      <dgm:spPr/>
      <dgm:t>
        <a:bodyPr/>
        <a:lstStyle/>
        <a:p>
          <a:endParaRPr lang="en-US"/>
        </a:p>
      </dgm:t>
    </dgm:pt>
    <dgm:pt modelId="{777E3B48-B50F-4078-B65B-4CBFE842CD08}">
      <dgm:prSet custT="1"/>
      <dgm:spPr/>
      <dgm: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Recertification of LHH</a:t>
          </a:r>
        </a:p>
      </dgm:t>
    </dgm:pt>
    <dgm:pt modelId="{14EBDD8C-F2A6-485F-9DD4-DB060D519A10}" type="parTrans" cxnId="{479ABDBD-3551-4B8E-B7F8-C2C64EE37E13}">
      <dgm:prSet/>
      <dgm:spPr/>
      <dgm:t>
        <a:bodyPr/>
        <a:lstStyle/>
        <a:p>
          <a:endParaRPr lang="en-US"/>
        </a:p>
      </dgm:t>
    </dgm:pt>
    <dgm:pt modelId="{299365DD-B685-4C86-A1A2-E63ED1C94E4A}" type="sibTrans" cxnId="{479ABDBD-3551-4B8E-B7F8-C2C64EE37E13}">
      <dgm:prSet/>
      <dgm:spPr/>
      <dgm:t>
        <a:bodyPr/>
        <a:lstStyle/>
        <a:p>
          <a:endParaRPr lang="en-US"/>
        </a:p>
      </dgm:t>
    </dgm:pt>
    <dgm:pt modelId="{D52A88C6-58AA-4519-A663-1A7D6AA9B717}">
      <dgm:prSet custT="1"/>
      <dgm:spPr/>
      <dgm: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Expansion of Medi-Cal services to those incarcerated in jail</a:t>
          </a:r>
        </a:p>
      </dgm:t>
    </dgm:pt>
    <dgm:pt modelId="{29DF4504-48ED-4C62-82EA-9B2FA93212CB}" type="parTrans" cxnId="{9AD0F240-45BF-4063-8218-120E363ECA42}">
      <dgm:prSet/>
      <dgm:spPr/>
      <dgm:t>
        <a:bodyPr/>
        <a:lstStyle/>
        <a:p>
          <a:endParaRPr lang="en-US"/>
        </a:p>
      </dgm:t>
    </dgm:pt>
    <dgm:pt modelId="{3F0AEF6F-ADBF-47EC-89E7-5B983262A103}" type="sibTrans" cxnId="{9AD0F240-45BF-4063-8218-120E363ECA42}">
      <dgm:prSet/>
      <dgm:spPr/>
      <dgm:t>
        <a:bodyPr/>
        <a:lstStyle/>
        <a:p>
          <a:endParaRPr lang="en-US"/>
        </a:p>
      </dgm:t>
    </dgm:pt>
    <dgm:pt modelId="{5D4B9F2D-E591-4638-8DC3-974EEF4F7E90}">
      <dgm:prSet custT="1"/>
      <dgm:spPr/>
      <dgm: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New formula for the Distinct Part Nursing Facility (DP/NF) supplemental funding program for LHH </a:t>
          </a:r>
        </a:p>
      </dgm:t>
    </dgm:pt>
    <dgm:pt modelId="{F6D52F9C-D80D-43C8-B5A0-EEC0B960371D}" type="parTrans" cxnId="{A4B945D1-06B4-47D0-8F6C-BDD17502A28A}">
      <dgm:prSet/>
      <dgm:spPr/>
      <dgm:t>
        <a:bodyPr/>
        <a:lstStyle/>
        <a:p>
          <a:endParaRPr lang="en-US"/>
        </a:p>
      </dgm:t>
    </dgm:pt>
    <dgm:pt modelId="{EAD0A5DD-8D5A-48E2-BAC3-9A4A35C4EE48}" type="sibTrans" cxnId="{A4B945D1-06B4-47D0-8F6C-BDD17502A28A}">
      <dgm:prSet/>
      <dgm:spPr/>
      <dgm:t>
        <a:bodyPr/>
        <a:lstStyle/>
        <a:p>
          <a:endParaRPr lang="en-US"/>
        </a:p>
      </dgm:t>
    </dgm:pt>
    <dgm:pt modelId="{3E7B372B-F1DF-49EA-AF57-B832F0D60FD6}" type="pres">
      <dgm:prSet presAssocID="{DEB2840D-798F-48D5-B82A-850853F735D2}" presName="Name0" presStyleCnt="0">
        <dgm:presLayoutVars>
          <dgm:dir/>
          <dgm:animLvl val="lvl"/>
          <dgm:resizeHandles val="exact"/>
        </dgm:presLayoutVars>
      </dgm:prSet>
      <dgm:spPr/>
    </dgm:pt>
    <dgm:pt modelId="{42504F8D-FEAC-4094-A9B7-6F521B078C26}" type="pres">
      <dgm:prSet presAssocID="{3B0AB7BA-7730-4FE4-85E9-115E633DDAC0}" presName="linNode" presStyleCnt="0"/>
      <dgm:spPr/>
    </dgm:pt>
    <dgm:pt modelId="{00D031B4-0AE0-40CF-9651-A61812CA7DB5}" type="pres">
      <dgm:prSet presAssocID="{3B0AB7BA-7730-4FE4-85E9-115E633DDAC0}" presName="parentText" presStyleLbl="node1" presStyleIdx="0" presStyleCnt="5">
        <dgm:presLayoutVars>
          <dgm:chMax val="1"/>
          <dgm:bulletEnabled val="1"/>
        </dgm:presLayoutVars>
      </dgm:prSet>
      <dgm:spPr/>
    </dgm:pt>
    <dgm:pt modelId="{417EA4D1-A566-4DE2-B060-811B3F0DD25E}" type="pres">
      <dgm:prSet presAssocID="{3B0AB7BA-7730-4FE4-85E9-115E633DDAC0}" presName="descendantText" presStyleLbl="alignAccFollowNode1" presStyleIdx="0" presStyleCnt="5">
        <dgm:presLayoutVars>
          <dgm:bulletEnabled val="1"/>
        </dgm:presLayoutVars>
      </dgm:prSet>
      <dgm:spPr/>
    </dgm:pt>
    <dgm:pt modelId="{7CED1FD5-869D-4C32-830D-CE8BD3F4D8B6}" type="pres">
      <dgm:prSet presAssocID="{6C772AD6-BB7E-45CD-9876-0821AD2BBAD1}" presName="sp" presStyleCnt="0"/>
      <dgm:spPr/>
    </dgm:pt>
    <dgm:pt modelId="{31345BBA-0951-4A82-A1D5-1138A592ABAB}" type="pres">
      <dgm:prSet presAssocID="{BD4902DE-8160-480B-9C94-BAE659772287}" presName="linNode" presStyleCnt="0"/>
      <dgm:spPr/>
    </dgm:pt>
    <dgm:pt modelId="{94A5D673-755D-4A34-815C-629089DC4F15}" type="pres">
      <dgm:prSet presAssocID="{BD4902DE-8160-480B-9C94-BAE659772287}" presName="parentText" presStyleLbl="node1" presStyleIdx="1" presStyleCnt="5">
        <dgm:presLayoutVars>
          <dgm:chMax val="1"/>
          <dgm:bulletEnabled val="1"/>
        </dgm:presLayoutVars>
      </dgm:prSet>
      <dgm:spPr/>
    </dgm:pt>
    <dgm:pt modelId="{CCA7BE91-B638-4E51-9577-33199C624DEE}" type="pres">
      <dgm:prSet presAssocID="{BD4902DE-8160-480B-9C94-BAE659772287}" presName="descendantText" presStyleLbl="alignAccFollowNode1" presStyleIdx="1" presStyleCnt="5">
        <dgm:presLayoutVars>
          <dgm:bulletEnabled val="1"/>
        </dgm:presLayoutVars>
      </dgm:prSet>
      <dgm:spPr/>
    </dgm:pt>
    <dgm:pt modelId="{0E97967C-D63A-4281-B538-FDA16A321BEE}" type="pres">
      <dgm:prSet presAssocID="{8151B750-BFDB-4906-B7C4-A075E4F11DDA}" presName="sp" presStyleCnt="0"/>
      <dgm:spPr/>
    </dgm:pt>
    <dgm:pt modelId="{79A6E019-2191-436F-9557-E61A8E3A2AF5}" type="pres">
      <dgm:prSet presAssocID="{D60DB20C-F262-4C52-B866-814A018C10C7}" presName="linNode" presStyleCnt="0"/>
      <dgm:spPr/>
    </dgm:pt>
    <dgm:pt modelId="{486B67DA-AF16-4187-B90C-92276B01AF39}" type="pres">
      <dgm:prSet presAssocID="{D60DB20C-F262-4C52-B866-814A018C10C7}" presName="parentText" presStyleLbl="node1" presStyleIdx="2" presStyleCnt="5">
        <dgm:presLayoutVars>
          <dgm:chMax val="1"/>
          <dgm:bulletEnabled val="1"/>
        </dgm:presLayoutVars>
      </dgm:prSet>
      <dgm:spPr/>
    </dgm:pt>
    <dgm:pt modelId="{EAD86155-DC71-43EC-AFD9-CBE8E8E2AA69}" type="pres">
      <dgm:prSet presAssocID="{D60DB20C-F262-4C52-B866-814A018C10C7}" presName="descendantText" presStyleLbl="alignAccFollowNode1" presStyleIdx="2" presStyleCnt="5">
        <dgm:presLayoutVars>
          <dgm:bulletEnabled val="1"/>
        </dgm:presLayoutVars>
      </dgm:prSet>
      <dgm:spPr/>
    </dgm:pt>
    <dgm:pt modelId="{0B02542B-E8AB-418B-9985-A18AF839EDFD}" type="pres">
      <dgm:prSet presAssocID="{3300CCFB-2B57-4AAA-8A28-FD49AC27C114}" presName="sp" presStyleCnt="0"/>
      <dgm:spPr/>
    </dgm:pt>
    <dgm:pt modelId="{6EBD7078-CFA6-4F3E-A4B5-009C22BBE636}" type="pres">
      <dgm:prSet presAssocID="{F7277F65-B5ED-4ADB-A9F4-A52D86CD2C8D}" presName="linNode" presStyleCnt="0"/>
      <dgm:spPr/>
    </dgm:pt>
    <dgm:pt modelId="{F58E9D75-F03A-427F-BB2B-1D594C285454}" type="pres">
      <dgm:prSet presAssocID="{F7277F65-B5ED-4ADB-A9F4-A52D86CD2C8D}" presName="parentText" presStyleLbl="node1" presStyleIdx="3" presStyleCnt="5">
        <dgm:presLayoutVars>
          <dgm:chMax val="1"/>
          <dgm:bulletEnabled val="1"/>
        </dgm:presLayoutVars>
      </dgm:prSet>
      <dgm:spPr/>
    </dgm:pt>
    <dgm:pt modelId="{161A8BA4-1991-4F4A-A6F9-E331DB26BCEE}" type="pres">
      <dgm:prSet presAssocID="{F7277F65-B5ED-4ADB-A9F4-A52D86CD2C8D}" presName="descendantText" presStyleLbl="alignAccFollowNode1" presStyleIdx="3" presStyleCnt="5">
        <dgm:presLayoutVars>
          <dgm:bulletEnabled val="1"/>
        </dgm:presLayoutVars>
      </dgm:prSet>
      <dgm:spPr/>
    </dgm:pt>
    <dgm:pt modelId="{125E8FBA-4AF3-4E33-9ADF-FD411A7CC73D}" type="pres">
      <dgm:prSet presAssocID="{4D6D5017-6E17-4102-838C-478172AECC03}" presName="sp" presStyleCnt="0"/>
      <dgm:spPr/>
    </dgm:pt>
    <dgm:pt modelId="{E65A0F3D-0099-46B4-A393-E60850FAA6F4}" type="pres">
      <dgm:prSet presAssocID="{753C4267-272A-40DA-8098-7652AAE8A149}" presName="linNode" presStyleCnt="0"/>
      <dgm:spPr/>
    </dgm:pt>
    <dgm:pt modelId="{F28BC110-DF77-4EB7-BCDE-812439912E9D}" type="pres">
      <dgm:prSet presAssocID="{753C4267-272A-40DA-8098-7652AAE8A149}" presName="parentText" presStyleLbl="node1" presStyleIdx="4" presStyleCnt="5">
        <dgm:presLayoutVars>
          <dgm:chMax val="1"/>
          <dgm:bulletEnabled val="1"/>
        </dgm:presLayoutVars>
      </dgm:prSet>
      <dgm:spPr/>
    </dgm:pt>
    <dgm:pt modelId="{5D1E14F8-7F81-490B-818D-BE7105785768}" type="pres">
      <dgm:prSet presAssocID="{753C4267-272A-40DA-8098-7652AAE8A149}" presName="descendantText" presStyleLbl="alignAccFollowNode1" presStyleIdx="4" presStyleCnt="5">
        <dgm:presLayoutVars>
          <dgm:bulletEnabled val="1"/>
        </dgm:presLayoutVars>
      </dgm:prSet>
      <dgm:spPr/>
    </dgm:pt>
  </dgm:ptLst>
  <dgm:cxnLst>
    <dgm:cxn modelId="{A44D8307-5D75-49A4-B64C-FD2F5213DB01}" type="presOf" srcId="{5D4B9F2D-E591-4638-8DC3-974EEF4F7E90}" destId="{5D1E14F8-7F81-490B-818D-BE7105785768}" srcOrd="0" destOrd="1" presId="urn:microsoft.com/office/officeart/2005/8/layout/vList5"/>
    <dgm:cxn modelId="{7AE42C0D-36C4-4318-9E6B-9775A3F00754}" type="presOf" srcId="{753C4267-272A-40DA-8098-7652AAE8A149}" destId="{F28BC110-DF77-4EB7-BCDE-812439912E9D}" srcOrd="0" destOrd="0" presId="urn:microsoft.com/office/officeart/2005/8/layout/vList5"/>
    <dgm:cxn modelId="{EA210714-792B-419F-BE3A-1BC71AE0F7D8}" type="presOf" srcId="{F7277F65-B5ED-4ADB-A9F4-A52D86CD2C8D}" destId="{F58E9D75-F03A-427F-BB2B-1D594C285454}" srcOrd="0" destOrd="0" presId="urn:microsoft.com/office/officeart/2005/8/layout/vList5"/>
    <dgm:cxn modelId="{5E05742B-9CBB-48B2-8C06-68DC3ECBB060}" srcId="{D60DB20C-F262-4C52-B866-814A018C10C7}" destId="{F1C0B627-4184-4509-88CD-21558A5BC955}" srcOrd="0" destOrd="0" parTransId="{D8A9C7EB-D684-4E39-84AF-2590B423092D}" sibTransId="{0EFA4FFC-B783-4E95-BB78-19069AEFBB30}"/>
    <dgm:cxn modelId="{814DBC2F-653D-4CF9-8970-03E0E0207FDB}" type="presOf" srcId="{BAA3B38A-F279-46DD-BE0A-1C105F7002A6}" destId="{CCA7BE91-B638-4E51-9577-33199C624DEE}" srcOrd="0" destOrd="1" presId="urn:microsoft.com/office/officeart/2005/8/layout/vList5"/>
    <dgm:cxn modelId="{20870C30-9EEB-4847-91FE-3F96EB42748B}" srcId="{DEB2840D-798F-48D5-B82A-850853F735D2}" destId="{753C4267-272A-40DA-8098-7652AAE8A149}" srcOrd="4" destOrd="0" parTransId="{4E1D781D-2CB2-4F35-8CA8-14E17ED1BE7C}" sibTransId="{68D1B7D4-4B98-4AC4-87A1-59147BE0390A}"/>
    <dgm:cxn modelId="{B999DD36-5FC8-4280-BB15-26E4AB392DF1}" srcId="{3B0AB7BA-7730-4FE4-85E9-115E633DDAC0}" destId="{7B2C44D5-146F-4BAA-A6D7-BF00FF692518}" srcOrd="1" destOrd="0" parTransId="{1A69EFA3-155E-46DC-83C2-43A1066F2881}" sibTransId="{5B179830-079F-4B8A-AB08-9FA752776F86}"/>
    <dgm:cxn modelId="{9AD0F240-45BF-4063-8218-120E363ECA42}" srcId="{753C4267-272A-40DA-8098-7652AAE8A149}" destId="{D52A88C6-58AA-4519-A663-1A7D6AA9B717}" srcOrd="2" destOrd="0" parTransId="{29DF4504-48ED-4C62-82EA-9B2FA93212CB}" sibTransId="{3F0AEF6F-ADBF-47EC-89E7-5B983262A103}"/>
    <dgm:cxn modelId="{C269275D-EB87-4640-A3B4-DF5AD11DFDBB}" srcId="{DEB2840D-798F-48D5-B82A-850853F735D2}" destId="{F7277F65-B5ED-4ADB-A9F4-A52D86CD2C8D}" srcOrd="3" destOrd="0" parTransId="{0665B6E4-4E22-4973-AAF4-9DE6D5ABABCE}" sibTransId="{4D6D5017-6E17-4102-838C-478172AECC03}"/>
    <dgm:cxn modelId="{31AE5241-3E10-4506-940F-07EF229BDDAD}" type="presOf" srcId="{7B2C44D5-146F-4BAA-A6D7-BF00FF692518}" destId="{417EA4D1-A566-4DE2-B060-811B3F0DD25E}" srcOrd="0" destOrd="1" presId="urn:microsoft.com/office/officeart/2005/8/layout/vList5"/>
    <dgm:cxn modelId="{FD8E6248-D89F-4B22-9B5F-78F4B9A88C5F}" type="presOf" srcId="{F1C0B627-4184-4509-88CD-21558A5BC955}" destId="{EAD86155-DC71-43EC-AFD9-CBE8E8E2AA69}" srcOrd="0" destOrd="0" presId="urn:microsoft.com/office/officeart/2005/8/layout/vList5"/>
    <dgm:cxn modelId="{6207E157-FE98-4091-8910-5F63202D7CE5}" srcId="{F7277F65-B5ED-4ADB-A9F4-A52D86CD2C8D}" destId="{BB5EC0D0-11CC-424A-9D15-2CCC48244B2B}" srcOrd="1" destOrd="0" parTransId="{8C6E94F9-C4E9-4631-A333-08AA8DCC7B00}" sibTransId="{B422AE1C-17BA-44B9-B39A-604E0903958C}"/>
    <dgm:cxn modelId="{E6B31C7E-D90A-45D7-95CA-319FEB004C56}" type="presOf" srcId="{DEB2840D-798F-48D5-B82A-850853F735D2}" destId="{3E7B372B-F1DF-49EA-AF57-B832F0D60FD6}" srcOrd="0" destOrd="0" presId="urn:microsoft.com/office/officeart/2005/8/layout/vList5"/>
    <dgm:cxn modelId="{2235D681-699E-4EAD-87E8-4E5CC64D6B87}" type="presOf" srcId="{777E3B48-B50F-4078-B65B-4CBFE842CD08}" destId="{5D1E14F8-7F81-490B-818D-BE7105785768}" srcOrd="0" destOrd="0" presId="urn:microsoft.com/office/officeart/2005/8/layout/vList5"/>
    <dgm:cxn modelId="{AEB0C889-14D6-42AE-BF34-A55FF3C4A5AE}" type="presOf" srcId="{DE7C56C1-F8CD-442D-9DCE-976112FC884E}" destId="{161A8BA4-1991-4F4A-A6F9-E331DB26BCEE}" srcOrd="0" destOrd="0" presId="urn:microsoft.com/office/officeart/2005/8/layout/vList5"/>
    <dgm:cxn modelId="{AAB5439B-7518-4C5E-A1EF-1C417B84F72A}" srcId="{DEB2840D-798F-48D5-B82A-850853F735D2}" destId="{BD4902DE-8160-480B-9C94-BAE659772287}" srcOrd="1" destOrd="0" parTransId="{80AC58D4-4347-4B7A-8A04-6E01362ADE01}" sibTransId="{8151B750-BFDB-4906-B7C4-A075E4F11DDA}"/>
    <dgm:cxn modelId="{18B1CF9F-44E8-43AC-86AB-C3CD1CAD925D}" srcId="{BD4902DE-8160-480B-9C94-BAE659772287}" destId="{BFD4499C-620E-4C02-9FDD-3AABFBA807FE}" srcOrd="0" destOrd="0" parTransId="{6466BF25-125A-4869-B593-35A1E8C46F5E}" sibTransId="{3E112A64-6E13-4A2A-9566-7DFC80AA1B8F}"/>
    <dgm:cxn modelId="{39DD22A1-7E36-4927-BCFA-2368B1A91C39}" type="presOf" srcId="{BFD4499C-620E-4C02-9FDD-3AABFBA807FE}" destId="{CCA7BE91-B638-4E51-9577-33199C624DEE}" srcOrd="0" destOrd="0" presId="urn:microsoft.com/office/officeart/2005/8/layout/vList5"/>
    <dgm:cxn modelId="{56492DA3-B90F-4C03-9883-E16CA4F67451}" srcId="{BD4902DE-8160-480B-9C94-BAE659772287}" destId="{BAA3B38A-F279-46DD-BE0A-1C105F7002A6}" srcOrd="1" destOrd="0" parTransId="{4DA09E5C-B5BF-465C-8ACF-2802FA09B173}" sibTransId="{08F2D658-6C90-4AE8-81C9-8B2B8FB9F40F}"/>
    <dgm:cxn modelId="{2A935CAB-353F-4F48-B490-C8B5540D0A9E}" type="presOf" srcId="{D52A88C6-58AA-4519-A663-1A7D6AA9B717}" destId="{5D1E14F8-7F81-490B-818D-BE7105785768}" srcOrd="0" destOrd="2" presId="urn:microsoft.com/office/officeart/2005/8/layout/vList5"/>
    <dgm:cxn modelId="{F57B58AE-358E-4AEC-897B-4CE701E74E64}" type="presOf" srcId="{611B5821-E546-4761-82B8-B64147BE8100}" destId="{417EA4D1-A566-4DE2-B060-811B3F0DD25E}" srcOrd="0" destOrd="0" presId="urn:microsoft.com/office/officeart/2005/8/layout/vList5"/>
    <dgm:cxn modelId="{479ABDBD-3551-4B8E-B7F8-C2C64EE37E13}" srcId="{753C4267-272A-40DA-8098-7652AAE8A149}" destId="{777E3B48-B50F-4078-B65B-4CBFE842CD08}" srcOrd="0" destOrd="0" parTransId="{14EBDD8C-F2A6-485F-9DD4-DB060D519A10}" sibTransId="{299365DD-B685-4C86-A1A2-E63ED1C94E4A}"/>
    <dgm:cxn modelId="{927728C5-75AC-4D86-9EBB-23A8967C556C}" type="presOf" srcId="{3B0AB7BA-7730-4FE4-85E9-115E633DDAC0}" destId="{00D031B4-0AE0-40CF-9651-A61812CA7DB5}" srcOrd="0" destOrd="0" presId="urn:microsoft.com/office/officeart/2005/8/layout/vList5"/>
    <dgm:cxn modelId="{0356E7C5-9E34-4FDF-8F7F-4ABC400180B5}" srcId="{DEB2840D-798F-48D5-B82A-850853F735D2}" destId="{3B0AB7BA-7730-4FE4-85E9-115E633DDAC0}" srcOrd="0" destOrd="0" parTransId="{081E5787-2463-4D1D-93A6-8CE613529F6B}" sibTransId="{6C772AD6-BB7E-45CD-9876-0821AD2BBAD1}"/>
    <dgm:cxn modelId="{38FE65CA-51B8-4156-A00B-0010DF0809AE}" type="presOf" srcId="{BB5EC0D0-11CC-424A-9D15-2CCC48244B2B}" destId="{161A8BA4-1991-4F4A-A6F9-E331DB26BCEE}" srcOrd="0" destOrd="1" presId="urn:microsoft.com/office/officeart/2005/8/layout/vList5"/>
    <dgm:cxn modelId="{A4B945D1-06B4-47D0-8F6C-BDD17502A28A}" srcId="{753C4267-272A-40DA-8098-7652AAE8A149}" destId="{5D4B9F2D-E591-4638-8DC3-974EEF4F7E90}" srcOrd="1" destOrd="0" parTransId="{F6D52F9C-D80D-43C8-B5A0-EEC0B960371D}" sibTransId="{EAD0A5DD-8D5A-48E2-BAC3-9A4A35C4EE48}"/>
    <dgm:cxn modelId="{3CC242D2-632F-4692-9E67-4D11553BEC05}" type="presOf" srcId="{BD4902DE-8160-480B-9C94-BAE659772287}" destId="{94A5D673-755D-4A34-815C-629089DC4F15}" srcOrd="0" destOrd="0" presId="urn:microsoft.com/office/officeart/2005/8/layout/vList5"/>
    <dgm:cxn modelId="{528A7BD9-2CF6-4C85-AA29-39427284A9DE}" srcId="{3B0AB7BA-7730-4FE4-85E9-115E633DDAC0}" destId="{611B5821-E546-4761-82B8-B64147BE8100}" srcOrd="0" destOrd="0" parTransId="{1A4C8651-6216-46A4-AC39-C10CCD949BEF}" sibTransId="{DEC269DA-D0F6-4A39-B192-B79AA1BBCAE4}"/>
    <dgm:cxn modelId="{4F4B07DD-509C-4CCE-8361-05F4F203635B}" srcId="{F7277F65-B5ED-4ADB-A9F4-A52D86CD2C8D}" destId="{DE7C56C1-F8CD-442D-9DCE-976112FC884E}" srcOrd="0" destOrd="0" parTransId="{CA09CEE7-9687-4708-9A69-A9BCEAAF519D}" sibTransId="{61A1BC43-FE87-451E-A7D7-BE0768339F2D}"/>
    <dgm:cxn modelId="{B3F07CF6-78F9-4291-AC3D-D8E353039E15}" type="presOf" srcId="{D60DB20C-F262-4C52-B866-814A018C10C7}" destId="{486B67DA-AF16-4187-B90C-92276B01AF39}" srcOrd="0" destOrd="0" presId="urn:microsoft.com/office/officeart/2005/8/layout/vList5"/>
    <dgm:cxn modelId="{163C28F8-8EDE-4544-A523-40782CC7DEEE}" srcId="{DEB2840D-798F-48D5-B82A-850853F735D2}" destId="{D60DB20C-F262-4C52-B866-814A018C10C7}" srcOrd="2" destOrd="0" parTransId="{7FDB0DBE-768C-48B0-B535-70FEFA804D9E}" sibTransId="{3300CCFB-2B57-4AAA-8A28-FD49AC27C114}"/>
    <dgm:cxn modelId="{E115CC3A-5BF2-4BEC-9ECD-8C52194CC7CC}" type="presParOf" srcId="{3E7B372B-F1DF-49EA-AF57-B832F0D60FD6}" destId="{42504F8D-FEAC-4094-A9B7-6F521B078C26}" srcOrd="0" destOrd="0" presId="urn:microsoft.com/office/officeart/2005/8/layout/vList5"/>
    <dgm:cxn modelId="{E265B858-5ABA-4535-805C-587D0579AA67}" type="presParOf" srcId="{42504F8D-FEAC-4094-A9B7-6F521B078C26}" destId="{00D031B4-0AE0-40CF-9651-A61812CA7DB5}" srcOrd="0" destOrd="0" presId="urn:microsoft.com/office/officeart/2005/8/layout/vList5"/>
    <dgm:cxn modelId="{C955BA3F-BC64-48FA-9667-5B7FBB62E164}" type="presParOf" srcId="{42504F8D-FEAC-4094-A9B7-6F521B078C26}" destId="{417EA4D1-A566-4DE2-B060-811B3F0DD25E}" srcOrd="1" destOrd="0" presId="urn:microsoft.com/office/officeart/2005/8/layout/vList5"/>
    <dgm:cxn modelId="{F1B8F39F-BD8E-4847-9EB1-ACD39F2DE048}" type="presParOf" srcId="{3E7B372B-F1DF-49EA-AF57-B832F0D60FD6}" destId="{7CED1FD5-869D-4C32-830D-CE8BD3F4D8B6}" srcOrd="1" destOrd="0" presId="urn:microsoft.com/office/officeart/2005/8/layout/vList5"/>
    <dgm:cxn modelId="{E6E5BF6B-2012-4439-870B-BACCFEE057FD}" type="presParOf" srcId="{3E7B372B-F1DF-49EA-AF57-B832F0D60FD6}" destId="{31345BBA-0951-4A82-A1D5-1138A592ABAB}" srcOrd="2" destOrd="0" presId="urn:microsoft.com/office/officeart/2005/8/layout/vList5"/>
    <dgm:cxn modelId="{8BB2DECB-9CE7-43D7-9F08-505143AA00DD}" type="presParOf" srcId="{31345BBA-0951-4A82-A1D5-1138A592ABAB}" destId="{94A5D673-755D-4A34-815C-629089DC4F15}" srcOrd="0" destOrd="0" presId="urn:microsoft.com/office/officeart/2005/8/layout/vList5"/>
    <dgm:cxn modelId="{6D82923B-8B69-43D3-BB9C-DD98902405C7}" type="presParOf" srcId="{31345BBA-0951-4A82-A1D5-1138A592ABAB}" destId="{CCA7BE91-B638-4E51-9577-33199C624DEE}" srcOrd="1" destOrd="0" presId="urn:microsoft.com/office/officeart/2005/8/layout/vList5"/>
    <dgm:cxn modelId="{AD33459E-D281-4862-803D-3B4DDA477219}" type="presParOf" srcId="{3E7B372B-F1DF-49EA-AF57-B832F0D60FD6}" destId="{0E97967C-D63A-4281-B538-FDA16A321BEE}" srcOrd="3" destOrd="0" presId="urn:microsoft.com/office/officeart/2005/8/layout/vList5"/>
    <dgm:cxn modelId="{BFB8DD85-161A-4594-8BE9-78AF21BBDE75}" type="presParOf" srcId="{3E7B372B-F1DF-49EA-AF57-B832F0D60FD6}" destId="{79A6E019-2191-436F-9557-E61A8E3A2AF5}" srcOrd="4" destOrd="0" presId="urn:microsoft.com/office/officeart/2005/8/layout/vList5"/>
    <dgm:cxn modelId="{855D6BC3-7C07-4D0E-ACF5-EF6D5337D89D}" type="presParOf" srcId="{79A6E019-2191-436F-9557-E61A8E3A2AF5}" destId="{486B67DA-AF16-4187-B90C-92276B01AF39}" srcOrd="0" destOrd="0" presId="urn:microsoft.com/office/officeart/2005/8/layout/vList5"/>
    <dgm:cxn modelId="{6F930013-24AC-4AD6-B3BC-34F075CAC010}" type="presParOf" srcId="{79A6E019-2191-436F-9557-E61A8E3A2AF5}" destId="{EAD86155-DC71-43EC-AFD9-CBE8E8E2AA69}" srcOrd="1" destOrd="0" presId="urn:microsoft.com/office/officeart/2005/8/layout/vList5"/>
    <dgm:cxn modelId="{6514B734-8B6A-4678-9F32-66ED71D76D28}" type="presParOf" srcId="{3E7B372B-F1DF-49EA-AF57-B832F0D60FD6}" destId="{0B02542B-E8AB-418B-9985-A18AF839EDFD}" srcOrd="5" destOrd="0" presId="urn:microsoft.com/office/officeart/2005/8/layout/vList5"/>
    <dgm:cxn modelId="{9819A9EC-7531-4A17-A22C-6228FD3AA8E5}" type="presParOf" srcId="{3E7B372B-F1DF-49EA-AF57-B832F0D60FD6}" destId="{6EBD7078-CFA6-4F3E-A4B5-009C22BBE636}" srcOrd="6" destOrd="0" presId="urn:microsoft.com/office/officeart/2005/8/layout/vList5"/>
    <dgm:cxn modelId="{BF5A0DD4-27FB-40CE-A090-E90E659ACB92}" type="presParOf" srcId="{6EBD7078-CFA6-4F3E-A4B5-009C22BBE636}" destId="{F58E9D75-F03A-427F-BB2B-1D594C285454}" srcOrd="0" destOrd="0" presId="urn:microsoft.com/office/officeart/2005/8/layout/vList5"/>
    <dgm:cxn modelId="{64F49C50-97F0-4F00-BC77-864D8E460FE1}" type="presParOf" srcId="{6EBD7078-CFA6-4F3E-A4B5-009C22BBE636}" destId="{161A8BA4-1991-4F4A-A6F9-E331DB26BCEE}" srcOrd="1" destOrd="0" presId="urn:microsoft.com/office/officeart/2005/8/layout/vList5"/>
    <dgm:cxn modelId="{83FDCC3B-303F-4D78-81E9-764A4A04353C}" type="presParOf" srcId="{3E7B372B-F1DF-49EA-AF57-B832F0D60FD6}" destId="{125E8FBA-4AF3-4E33-9ADF-FD411A7CC73D}" srcOrd="7" destOrd="0" presId="urn:microsoft.com/office/officeart/2005/8/layout/vList5"/>
    <dgm:cxn modelId="{776D2F27-A706-427F-AC51-2A841A278AB9}" type="presParOf" srcId="{3E7B372B-F1DF-49EA-AF57-B832F0D60FD6}" destId="{E65A0F3D-0099-46B4-A393-E60850FAA6F4}" srcOrd="8" destOrd="0" presId="urn:microsoft.com/office/officeart/2005/8/layout/vList5"/>
    <dgm:cxn modelId="{B4C0BFFB-EFCB-40CD-8AC9-78803D63A52E}" type="presParOf" srcId="{E65A0F3D-0099-46B4-A393-E60850FAA6F4}" destId="{F28BC110-DF77-4EB7-BCDE-812439912E9D}" srcOrd="0" destOrd="0" presId="urn:microsoft.com/office/officeart/2005/8/layout/vList5"/>
    <dgm:cxn modelId="{6FBC0848-57D3-4667-BC16-CAC88CE15DC4}" type="presParOf" srcId="{E65A0F3D-0099-46B4-A393-E60850FAA6F4}" destId="{5D1E14F8-7F81-490B-818D-BE710578576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B2840D-798F-48D5-B82A-850853F735D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B0AB7BA-7730-4FE4-85E9-115E633DDAC0}">
      <dgm:prSet custT="1"/>
      <dgm:spPr/>
      <dgm:t>
        <a:bodyPr/>
        <a:lstStyle/>
        <a:p>
          <a:r>
            <a:rPr lang="en-US" sz="1800"/>
            <a:t>Proposition</a:t>
          </a:r>
          <a:r>
            <a:rPr lang="en-US" sz="1400"/>
            <a:t> C</a:t>
          </a:r>
        </a:p>
      </dgm:t>
    </dgm:pt>
    <dgm:pt modelId="{081E5787-2463-4D1D-93A6-8CE613529F6B}" type="parTrans" cxnId="{0356E7C5-9E34-4FDF-8F7F-4ABC400180B5}">
      <dgm:prSet/>
      <dgm:spPr/>
      <dgm:t>
        <a:bodyPr/>
        <a:lstStyle/>
        <a:p>
          <a:endParaRPr lang="en-US"/>
        </a:p>
      </dgm:t>
    </dgm:pt>
    <dgm:pt modelId="{6C772AD6-BB7E-45CD-9876-0821AD2BBAD1}" type="sibTrans" cxnId="{0356E7C5-9E34-4FDF-8F7F-4ABC400180B5}">
      <dgm:prSet/>
      <dgm:spPr/>
      <dgm:t>
        <a:bodyPr/>
        <a:lstStyle/>
        <a:p>
          <a:endParaRPr lang="en-US"/>
        </a:p>
      </dgm:t>
    </dgm:pt>
    <dgm:pt modelId="{8398698E-8708-4893-97D8-73BDDFFE6723}">
      <dgm:prSet custT="1"/>
      <dgm:spPr/>
      <dgm:t>
        <a:bodyPr/>
        <a:lstStyle/>
        <a:p>
          <a:r>
            <a:rPr lang="en-US" sz="1600" dirty="0"/>
            <a:t>Persistent, projected shortfall in revenues</a:t>
          </a:r>
        </a:p>
      </dgm:t>
    </dgm:pt>
    <dgm:pt modelId="{361A75E6-A080-4F6B-9995-57444532BF81}" type="parTrans" cxnId="{8C8D785A-02AB-42FF-ACB4-FF297E38CC5F}">
      <dgm:prSet/>
      <dgm:spPr/>
      <dgm:t>
        <a:bodyPr/>
        <a:lstStyle/>
        <a:p>
          <a:endParaRPr lang="en-US"/>
        </a:p>
      </dgm:t>
    </dgm:pt>
    <dgm:pt modelId="{543918A3-9BFB-4078-95EF-B112A89C0B81}" type="sibTrans" cxnId="{8C8D785A-02AB-42FF-ACB4-FF297E38CC5F}">
      <dgm:prSet/>
      <dgm:spPr/>
      <dgm:t>
        <a:bodyPr/>
        <a:lstStyle/>
        <a:p>
          <a:endParaRPr lang="en-US"/>
        </a:p>
      </dgm:t>
    </dgm:pt>
    <dgm:pt modelId="{F31BDB8D-9284-4D7C-90B8-DA5A5CCD628F}">
      <dgm:prSet custT="1"/>
      <dgm:spPr/>
      <dgm:t>
        <a:bodyPr/>
        <a:lstStyle/>
        <a:p>
          <a:r>
            <a:rPr lang="en-US" sz="1600" dirty="0"/>
            <a:t>Will need to revisit acquisition plans along with one-time savings to carry programs through the two-year budget</a:t>
          </a:r>
        </a:p>
      </dgm:t>
    </dgm:pt>
    <dgm:pt modelId="{4E352DD8-6EA7-4C15-8D7F-48D5134ABA8A}" type="parTrans" cxnId="{EF7A6C2B-F0E0-4F4B-89F9-F55F6BE42430}">
      <dgm:prSet/>
      <dgm:spPr/>
      <dgm:t>
        <a:bodyPr/>
        <a:lstStyle/>
        <a:p>
          <a:endParaRPr lang="en-US"/>
        </a:p>
      </dgm:t>
    </dgm:pt>
    <dgm:pt modelId="{07D7E2E9-784E-4A8A-9CDF-B0BFAB61FB4B}" type="sibTrans" cxnId="{EF7A6C2B-F0E0-4F4B-89F9-F55F6BE42430}">
      <dgm:prSet/>
      <dgm:spPr/>
      <dgm:t>
        <a:bodyPr/>
        <a:lstStyle/>
        <a:p>
          <a:endParaRPr lang="en-US"/>
        </a:p>
      </dgm:t>
    </dgm:pt>
    <dgm:pt modelId="{CF71D227-D6BF-457A-9B2E-52813A4C2ECF}">
      <dgm:prSet custT="1"/>
      <dgm:spPr/>
      <dgm:t>
        <a:bodyPr/>
        <a:lstStyle/>
        <a:p>
          <a:pPr>
            <a:buFont typeface="Arial" panose="020B0604020202020204" pitchFamily="34" charset="0"/>
            <a:buChar char="•"/>
          </a:pPr>
          <a:r>
            <a:rPr lang="en-US" sz="1600" dirty="0"/>
            <a:t>One-time funding to be disbursed over several years. Possible uses can include</a:t>
          </a:r>
        </a:p>
      </dgm:t>
    </dgm:pt>
    <dgm:pt modelId="{76665E70-1FD0-4691-ACDD-F2DCC14FEA99}" type="parTrans" cxnId="{13EF6E12-FFA9-4F9A-B2BC-76B7579FA68A}">
      <dgm:prSet/>
      <dgm:spPr/>
      <dgm:t>
        <a:bodyPr/>
        <a:lstStyle/>
        <a:p>
          <a:endParaRPr lang="en-US"/>
        </a:p>
      </dgm:t>
    </dgm:pt>
    <dgm:pt modelId="{AC26E228-0A16-4B6D-AED5-9D8CFD924ADE}" type="sibTrans" cxnId="{13EF6E12-FFA9-4F9A-B2BC-76B7579FA68A}">
      <dgm:prSet/>
      <dgm:spPr/>
      <dgm:t>
        <a:bodyPr/>
        <a:lstStyle/>
        <a:p>
          <a:endParaRPr lang="en-US"/>
        </a:p>
      </dgm:t>
    </dgm:pt>
    <dgm:pt modelId="{830CC4CA-B4C5-44AB-9FDF-C10645F5FA32}">
      <dgm:prSet custT="1"/>
      <dgm:spPr/>
      <dgm:t>
        <a:bodyPr/>
        <a:lstStyle/>
        <a:p>
          <a:pPr>
            <a:buFont typeface="+mj-lt"/>
            <a:buAutoNum type="romanLcPeriod"/>
          </a:pPr>
          <a:r>
            <a:rPr lang="en-US" sz="1600" dirty="0"/>
            <a:t>address or prevent the misuse and risks of opioid products</a:t>
          </a:r>
        </a:p>
      </dgm:t>
    </dgm:pt>
    <dgm:pt modelId="{63523C48-4DDC-4397-8C59-6F336877A301}" type="parTrans" cxnId="{E9969EF2-4492-4E4B-9B2D-78CB47C40157}">
      <dgm:prSet/>
      <dgm:spPr/>
      <dgm:t>
        <a:bodyPr/>
        <a:lstStyle/>
        <a:p>
          <a:endParaRPr lang="en-US"/>
        </a:p>
      </dgm:t>
    </dgm:pt>
    <dgm:pt modelId="{F7A293A0-BE37-42C0-9051-14650CFBF101}" type="sibTrans" cxnId="{E9969EF2-4492-4E4B-9B2D-78CB47C40157}">
      <dgm:prSet/>
      <dgm:spPr/>
      <dgm:t>
        <a:bodyPr/>
        <a:lstStyle/>
        <a:p>
          <a:endParaRPr lang="en-US"/>
        </a:p>
      </dgm:t>
    </dgm:pt>
    <dgm:pt modelId="{26129742-B16C-4450-85C9-5A15C0E64666}">
      <dgm:prSet custT="1"/>
      <dgm:spPr/>
      <dgm:t>
        <a:bodyPr/>
        <a:lstStyle/>
        <a:p>
          <a:pPr>
            <a:buFont typeface="+mj-lt"/>
            <a:buAutoNum type="romanLcPeriod"/>
          </a:pPr>
          <a:r>
            <a:rPr lang="en-US" sz="1600"/>
            <a:t>treat or mitigate opioid use or related disorders, or </a:t>
          </a:r>
        </a:p>
      </dgm:t>
    </dgm:pt>
    <dgm:pt modelId="{E56E65A4-0035-4EE6-AAF9-FF5198397BE5}" type="sibTrans" cxnId="{FBC170A3-EF1D-4C71-A634-C1102A597958}">
      <dgm:prSet/>
      <dgm:spPr/>
      <dgm:t>
        <a:bodyPr/>
        <a:lstStyle/>
        <a:p>
          <a:endParaRPr lang="en-US"/>
        </a:p>
      </dgm:t>
    </dgm:pt>
    <dgm:pt modelId="{E96C93D5-2AA6-4F1A-AF06-E277FB8A644F}" type="parTrans" cxnId="{FBC170A3-EF1D-4C71-A634-C1102A597958}">
      <dgm:prSet/>
      <dgm:spPr/>
      <dgm:t>
        <a:bodyPr/>
        <a:lstStyle/>
        <a:p>
          <a:endParaRPr lang="en-US"/>
        </a:p>
      </dgm:t>
    </dgm:pt>
    <dgm:pt modelId="{25378E35-214F-424E-9497-F44B495C213D}">
      <dgm:prSet custT="1"/>
      <dgm:spPr/>
      <dgm:t>
        <a:bodyPr/>
        <a:lstStyle/>
        <a:p>
          <a:pPr>
            <a:buFont typeface="+mj-lt"/>
            <a:buAutoNum type="romanLcPeriod"/>
          </a:pPr>
          <a:r>
            <a:rPr lang="en-US" sz="1600" dirty="0"/>
            <a:t> mitigate other alleged effects of the opioid epidemic</a:t>
          </a:r>
        </a:p>
      </dgm:t>
    </dgm:pt>
    <dgm:pt modelId="{1A481E05-A8B7-4523-9C21-1030E7080446}" type="sibTrans" cxnId="{B6C4E047-79CF-463D-9726-62D063E9758C}">
      <dgm:prSet/>
      <dgm:spPr/>
      <dgm:t>
        <a:bodyPr/>
        <a:lstStyle/>
        <a:p>
          <a:endParaRPr lang="en-US"/>
        </a:p>
      </dgm:t>
    </dgm:pt>
    <dgm:pt modelId="{4A37B293-26E3-4C36-88EF-52ECDFA13BC6}" type="parTrans" cxnId="{B6C4E047-79CF-463D-9726-62D063E9758C}">
      <dgm:prSet/>
      <dgm:spPr/>
      <dgm:t>
        <a:bodyPr/>
        <a:lstStyle/>
        <a:p>
          <a:endParaRPr lang="en-US"/>
        </a:p>
      </dgm:t>
    </dgm:pt>
    <dgm:pt modelId="{79D5C833-AFFD-4B33-904D-8EB7571E4CF9}">
      <dgm:prSet custT="1"/>
      <dgm:spPr/>
      <dgm:t>
        <a:bodyPr/>
        <a:lstStyle/>
        <a:p>
          <a:r>
            <a:rPr lang="en-US" sz="1800" dirty="0"/>
            <a:t>Opioid Settlement Funds</a:t>
          </a:r>
          <a:endParaRPr lang="en-US" sz="1600" dirty="0"/>
        </a:p>
      </dgm:t>
    </dgm:pt>
    <dgm:pt modelId="{2C8417BC-CF3A-452C-BD33-79E798C0B435}" type="sibTrans" cxnId="{CDDA2A7B-14AC-4223-9D2F-0F973F8A0E06}">
      <dgm:prSet/>
      <dgm:spPr/>
      <dgm:t>
        <a:bodyPr/>
        <a:lstStyle/>
        <a:p>
          <a:endParaRPr lang="en-US"/>
        </a:p>
      </dgm:t>
    </dgm:pt>
    <dgm:pt modelId="{75A4B7BE-046F-4459-861F-0DA8ACCA7DFC}" type="parTrans" cxnId="{CDDA2A7B-14AC-4223-9D2F-0F973F8A0E06}">
      <dgm:prSet/>
      <dgm:spPr/>
      <dgm:t>
        <a:bodyPr/>
        <a:lstStyle/>
        <a:p>
          <a:endParaRPr lang="en-US"/>
        </a:p>
      </dgm:t>
    </dgm:pt>
    <dgm:pt modelId="{E7457C61-BA7A-45E8-9B86-BB01E0A114D5}">
      <dgm:prSet custT="1"/>
      <dgm:spPr/>
      <dgm:t>
        <a:bodyPr/>
        <a:lstStyle/>
        <a:p>
          <a:r>
            <a:rPr lang="en-US" sz="1600" dirty="0"/>
            <a:t>Still need long-term plan needed to sustain $100 M spending plan</a:t>
          </a:r>
        </a:p>
      </dgm:t>
    </dgm:pt>
    <dgm:pt modelId="{8B4BD7BD-079B-42AF-8201-56AAC039EB5A}" type="parTrans" cxnId="{C18A2385-E60F-406C-BB96-D92A334E79A9}">
      <dgm:prSet/>
      <dgm:spPr/>
      <dgm:t>
        <a:bodyPr/>
        <a:lstStyle/>
        <a:p>
          <a:endParaRPr lang="en-US"/>
        </a:p>
      </dgm:t>
    </dgm:pt>
    <dgm:pt modelId="{FFF7E81B-4ADD-463B-BDE7-66EDB43232B6}" type="sibTrans" cxnId="{C18A2385-E60F-406C-BB96-D92A334E79A9}">
      <dgm:prSet/>
      <dgm:spPr/>
      <dgm:t>
        <a:bodyPr/>
        <a:lstStyle/>
        <a:p>
          <a:endParaRPr lang="en-US"/>
        </a:p>
      </dgm:t>
    </dgm:pt>
    <dgm:pt modelId="{78DAD392-8D9C-4549-9906-93194503B56A}">
      <dgm:prSet custT="1"/>
      <dgm:spPr/>
      <dgm:t>
        <a:bodyPr/>
        <a:lstStyle/>
        <a:p>
          <a:pPr>
            <a:buFont typeface="Arial" panose="020B0604020202020204" pitchFamily="34" charset="0"/>
            <a:buChar char="•"/>
          </a:pPr>
          <a:r>
            <a:rPr lang="en-US" sz="1600" dirty="0"/>
            <a:t>Need to revisit plan to reflect delays in start-up of some programs</a:t>
          </a:r>
        </a:p>
      </dgm:t>
    </dgm:pt>
    <dgm:pt modelId="{804481BF-3F95-41FE-87BD-C09DFC391B90}" type="parTrans" cxnId="{90D66C2C-8424-4534-B47E-A7288A47F6F2}">
      <dgm:prSet/>
      <dgm:spPr/>
      <dgm:t>
        <a:bodyPr/>
        <a:lstStyle/>
        <a:p>
          <a:endParaRPr lang="en-US"/>
        </a:p>
      </dgm:t>
    </dgm:pt>
    <dgm:pt modelId="{4CD555B8-19DC-45A5-A346-C2D8331A8292}" type="sibTrans" cxnId="{90D66C2C-8424-4534-B47E-A7288A47F6F2}">
      <dgm:prSet/>
      <dgm:spPr/>
      <dgm:t>
        <a:bodyPr/>
        <a:lstStyle/>
        <a:p>
          <a:endParaRPr lang="en-US"/>
        </a:p>
      </dgm:t>
    </dgm:pt>
    <dgm:pt modelId="{6595C581-74DD-4BDD-B79B-6EA35B7F1A74}" type="pres">
      <dgm:prSet presAssocID="{DEB2840D-798F-48D5-B82A-850853F735D2}" presName="linear" presStyleCnt="0">
        <dgm:presLayoutVars>
          <dgm:dir/>
          <dgm:animLvl val="lvl"/>
          <dgm:resizeHandles val="exact"/>
        </dgm:presLayoutVars>
      </dgm:prSet>
      <dgm:spPr/>
    </dgm:pt>
    <dgm:pt modelId="{2F87101A-5F7E-45BA-B8FC-48BDE0121451}" type="pres">
      <dgm:prSet presAssocID="{3B0AB7BA-7730-4FE4-85E9-115E633DDAC0}" presName="parentLin" presStyleCnt="0"/>
      <dgm:spPr/>
    </dgm:pt>
    <dgm:pt modelId="{925A31F9-1BB8-4618-A98D-6CC72166B362}" type="pres">
      <dgm:prSet presAssocID="{3B0AB7BA-7730-4FE4-85E9-115E633DDAC0}" presName="parentLeftMargin" presStyleLbl="node1" presStyleIdx="0" presStyleCnt="2"/>
      <dgm:spPr/>
    </dgm:pt>
    <dgm:pt modelId="{9D39CBC1-D7EA-4494-AFDC-E70E67522408}" type="pres">
      <dgm:prSet presAssocID="{3B0AB7BA-7730-4FE4-85E9-115E633DDAC0}" presName="parentText" presStyleLbl="node1" presStyleIdx="0" presStyleCnt="2">
        <dgm:presLayoutVars>
          <dgm:chMax val="0"/>
          <dgm:bulletEnabled val="1"/>
        </dgm:presLayoutVars>
      </dgm:prSet>
      <dgm:spPr/>
    </dgm:pt>
    <dgm:pt modelId="{2486B819-BB73-403A-BDAE-A003C5E7E071}" type="pres">
      <dgm:prSet presAssocID="{3B0AB7BA-7730-4FE4-85E9-115E633DDAC0}" presName="negativeSpace" presStyleCnt="0"/>
      <dgm:spPr/>
    </dgm:pt>
    <dgm:pt modelId="{97B37DAE-24FE-4CA9-974B-316FC8D89244}" type="pres">
      <dgm:prSet presAssocID="{3B0AB7BA-7730-4FE4-85E9-115E633DDAC0}" presName="childText" presStyleLbl="conFgAcc1" presStyleIdx="0" presStyleCnt="2">
        <dgm:presLayoutVars>
          <dgm:bulletEnabled val="1"/>
        </dgm:presLayoutVars>
      </dgm:prSet>
      <dgm:spPr/>
    </dgm:pt>
    <dgm:pt modelId="{E70C89A9-7B50-4D20-B8CB-772B9C3A726D}" type="pres">
      <dgm:prSet presAssocID="{6C772AD6-BB7E-45CD-9876-0821AD2BBAD1}" presName="spaceBetweenRectangles" presStyleCnt="0"/>
      <dgm:spPr/>
    </dgm:pt>
    <dgm:pt modelId="{B6156356-9EDC-422B-9F62-91F3F639780E}" type="pres">
      <dgm:prSet presAssocID="{79D5C833-AFFD-4B33-904D-8EB7571E4CF9}" presName="parentLin" presStyleCnt="0"/>
      <dgm:spPr/>
    </dgm:pt>
    <dgm:pt modelId="{CC8A472F-5034-4A4D-A60B-28B0CCCBCB11}" type="pres">
      <dgm:prSet presAssocID="{79D5C833-AFFD-4B33-904D-8EB7571E4CF9}" presName="parentLeftMargin" presStyleLbl="node1" presStyleIdx="0" presStyleCnt="2"/>
      <dgm:spPr/>
    </dgm:pt>
    <dgm:pt modelId="{F2EDC231-5638-4309-B2E7-CDB08D6C1713}" type="pres">
      <dgm:prSet presAssocID="{79D5C833-AFFD-4B33-904D-8EB7571E4CF9}" presName="parentText" presStyleLbl="node1" presStyleIdx="1" presStyleCnt="2">
        <dgm:presLayoutVars>
          <dgm:chMax val="0"/>
          <dgm:bulletEnabled val="1"/>
        </dgm:presLayoutVars>
      </dgm:prSet>
      <dgm:spPr/>
    </dgm:pt>
    <dgm:pt modelId="{AF4942F3-5A6C-4781-A637-D27506D2C967}" type="pres">
      <dgm:prSet presAssocID="{79D5C833-AFFD-4B33-904D-8EB7571E4CF9}" presName="negativeSpace" presStyleCnt="0"/>
      <dgm:spPr/>
    </dgm:pt>
    <dgm:pt modelId="{EFFB01A9-783C-4E6B-A11F-64A96545D88B}" type="pres">
      <dgm:prSet presAssocID="{79D5C833-AFFD-4B33-904D-8EB7571E4CF9}" presName="childText" presStyleLbl="conFgAcc1" presStyleIdx="1" presStyleCnt="2">
        <dgm:presLayoutVars>
          <dgm:bulletEnabled val="1"/>
        </dgm:presLayoutVars>
      </dgm:prSet>
      <dgm:spPr/>
    </dgm:pt>
  </dgm:ptLst>
  <dgm:cxnLst>
    <dgm:cxn modelId="{A5F33E10-EDF4-4300-A223-40581536D3CF}" type="presOf" srcId="{E7457C61-BA7A-45E8-9B86-BB01E0A114D5}" destId="{97B37DAE-24FE-4CA9-974B-316FC8D89244}" srcOrd="0" destOrd="2" presId="urn:microsoft.com/office/officeart/2005/8/layout/list1"/>
    <dgm:cxn modelId="{13EF6E12-FFA9-4F9A-B2BC-76B7579FA68A}" srcId="{79D5C833-AFFD-4B33-904D-8EB7571E4CF9}" destId="{CF71D227-D6BF-457A-9B2E-52813A4C2ECF}" srcOrd="0" destOrd="0" parTransId="{76665E70-1FD0-4691-ACDD-F2DCC14FEA99}" sibTransId="{AC26E228-0A16-4B6D-AED5-9D8CFD924ADE}"/>
    <dgm:cxn modelId="{4D58E413-074B-44F9-BEB1-032F13C5DD2F}" type="presOf" srcId="{830CC4CA-B4C5-44AB-9FDF-C10645F5FA32}" destId="{EFFB01A9-783C-4E6B-A11F-64A96545D88B}" srcOrd="0" destOrd="1" presId="urn:microsoft.com/office/officeart/2005/8/layout/list1"/>
    <dgm:cxn modelId="{B1AA6F17-1A84-4B59-87FD-EADE0F2AE5D0}" type="presOf" srcId="{CF71D227-D6BF-457A-9B2E-52813A4C2ECF}" destId="{EFFB01A9-783C-4E6B-A11F-64A96545D88B}" srcOrd="0" destOrd="0" presId="urn:microsoft.com/office/officeart/2005/8/layout/list1"/>
    <dgm:cxn modelId="{8BEF0318-8F5D-47C5-B25F-330EB764110C}" type="presOf" srcId="{F31BDB8D-9284-4D7C-90B8-DA5A5CCD628F}" destId="{97B37DAE-24FE-4CA9-974B-316FC8D89244}" srcOrd="0" destOrd="1" presId="urn:microsoft.com/office/officeart/2005/8/layout/list1"/>
    <dgm:cxn modelId="{EF7A6C2B-F0E0-4F4B-89F9-F55F6BE42430}" srcId="{3B0AB7BA-7730-4FE4-85E9-115E633DDAC0}" destId="{F31BDB8D-9284-4D7C-90B8-DA5A5CCD628F}" srcOrd="1" destOrd="0" parTransId="{4E352DD8-6EA7-4C15-8D7F-48D5134ABA8A}" sibTransId="{07D7E2E9-784E-4A8A-9CDF-B0BFAB61FB4B}"/>
    <dgm:cxn modelId="{90D66C2C-8424-4534-B47E-A7288A47F6F2}" srcId="{79D5C833-AFFD-4B33-904D-8EB7571E4CF9}" destId="{78DAD392-8D9C-4549-9906-93194503B56A}" srcOrd="1" destOrd="0" parTransId="{804481BF-3F95-41FE-87BD-C09DFC391B90}" sibTransId="{4CD555B8-19DC-45A5-A346-C2D8331A8292}"/>
    <dgm:cxn modelId="{1838242D-B599-4AC8-AFEC-74F73DDA690C}" type="presOf" srcId="{3B0AB7BA-7730-4FE4-85E9-115E633DDAC0}" destId="{9D39CBC1-D7EA-4494-AFDC-E70E67522408}" srcOrd="1" destOrd="0" presId="urn:microsoft.com/office/officeart/2005/8/layout/list1"/>
    <dgm:cxn modelId="{3A3E123E-F09C-42A0-9B69-5DBB7B8B37FE}" type="presOf" srcId="{26129742-B16C-4450-85C9-5A15C0E64666}" destId="{EFFB01A9-783C-4E6B-A11F-64A96545D88B}" srcOrd="0" destOrd="2" presId="urn:microsoft.com/office/officeart/2005/8/layout/list1"/>
    <dgm:cxn modelId="{B6C4E047-79CF-463D-9726-62D063E9758C}" srcId="{CF71D227-D6BF-457A-9B2E-52813A4C2ECF}" destId="{25378E35-214F-424E-9497-F44B495C213D}" srcOrd="2" destOrd="0" parTransId="{4A37B293-26E3-4C36-88EF-52ECDFA13BC6}" sibTransId="{1A481E05-A8B7-4523-9C21-1030E7080446}"/>
    <dgm:cxn modelId="{8C8D785A-02AB-42FF-ACB4-FF297E38CC5F}" srcId="{3B0AB7BA-7730-4FE4-85E9-115E633DDAC0}" destId="{8398698E-8708-4893-97D8-73BDDFFE6723}" srcOrd="0" destOrd="0" parTransId="{361A75E6-A080-4F6B-9995-57444532BF81}" sibTransId="{543918A3-9BFB-4078-95EF-B112A89C0B81}"/>
    <dgm:cxn modelId="{CDDA2A7B-14AC-4223-9D2F-0F973F8A0E06}" srcId="{DEB2840D-798F-48D5-B82A-850853F735D2}" destId="{79D5C833-AFFD-4B33-904D-8EB7571E4CF9}" srcOrd="1" destOrd="0" parTransId="{75A4B7BE-046F-4459-861F-0DA8ACCA7DFC}" sibTransId="{2C8417BC-CF3A-452C-BD33-79E798C0B435}"/>
    <dgm:cxn modelId="{22AE0985-6BA0-4E92-9CD3-D66A1C3D7995}" type="presOf" srcId="{8398698E-8708-4893-97D8-73BDDFFE6723}" destId="{97B37DAE-24FE-4CA9-974B-316FC8D89244}" srcOrd="0" destOrd="0" presId="urn:microsoft.com/office/officeart/2005/8/layout/list1"/>
    <dgm:cxn modelId="{C18A2385-E60F-406C-BB96-D92A334E79A9}" srcId="{3B0AB7BA-7730-4FE4-85E9-115E633DDAC0}" destId="{E7457C61-BA7A-45E8-9B86-BB01E0A114D5}" srcOrd="2" destOrd="0" parTransId="{8B4BD7BD-079B-42AF-8201-56AAC039EB5A}" sibTransId="{FFF7E81B-4ADD-463B-BDE7-66EDB43232B6}"/>
    <dgm:cxn modelId="{2F97B09F-D62D-464A-8E43-0527BF937220}" type="presOf" srcId="{3B0AB7BA-7730-4FE4-85E9-115E633DDAC0}" destId="{925A31F9-1BB8-4618-A98D-6CC72166B362}" srcOrd="0" destOrd="0" presId="urn:microsoft.com/office/officeart/2005/8/layout/list1"/>
    <dgm:cxn modelId="{FBC170A3-EF1D-4C71-A634-C1102A597958}" srcId="{CF71D227-D6BF-457A-9B2E-52813A4C2ECF}" destId="{26129742-B16C-4450-85C9-5A15C0E64666}" srcOrd="1" destOrd="0" parTransId="{E96C93D5-2AA6-4F1A-AF06-E277FB8A644F}" sibTransId="{E56E65A4-0035-4EE6-AAF9-FF5198397BE5}"/>
    <dgm:cxn modelId="{0BC7FEA6-4AB5-4DB4-A150-9C62E81193C4}" type="presOf" srcId="{DEB2840D-798F-48D5-B82A-850853F735D2}" destId="{6595C581-74DD-4BDD-B79B-6EA35B7F1A74}" srcOrd="0" destOrd="0" presId="urn:microsoft.com/office/officeart/2005/8/layout/list1"/>
    <dgm:cxn modelId="{0356E7C5-9E34-4FDF-8F7F-4ABC400180B5}" srcId="{DEB2840D-798F-48D5-B82A-850853F735D2}" destId="{3B0AB7BA-7730-4FE4-85E9-115E633DDAC0}" srcOrd="0" destOrd="0" parTransId="{081E5787-2463-4D1D-93A6-8CE613529F6B}" sibTransId="{6C772AD6-BB7E-45CD-9876-0821AD2BBAD1}"/>
    <dgm:cxn modelId="{85D6B4C9-4A92-49F3-8AD0-7761E2D9F8AD}" type="presOf" srcId="{78DAD392-8D9C-4549-9906-93194503B56A}" destId="{EFFB01A9-783C-4E6B-A11F-64A96545D88B}" srcOrd="0" destOrd="4" presId="urn:microsoft.com/office/officeart/2005/8/layout/list1"/>
    <dgm:cxn modelId="{3ECAB2CF-86BC-4A93-8D3B-6928EE48855D}" type="presOf" srcId="{25378E35-214F-424E-9497-F44B495C213D}" destId="{EFFB01A9-783C-4E6B-A11F-64A96545D88B}" srcOrd="0" destOrd="3" presId="urn:microsoft.com/office/officeart/2005/8/layout/list1"/>
    <dgm:cxn modelId="{BAE106E1-094C-433D-884F-524ACFA05351}" type="presOf" srcId="{79D5C833-AFFD-4B33-904D-8EB7571E4CF9}" destId="{F2EDC231-5638-4309-B2E7-CDB08D6C1713}" srcOrd="1" destOrd="0" presId="urn:microsoft.com/office/officeart/2005/8/layout/list1"/>
    <dgm:cxn modelId="{8CF536F0-30DD-46CC-978F-A8CB25C06F0F}" type="presOf" srcId="{79D5C833-AFFD-4B33-904D-8EB7571E4CF9}" destId="{CC8A472F-5034-4A4D-A60B-28B0CCCBCB11}" srcOrd="0" destOrd="0" presId="urn:microsoft.com/office/officeart/2005/8/layout/list1"/>
    <dgm:cxn modelId="{E9969EF2-4492-4E4B-9B2D-78CB47C40157}" srcId="{CF71D227-D6BF-457A-9B2E-52813A4C2ECF}" destId="{830CC4CA-B4C5-44AB-9FDF-C10645F5FA32}" srcOrd="0" destOrd="0" parTransId="{63523C48-4DDC-4397-8C59-6F336877A301}" sibTransId="{F7A293A0-BE37-42C0-9051-14650CFBF101}"/>
    <dgm:cxn modelId="{226CCD26-C148-46FC-8AD6-49871881580C}" type="presParOf" srcId="{6595C581-74DD-4BDD-B79B-6EA35B7F1A74}" destId="{2F87101A-5F7E-45BA-B8FC-48BDE0121451}" srcOrd="0" destOrd="0" presId="urn:microsoft.com/office/officeart/2005/8/layout/list1"/>
    <dgm:cxn modelId="{2316AA20-C70F-4A88-87ED-066E49CCD2B4}" type="presParOf" srcId="{2F87101A-5F7E-45BA-B8FC-48BDE0121451}" destId="{925A31F9-1BB8-4618-A98D-6CC72166B362}" srcOrd="0" destOrd="0" presId="urn:microsoft.com/office/officeart/2005/8/layout/list1"/>
    <dgm:cxn modelId="{E0209960-4D11-4215-BB3D-2B1513EE9EC3}" type="presParOf" srcId="{2F87101A-5F7E-45BA-B8FC-48BDE0121451}" destId="{9D39CBC1-D7EA-4494-AFDC-E70E67522408}" srcOrd="1" destOrd="0" presId="urn:microsoft.com/office/officeart/2005/8/layout/list1"/>
    <dgm:cxn modelId="{795A093C-C4CC-4C3A-A111-D0961E15A807}" type="presParOf" srcId="{6595C581-74DD-4BDD-B79B-6EA35B7F1A74}" destId="{2486B819-BB73-403A-BDAE-A003C5E7E071}" srcOrd="1" destOrd="0" presId="urn:microsoft.com/office/officeart/2005/8/layout/list1"/>
    <dgm:cxn modelId="{D3893D03-72DC-4BF6-BB74-356785EDE576}" type="presParOf" srcId="{6595C581-74DD-4BDD-B79B-6EA35B7F1A74}" destId="{97B37DAE-24FE-4CA9-974B-316FC8D89244}" srcOrd="2" destOrd="0" presId="urn:microsoft.com/office/officeart/2005/8/layout/list1"/>
    <dgm:cxn modelId="{9D40235A-9D8E-4480-AFEE-4E8C3768D3DF}" type="presParOf" srcId="{6595C581-74DD-4BDD-B79B-6EA35B7F1A74}" destId="{E70C89A9-7B50-4D20-B8CB-772B9C3A726D}" srcOrd="3" destOrd="0" presId="urn:microsoft.com/office/officeart/2005/8/layout/list1"/>
    <dgm:cxn modelId="{D48B4C2D-8FC6-4661-9FB2-47CFCD42A741}" type="presParOf" srcId="{6595C581-74DD-4BDD-B79B-6EA35B7F1A74}" destId="{B6156356-9EDC-422B-9F62-91F3F639780E}" srcOrd="4" destOrd="0" presId="urn:microsoft.com/office/officeart/2005/8/layout/list1"/>
    <dgm:cxn modelId="{72DCC018-9407-4B0E-8B66-030A4B1E25CC}" type="presParOf" srcId="{B6156356-9EDC-422B-9F62-91F3F639780E}" destId="{CC8A472F-5034-4A4D-A60B-28B0CCCBCB11}" srcOrd="0" destOrd="0" presId="urn:microsoft.com/office/officeart/2005/8/layout/list1"/>
    <dgm:cxn modelId="{26C42F89-0A6E-4F7D-AB51-37263772DAB5}" type="presParOf" srcId="{B6156356-9EDC-422B-9F62-91F3F639780E}" destId="{F2EDC231-5638-4309-B2E7-CDB08D6C1713}" srcOrd="1" destOrd="0" presId="urn:microsoft.com/office/officeart/2005/8/layout/list1"/>
    <dgm:cxn modelId="{E8C4970B-66BC-4A97-AC00-131FBB596BE1}" type="presParOf" srcId="{6595C581-74DD-4BDD-B79B-6EA35B7F1A74}" destId="{AF4942F3-5A6C-4781-A637-D27506D2C967}" srcOrd="5" destOrd="0" presId="urn:microsoft.com/office/officeart/2005/8/layout/list1"/>
    <dgm:cxn modelId="{A74C9819-3E42-4002-81F1-2659B69E3338}" type="presParOf" srcId="{6595C581-74DD-4BDD-B79B-6EA35B7F1A74}" destId="{EFFB01A9-783C-4E6B-A11F-64A96545D88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EA4D1-A566-4DE2-B060-811B3F0DD25E}">
      <dsp:nvSpPr>
        <dsp:cNvPr id="0" name=""/>
        <dsp:cNvSpPr/>
      </dsp:nvSpPr>
      <dsp:spPr>
        <a:xfrm rot="5400000">
          <a:off x="5395485" y="-2230439"/>
          <a:ext cx="786145" cy="54480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Mayor’s Office has initiated working groups to look for efficiencies in the City’s administration and strategy around shared issues</a:t>
          </a:r>
        </a:p>
        <a:p>
          <a:pPr marL="114300" lvl="1" indent="-114300" algn="l" defTabSz="622300">
            <a:lnSpc>
              <a:spcPct val="90000"/>
            </a:lnSpc>
            <a:spcBef>
              <a:spcPct val="0"/>
            </a:spcBef>
            <a:spcAft>
              <a:spcPct val="15000"/>
            </a:spcAft>
            <a:buChar char="•"/>
          </a:pPr>
          <a:r>
            <a:rPr lang="en-US" sz="1400" kern="1200" dirty="0"/>
            <a:t>DPH is participating in discussions around food security, violence prevention and response, and services to children and youth.</a:t>
          </a:r>
        </a:p>
      </dsp:txBody>
      <dsp:txXfrm rot="-5400000">
        <a:off x="3064530" y="138892"/>
        <a:ext cx="5409679" cy="709393"/>
      </dsp:txXfrm>
    </dsp:sp>
    <dsp:sp modelId="{00D031B4-0AE0-40CF-9651-A61812CA7DB5}">
      <dsp:nvSpPr>
        <dsp:cNvPr id="0" name=""/>
        <dsp:cNvSpPr/>
      </dsp:nvSpPr>
      <dsp:spPr>
        <a:xfrm>
          <a:off x="0" y="2247"/>
          <a:ext cx="3064530" cy="9826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Savings identified through cross-departmental discussions and working groups</a:t>
          </a:r>
          <a:endParaRPr lang="en-US" sz="1400" kern="1200" dirty="0"/>
        </a:p>
      </dsp:txBody>
      <dsp:txXfrm>
        <a:off x="47971" y="50218"/>
        <a:ext cx="2968588" cy="886739"/>
      </dsp:txXfrm>
    </dsp:sp>
    <dsp:sp modelId="{CCA7BE91-B638-4E51-9577-33199C624DEE}">
      <dsp:nvSpPr>
        <dsp:cNvPr id="0" name=""/>
        <dsp:cNvSpPr/>
      </dsp:nvSpPr>
      <dsp:spPr>
        <a:xfrm rot="5400000">
          <a:off x="5395485" y="-1198623"/>
          <a:ext cx="786145" cy="54480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Font typeface="Arial" panose="020B0604020202020204" pitchFamily="34" charset="0"/>
            <a:buChar char="•"/>
          </a:pPr>
          <a:r>
            <a:rPr lang="en-US" sz="1400" kern="1200"/>
            <a:t>Initial balancing proposal </a:t>
          </a:r>
          <a:r>
            <a:rPr lang="en-US" sz="1400" kern="1200">
              <a:latin typeface="Tw Cen MT"/>
            </a:rPr>
            <a:t>avoids</a:t>
          </a:r>
          <a:r>
            <a:rPr lang="en-US" sz="1400" kern="1200"/>
            <a:t> </a:t>
          </a:r>
          <a:r>
            <a:rPr lang="en-US" sz="1400" kern="1200">
              <a:latin typeface="Tw Cen MT"/>
            </a:rPr>
            <a:t>major </a:t>
          </a:r>
          <a:r>
            <a:rPr lang="en-US" sz="1400" kern="1200"/>
            <a:t>reductions to agreements with our CBO partners</a:t>
          </a:r>
          <a:endParaRPr lang="en-US" sz="1400" kern="1200" dirty="0"/>
        </a:p>
        <a:p>
          <a:pPr marL="114300" lvl="1" indent="-114300" algn="l" defTabSz="622300" rtl="0">
            <a:lnSpc>
              <a:spcPct val="90000"/>
            </a:lnSpc>
            <a:spcBef>
              <a:spcPct val="0"/>
            </a:spcBef>
            <a:spcAft>
              <a:spcPct val="15000"/>
            </a:spcAft>
            <a:buFont typeface="Arial" panose="020B0604020202020204" pitchFamily="34" charset="0"/>
            <a:buChar char="•"/>
          </a:pPr>
          <a:r>
            <a:rPr lang="en-US" sz="1400" kern="1200" dirty="0"/>
            <a:t>DPH expects </a:t>
          </a:r>
          <a:r>
            <a:rPr lang="en-US" sz="1400" kern="1200" dirty="0">
              <a:latin typeface="Tw Cen MT"/>
            </a:rPr>
            <a:t>that contingency targets </a:t>
          </a:r>
          <a:r>
            <a:rPr lang="en-US" sz="1400" kern="1200" dirty="0"/>
            <a:t>will require </a:t>
          </a:r>
          <a:r>
            <a:rPr lang="en-US" sz="1400" kern="1200" dirty="0">
              <a:latin typeface="Tw Cen MT"/>
            </a:rPr>
            <a:t>reducing contracted services that do</a:t>
          </a:r>
          <a:r>
            <a:rPr lang="en-US" sz="1400" kern="1200" dirty="0"/>
            <a:t> </a:t>
          </a:r>
          <a:r>
            <a:rPr lang="en-US" sz="1400" kern="1200" dirty="0">
              <a:latin typeface="Tw Cen MT"/>
            </a:rPr>
            <a:t>not </a:t>
          </a:r>
          <a:r>
            <a:rPr lang="en-US" sz="1400" kern="1200" dirty="0"/>
            <a:t>leverage outside funding</a:t>
          </a:r>
        </a:p>
      </dsp:txBody>
      <dsp:txXfrm rot="-5400000">
        <a:off x="3064530" y="1170708"/>
        <a:ext cx="5409679" cy="709393"/>
      </dsp:txXfrm>
    </dsp:sp>
    <dsp:sp modelId="{94A5D673-755D-4A34-815C-629089DC4F15}">
      <dsp:nvSpPr>
        <dsp:cNvPr id="0" name=""/>
        <dsp:cNvSpPr/>
      </dsp:nvSpPr>
      <dsp:spPr>
        <a:xfrm>
          <a:off x="0" y="1034063"/>
          <a:ext cx="3064530" cy="9826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Font typeface="+mj-lt"/>
            <a:buNone/>
          </a:pPr>
          <a:r>
            <a:rPr lang="en-US" sz="1800" b="1" kern="1200" dirty="0"/>
            <a:t>Reductions to community-based organization contracts that do not leverage State or federal revenue</a:t>
          </a:r>
          <a:endParaRPr lang="en-US" sz="1800" kern="1200" dirty="0"/>
        </a:p>
      </dsp:txBody>
      <dsp:txXfrm>
        <a:off x="47971" y="1082034"/>
        <a:ext cx="2968588" cy="886739"/>
      </dsp:txXfrm>
    </dsp:sp>
    <dsp:sp modelId="{EAD86155-DC71-43EC-AFD9-CBE8E8E2AA69}">
      <dsp:nvSpPr>
        <dsp:cNvPr id="0" name=""/>
        <dsp:cNvSpPr/>
      </dsp:nvSpPr>
      <dsp:spPr>
        <a:xfrm rot="5400000">
          <a:off x="5395485" y="-166807"/>
          <a:ext cx="786145" cy="54480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latin typeface="Tw Cen MT"/>
            </a:rPr>
            <a:t>DPH</a:t>
          </a:r>
          <a:r>
            <a:rPr lang="en-US" sz="1400" kern="1200" dirty="0"/>
            <a:t> </a:t>
          </a:r>
          <a:r>
            <a:rPr lang="en-US" sz="1400" kern="1200" dirty="0">
              <a:latin typeface="Tw Cen MT"/>
            </a:rPr>
            <a:t>is evaluating</a:t>
          </a:r>
          <a:r>
            <a:rPr lang="en-US" sz="1400" kern="1200" dirty="0"/>
            <a:t> </a:t>
          </a:r>
          <a:r>
            <a:rPr lang="en-US" sz="1400" kern="1200" dirty="0">
              <a:latin typeface="Tw Cen MT"/>
            </a:rPr>
            <a:t>options</a:t>
          </a:r>
          <a:r>
            <a:rPr lang="en-US" sz="1400" kern="1200" dirty="0"/>
            <a:t> for cost-saving by contracting out</a:t>
          </a:r>
          <a:r>
            <a:rPr lang="en-US" sz="1400" kern="1200" dirty="0">
              <a:latin typeface="Tw Cen MT"/>
            </a:rPr>
            <a:t> additional service</a:t>
          </a:r>
          <a:r>
            <a:rPr lang="en-US" sz="1400" kern="1200" dirty="0"/>
            <a:t> in ways that will not negatively impact clients or patients</a:t>
          </a:r>
        </a:p>
      </dsp:txBody>
      <dsp:txXfrm rot="-5400000">
        <a:off x="3064530" y="2202524"/>
        <a:ext cx="5409679" cy="709393"/>
      </dsp:txXfrm>
    </dsp:sp>
    <dsp:sp modelId="{486B67DA-AF16-4187-B90C-92276B01AF39}">
      <dsp:nvSpPr>
        <dsp:cNvPr id="0" name=""/>
        <dsp:cNvSpPr/>
      </dsp:nvSpPr>
      <dsp:spPr>
        <a:xfrm>
          <a:off x="0" y="2065879"/>
          <a:ext cx="3064530" cy="9826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Further contracting out of services</a:t>
          </a:r>
          <a:endParaRPr lang="en-US" sz="1800" kern="1200" dirty="0"/>
        </a:p>
      </dsp:txBody>
      <dsp:txXfrm>
        <a:off x="47971" y="2113850"/>
        <a:ext cx="2968588" cy="886739"/>
      </dsp:txXfrm>
    </dsp:sp>
    <dsp:sp modelId="{161A8BA4-1991-4F4A-A6F9-E331DB26BCEE}">
      <dsp:nvSpPr>
        <dsp:cNvPr id="0" name=""/>
        <dsp:cNvSpPr/>
      </dsp:nvSpPr>
      <dsp:spPr>
        <a:xfrm rot="5400000">
          <a:off x="5395485" y="865008"/>
          <a:ext cx="786145" cy="54480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t>Current proposal recognizes the need to slow growth in headcount</a:t>
          </a:r>
        </a:p>
        <a:p>
          <a:pPr marL="114300" lvl="1" indent="-114300" algn="l" defTabSz="622300" rtl="0">
            <a:lnSpc>
              <a:spcPct val="90000"/>
            </a:lnSpc>
            <a:spcBef>
              <a:spcPct val="0"/>
            </a:spcBef>
            <a:spcAft>
              <a:spcPct val="15000"/>
            </a:spcAft>
            <a:buFont typeface="Arial" panose="020B0604020202020204" pitchFamily="34" charset="0"/>
            <a:buChar char="•"/>
          </a:pPr>
          <a:r>
            <a:rPr lang="en-US" sz="1400" kern="1200" dirty="0"/>
            <a:t>Future reductions will likely require </a:t>
          </a:r>
          <a:r>
            <a:rPr lang="en-US" sz="1400" kern="1200" dirty="0">
              <a:latin typeface="Tw Cen MT"/>
            </a:rPr>
            <a:t>additional position reductions</a:t>
          </a:r>
          <a:endParaRPr lang="en-US" sz="1400" kern="1200" dirty="0"/>
        </a:p>
      </dsp:txBody>
      <dsp:txXfrm rot="-5400000">
        <a:off x="3064530" y="3234339"/>
        <a:ext cx="5409679" cy="709393"/>
      </dsp:txXfrm>
    </dsp:sp>
    <dsp:sp modelId="{F58E9D75-F03A-427F-BB2B-1D594C285454}">
      <dsp:nvSpPr>
        <dsp:cNvPr id="0" name=""/>
        <dsp:cNvSpPr/>
      </dsp:nvSpPr>
      <dsp:spPr>
        <a:xfrm>
          <a:off x="0" y="3097695"/>
          <a:ext cx="3064530" cy="9826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Font typeface="+mj-lt"/>
            <a:buNone/>
          </a:pPr>
          <a:r>
            <a:rPr lang="en-US" sz="1800" b="1" kern="1200" dirty="0"/>
            <a:t>Additional deletion of</a:t>
          </a:r>
          <a:r>
            <a:rPr lang="en-US" sz="1800" b="1" kern="1200" dirty="0">
              <a:latin typeface="Tw Cen MT"/>
            </a:rPr>
            <a:t> </a:t>
          </a:r>
          <a:r>
            <a:rPr lang="en-US" sz="1800" b="1" kern="1200" dirty="0"/>
            <a:t>positions</a:t>
          </a:r>
          <a:endParaRPr lang="en-US" sz="1800" kern="1200" dirty="0"/>
        </a:p>
      </dsp:txBody>
      <dsp:txXfrm>
        <a:off x="47971" y="3145666"/>
        <a:ext cx="2968588" cy="886739"/>
      </dsp:txXfrm>
    </dsp:sp>
    <dsp:sp modelId="{5D1E14F8-7F81-490B-818D-BE7105785768}">
      <dsp:nvSpPr>
        <dsp:cNvPr id="0" name=""/>
        <dsp:cNvSpPr/>
      </dsp:nvSpPr>
      <dsp:spPr>
        <a:xfrm rot="5400000">
          <a:off x="5395485" y="1896824"/>
          <a:ext cx="786145" cy="5448055"/>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Recertification of LHH</a:t>
          </a: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New formula for the Distinct Part Nursing Facility (DP/NF) supplemental funding program for LHH </a:t>
          </a: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solidFill>
                <a:prstClr val="black">
                  <a:hueOff val="0"/>
                  <a:satOff val="0"/>
                  <a:lumOff val="0"/>
                  <a:alphaOff val="0"/>
                </a:prstClr>
              </a:solidFill>
              <a:latin typeface="Tw Cen MT"/>
              <a:ea typeface="+mn-ea"/>
              <a:cs typeface="+mn-cs"/>
            </a:rPr>
            <a:t>Expansion of Medi-Cal services to those incarcerated in jail</a:t>
          </a:r>
        </a:p>
      </dsp:txBody>
      <dsp:txXfrm rot="-5400000">
        <a:off x="3064530" y="4266155"/>
        <a:ext cx="5409679" cy="709393"/>
      </dsp:txXfrm>
    </dsp:sp>
    <dsp:sp modelId="{F28BC110-DF77-4EB7-BCDE-812439912E9D}">
      <dsp:nvSpPr>
        <dsp:cNvPr id="0" name=""/>
        <dsp:cNvSpPr/>
      </dsp:nvSpPr>
      <dsp:spPr>
        <a:xfrm>
          <a:off x="0" y="4129511"/>
          <a:ext cx="3064530" cy="9826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Font typeface="+mj-lt"/>
            <a:buNone/>
          </a:pPr>
          <a:r>
            <a:rPr lang="en-US" sz="1800" b="1" kern="1200" dirty="0"/>
            <a:t>Revenue changes resulting from pending State policy changes</a:t>
          </a:r>
          <a:endParaRPr lang="en-US" sz="1800" kern="1200" dirty="0"/>
        </a:p>
      </dsp:txBody>
      <dsp:txXfrm>
        <a:off x="47971" y="4177482"/>
        <a:ext cx="2968588" cy="8867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37DAE-24FE-4CA9-974B-316FC8D89244}">
      <dsp:nvSpPr>
        <dsp:cNvPr id="0" name=""/>
        <dsp:cNvSpPr/>
      </dsp:nvSpPr>
      <dsp:spPr>
        <a:xfrm>
          <a:off x="0" y="327041"/>
          <a:ext cx="8762398" cy="13765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059" tIns="395732" rIns="680059"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Persistent, projected shortfall in revenues</a:t>
          </a:r>
        </a:p>
        <a:p>
          <a:pPr marL="171450" lvl="1" indent="-171450" algn="l" defTabSz="711200">
            <a:lnSpc>
              <a:spcPct val="90000"/>
            </a:lnSpc>
            <a:spcBef>
              <a:spcPct val="0"/>
            </a:spcBef>
            <a:spcAft>
              <a:spcPct val="15000"/>
            </a:spcAft>
            <a:buChar char="•"/>
          </a:pPr>
          <a:r>
            <a:rPr lang="en-US" sz="1600" kern="1200" dirty="0"/>
            <a:t>Will need to revisit acquisition plans along with one-time savings to carry programs through the two-year budget</a:t>
          </a:r>
        </a:p>
        <a:p>
          <a:pPr marL="171450" lvl="1" indent="-171450" algn="l" defTabSz="711200">
            <a:lnSpc>
              <a:spcPct val="90000"/>
            </a:lnSpc>
            <a:spcBef>
              <a:spcPct val="0"/>
            </a:spcBef>
            <a:spcAft>
              <a:spcPct val="15000"/>
            </a:spcAft>
            <a:buChar char="•"/>
          </a:pPr>
          <a:r>
            <a:rPr lang="en-US" sz="1600" kern="1200" dirty="0"/>
            <a:t>Still need long-term plan needed to sustain $100 M spending plan</a:t>
          </a:r>
        </a:p>
      </dsp:txBody>
      <dsp:txXfrm>
        <a:off x="0" y="327041"/>
        <a:ext cx="8762398" cy="1376550"/>
      </dsp:txXfrm>
    </dsp:sp>
    <dsp:sp modelId="{9D39CBC1-D7EA-4494-AFDC-E70E67522408}">
      <dsp:nvSpPr>
        <dsp:cNvPr id="0" name=""/>
        <dsp:cNvSpPr/>
      </dsp:nvSpPr>
      <dsp:spPr>
        <a:xfrm>
          <a:off x="438119" y="46601"/>
          <a:ext cx="6133678"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38" tIns="0" rIns="231838" bIns="0" numCol="1" spcCol="1270" anchor="ctr" anchorCtr="0">
          <a:noAutofit/>
        </a:bodyPr>
        <a:lstStyle/>
        <a:p>
          <a:pPr marL="0" lvl="0" indent="0" algn="l" defTabSz="800100">
            <a:lnSpc>
              <a:spcPct val="90000"/>
            </a:lnSpc>
            <a:spcBef>
              <a:spcPct val="0"/>
            </a:spcBef>
            <a:spcAft>
              <a:spcPct val="35000"/>
            </a:spcAft>
            <a:buNone/>
          </a:pPr>
          <a:r>
            <a:rPr lang="en-US" sz="1800" kern="1200"/>
            <a:t>Proposition</a:t>
          </a:r>
          <a:r>
            <a:rPr lang="en-US" sz="1400" kern="1200"/>
            <a:t> C</a:t>
          </a:r>
        </a:p>
      </dsp:txBody>
      <dsp:txXfrm>
        <a:off x="465499" y="73981"/>
        <a:ext cx="6078918" cy="506120"/>
      </dsp:txXfrm>
    </dsp:sp>
    <dsp:sp modelId="{EFFB01A9-783C-4E6B-A11F-64A96545D88B}">
      <dsp:nvSpPr>
        <dsp:cNvPr id="0" name=""/>
        <dsp:cNvSpPr/>
      </dsp:nvSpPr>
      <dsp:spPr>
        <a:xfrm>
          <a:off x="0" y="2086631"/>
          <a:ext cx="8762398" cy="164587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059" tIns="395732" rIns="680059" bIns="113792"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One-time funding to be disbursed over several years. Possible uses can include</a:t>
          </a:r>
        </a:p>
        <a:p>
          <a:pPr marL="342900" lvl="2" indent="-171450" algn="l" defTabSz="711200">
            <a:lnSpc>
              <a:spcPct val="90000"/>
            </a:lnSpc>
            <a:spcBef>
              <a:spcPct val="0"/>
            </a:spcBef>
            <a:spcAft>
              <a:spcPct val="15000"/>
            </a:spcAft>
            <a:buFont typeface="+mj-lt"/>
            <a:buAutoNum type="romanLcPeriod"/>
          </a:pPr>
          <a:r>
            <a:rPr lang="en-US" sz="1600" kern="1200" dirty="0"/>
            <a:t>address or prevent the misuse and risks of opioid products</a:t>
          </a:r>
        </a:p>
        <a:p>
          <a:pPr marL="342900" lvl="2" indent="-171450" algn="l" defTabSz="711200">
            <a:lnSpc>
              <a:spcPct val="90000"/>
            </a:lnSpc>
            <a:spcBef>
              <a:spcPct val="0"/>
            </a:spcBef>
            <a:spcAft>
              <a:spcPct val="15000"/>
            </a:spcAft>
            <a:buFont typeface="+mj-lt"/>
            <a:buAutoNum type="romanLcPeriod"/>
          </a:pPr>
          <a:r>
            <a:rPr lang="en-US" sz="1600" kern="1200"/>
            <a:t>treat or mitigate opioid use or related disorders, or </a:t>
          </a:r>
        </a:p>
        <a:p>
          <a:pPr marL="342900" lvl="2" indent="-171450" algn="l" defTabSz="711200">
            <a:lnSpc>
              <a:spcPct val="90000"/>
            </a:lnSpc>
            <a:spcBef>
              <a:spcPct val="0"/>
            </a:spcBef>
            <a:spcAft>
              <a:spcPct val="15000"/>
            </a:spcAft>
            <a:buFont typeface="+mj-lt"/>
            <a:buAutoNum type="romanLcPeriod"/>
          </a:pPr>
          <a:r>
            <a:rPr lang="en-US" sz="1600" kern="1200" dirty="0"/>
            <a:t> mitigate other alleged effects of the opioid epidemic</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Need to revisit plan to reflect delays in start-up of some programs</a:t>
          </a:r>
        </a:p>
      </dsp:txBody>
      <dsp:txXfrm>
        <a:off x="0" y="2086631"/>
        <a:ext cx="8762398" cy="1645875"/>
      </dsp:txXfrm>
    </dsp:sp>
    <dsp:sp modelId="{F2EDC231-5638-4309-B2E7-CDB08D6C1713}">
      <dsp:nvSpPr>
        <dsp:cNvPr id="0" name=""/>
        <dsp:cNvSpPr/>
      </dsp:nvSpPr>
      <dsp:spPr>
        <a:xfrm>
          <a:off x="438119" y="1806191"/>
          <a:ext cx="6133678"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38" tIns="0" rIns="231838" bIns="0" numCol="1" spcCol="1270" anchor="ctr" anchorCtr="0">
          <a:noAutofit/>
        </a:bodyPr>
        <a:lstStyle/>
        <a:p>
          <a:pPr marL="0" lvl="0" indent="0" algn="l" defTabSz="800100">
            <a:lnSpc>
              <a:spcPct val="90000"/>
            </a:lnSpc>
            <a:spcBef>
              <a:spcPct val="0"/>
            </a:spcBef>
            <a:spcAft>
              <a:spcPct val="35000"/>
            </a:spcAft>
            <a:buNone/>
          </a:pPr>
          <a:r>
            <a:rPr lang="en-US" sz="1800" kern="1200" dirty="0"/>
            <a:t>Opioid Settlement Funds</a:t>
          </a:r>
          <a:endParaRPr lang="en-US" sz="1600" kern="1200" dirty="0"/>
        </a:p>
      </dsp:txBody>
      <dsp:txXfrm>
        <a:off x="465499" y="1833571"/>
        <a:ext cx="6078918"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16387"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16388" name="Rectangle 4"/>
          <p:cNvSpPr>
            <a:spLocks noGrp="1" noChangeArrowheads="1"/>
          </p:cNvSpPr>
          <p:nvPr>
            <p:ph type="ftr" sz="quarter" idx="2"/>
          </p:nvPr>
        </p:nvSpPr>
        <p:spPr bwMode="auto">
          <a:xfrm>
            <a:off x="1" y="8829675"/>
            <a:ext cx="2982913"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88D1E0E4-7E5C-4605-85FA-98113C0A4577}" type="slidenum">
              <a:rPr lang="en-US" altLang="en-US"/>
              <a:pPr>
                <a:defRPr/>
              </a:pPr>
              <a:t>‹#›</a:t>
            </a:fld>
            <a:endParaRPr lang="en-US" altLang="en-US"/>
          </a:p>
        </p:txBody>
      </p:sp>
    </p:spTree>
    <p:extLst>
      <p:ext uri="{BB962C8B-B14F-4D97-AF65-F5344CB8AC3E}">
        <p14:creationId xmlns:p14="http://schemas.microsoft.com/office/powerpoint/2010/main" val="4290379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0" hangingPunct="0">
              <a:defRPr sz="1200">
                <a:cs typeface="+mn-cs"/>
              </a:defRPr>
            </a:lvl1pPr>
          </a:lstStyle>
          <a:p>
            <a:pPr>
              <a:defRPr/>
            </a:pPr>
            <a:fld id="{10E940AB-0E88-4CBB-BB71-B9AE66183DE8}" type="datetimeFigureOut">
              <a:rPr lang="en-US"/>
              <a:pPr>
                <a:defRPr/>
              </a:pPr>
              <a:t>2/2/2024</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6" y="4416427"/>
            <a:ext cx="5503863"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2982913" cy="465138"/>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6A1C45F-87C4-4786-BAD4-C10F4D953E6E}" type="slidenum">
              <a:rPr lang="en-US" altLang="en-US"/>
              <a:pPr>
                <a:defRPr/>
              </a:pPr>
              <a:t>‹#›</a:t>
            </a:fld>
            <a:endParaRPr lang="en-US" altLang="en-US"/>
          </a:p>
        </p:txBody>
      </p:sp>
    </p:spTree>
    <p:extLst>
      <p:ext uri="{BB962C8B-B14F-4D97-AF65-F5344CB8AC3E}">
        <p14:creationId xmlns:p14="http://schemas.microsoft.com/office/powerpoint/2010/main" val="26969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a:t>
            </a:fld>
            <a:endParaRPr lang="en-US" altLang="en-US"/>
          </a:p>
        </p:txBody>
      </p:sp>
    </p:spTree>
    <p:extLst>
      <p:ext uri="{BB962C8B-B14F-4D97-AF65-F5344CB8AC3E}">
        <p14:creationId xmlns:p14="http://schemas.microsoft.com/office/powerpoint/2010/main" val="1446442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12</a:t>
            </a:fld>
            <a:endParaRPr lang="en-US" altLang="en-US"/>
          </a:p>
        </p:txBody>
      </p:sp>
    </p:spTree>
    <p:extLst>
      <p:ext uri="{BB962C8B-B14F-4D97-AF65-F5344CB8AC3E}">
        <p14:creationId xmlns:p14="http://schemas.microsoft.com/office/powerpoint/2010/main" val="966198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13</a:t>
            </a:fld>
            <a:endParaRPr lang="en-US" altLang="en-US"/>
          </a:p>
        </p:txBody>
      </p:sp>
    </p:spTree>
    <p:extLst>
      <p:ext uri="{BB962C8B-B14F-4D97-AF65-F5344CB8AC3E}">
        <p14:creationId xmlns:p14="http://schemas.microsoft.com/office/powerpoint/2010/main" val="2875220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14</a:t>
            </a:fld>
            <a:endParaRPr lang="en-US" altLang="en-US"/>
          </a:p>
        </p:txBody>
      </p:sp>
    </p:spTree>
    <p:extLst>
      <p:ext uri="{BB962C8B-B14F-4D97-AF65-F5344CB8AC3E}">
        <p14:creationId xmlns:p14="http://schemas.microsoft.com/office/powerpoint/2010/main" val="1665284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17</a:t>
            </a:fld>
            <a:endParaRPr lang="en-US" altLang="en-US"/>
          </a:p>
        </p:txBody>
      </p:sp>
    </p:spTree>
    <p:extLst>
      <p:ext uri="{BB962C8B-B14F-4D97-AF65-F5344CB8AC3E}">
        <p14:creationId xmlns:p14="http://schemas.microsoft.com/office/powerpoint/2010/main" val="1255388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Following</a:t>
            </a:r>
            <a:r>
              <a:rPr lang="en-US" baseline="0"/>
              <a:t> the provisions of the admin code, we are having our second of two hearings</a:t>
            </a:r>
          </a:p>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2</a:t>
            </a:fld>
            <a:endParaRPr lang="en-US" altLang="en-US"/>
          </a:p>
        </p:txBody>
      </p:sp>
    </p:spTree>
    <p:extLst>
      <p:ext uri="{BB962C8B-B14F-4D97-AF65-F5344CB8AC3E}">
        <p14:creationId xmlns:p14="http://schemas.microsoft.com/office/powerpoint/2010/main" val="1386784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5</a:t>
            </a:fld>
            <a:endParaRPr lang="en-US" altLang="en-US"/>
          </a:p>
        </p:txBody>
      </p:sp>
    </p:spTree>
    <p:extLst>
      <p:ext uri="{BB962C8B-B14F-4D97-AF65-F5344CB8AC3E}">
        <p14:creationId xmlns:p14="http://schemas.microsoft.com/office/powerpoint/2010/main" val="3382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6</a:t>
            </a:fld>
            <a:endParaRPr lang="en-US" altLang="en-US"/>
          </a:p>
        </p:txBody>
      </p:sp>
    </p:spTree>
    <p:extLst>
      <p:ext uri="{BB962C8B-B14F-4D97-AF65-F5344CB8AC3E}">
        <p14:creationId xmlns:p14="http://schemas.microsoft.com/office/powerpoint/2010/main" val="406663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7</a:t>
            </a:fld>
            <a:endParaRPr lang="en-US" altLang="en-US"/>
          </a:p>
        </p:txBody>
      </p:sp>
    </p:spTree>
    <p:extLst>
      <p:ext uri="{BB962C8B-B14F-4D97-AF65-F5344CB8AC3E}">
        <p14:creationId xmlns:p14="http://schemas.microsoft.com/office/powerpoint/2010/main" val="168007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8</a:t>
            </a:fld>
            <a:endParaRPr lang="en-US" altLang="en-US"/>
          </a:p>
        </p:txBody>
      </p:sp>
    </p:spTree>
    <p:extLst>
      <p:ext uri="{BB962C8B-B14F-4D97-AF65-F5344CB8AC3E}">
        <p14:creationId xmlns:p14="http://schemas.microsoft.com/office/powerpoint/2010/main" val="1622203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9</a:t>
            </a:fld>
            <a:endParaRPr lang="en-US" altLang="en-US"/>
          </a:p>
        </p:txBody>
      </p:sp>
    </p:spTree>
    <p:extLst>
      <p:ext uri="{BB962C8B-B14F-4D97-AF65-F5344CB8AC3E}">
        <p14:creationId xmlns:p14="http://schemas.microsoft.com/office/powerpoint/2010/main" val="3204309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10</a:t>
            </a:fld>
            <a:endParaRPr lang="en-US" altLang="en-US"/>
          </a:p>
        </p:txBody>
      </p:sp>
    </p:spTree>
    <p:extLst>
      <p:ext uri="{BB962C8B-B14F-4D97-AF65-F5344CB8AC3E}">
        <p14:creationId xmlns:p14="http://schemas.microsoft.com/office/powerpoint/2010/main" val="2856035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A1C45F-87C4-4786-BAD4-C10F4D953E6E}" type="slidenum">
              <a:rPr lang="en-US" altLang="en-US" smtClean="0"/>
              <a:pPr>
                <a:defRPr/>
              </a:pPr>
              <a:t>11</a:t>
            </a:fld>
            <a:endParaRPr lang="en-US" altLang="en-US"/>
          </a:p>
        </p:txBody>
      </p:sp>
    </p:spTree>
    <p:extLst>
      <p:ext uri="{BB962C8B-B14F-4D97-AF65-F5344CB8AC3E}">
        <p14:creationId xmlns:p14="http://schemas.microsoft.com/office/powerpoint/2010/main" val="2875220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06B5149-647C-4705-B1D2-90D914EA5A65}" type="slidenum">
              <a:rPr lang="en-US" altLang="en-US"/>
              <a:pPr>
                <a:defRPr/>
              </a:pPr>
              <a:t>‹#›</a:t>
            </a:fld>
            <a:endParaRPr lang="en-US" altLang="en-US"/>
          </a:p>
        </p:txBody>
      </p:sp>
    </p:spTree>
    <p:extLst>
      <p:ext uri="{BB962C8B-B14F-4D97-AF65-F5344CB8AC3E}">
        <p14:creationId xmlns:p14="http://schemas.microsoft.com/office/powerpoint/2010/main" val="11245509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5F1119-9E80-48B3-A0A0-A5E1C19FB4DA}" type="slidenum">
              <a:rPr lang="en-US" altLang="en-US"/>
              <a:pPr>
                <a:defRPr/>
              </a:pPr>
              <a:t>‹#›</a:t>
            </a:fld>
            <a:endParaRPr lang="en-US" altLang="en-US"/>
          </a:p>
        </p:txBody>
      </p:sp>
    </p:spTree>
    <p:extLst>
      <p:ext uri="{BB962C8B-B14F-4D97-AF65-F5344CB8AC3E}">
        <p14:creationId xmlns:p14="http://schemas.microsoft.com/office/powerpoint/2010/main" val="160550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A760BB2D-96D9-4106-AD78-8428316B86D4}" type="slidenum">
              <a:rPr lang="en-US" altLang="en-US"/>
              <a:pPr>
                <a:defRPr/>
              </a:pPr>
              <a:t>‹#›</a:t>
            </a:fld>
            <a:endParaRPr lang="en-US" altLang="en-US"/>
          </a:p>
        </p:txBody>
      </p:sp>
    </p:spTree>
    <p:extLst>
      <p:ext uri="{BB962C8B-B14F-4D97-AF65-F5344CB8AC3E}">
        <p14:creationId xmlns:p14="http://schemas.microsoft.com/office/powerpoint/2010/main" val="215901934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BBA7D7E-65A5-4EDA-BDB7-9111808A9852}" type="slidenum">
              <a:rPr lang="en-US" altLang="en-US"/>
              <a:pPr>
                <a:defRPr/>
              </a:pPr>
              <a:t>‹#›</a:t>
            </a:fld>
            <a:endParaRPr lang="en-US" altLang="en-US"/>
          </a:p>
        </p:txBody>
      </p:sp>
    </p:spTree>
    <p:extLst>
      <p:ext uri="{BB962C8B-B14F-4D97-AF65-F5344CB8AC3E}">
        <p14:creationId xmlns:p14="http://schemas.microsoft.com/office/powerpoint/2010/main" val="77149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pPr>
              <a:defRPr/>
            </a:pPr>
            <a:fld id="{BBA610DD-2EBC-4B1B-932A-9F222FD8E988}" type="slidenum">
              <a:rPr lang="en-US" altLang="en-US"/>
              <a:pPr>
                <a:defRPr/>
              </a:pPr>
              <a:t>‹#›</a:t>
            </a:fld>
            <a:endParaRPr lang="en-US" alt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914163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a:lstStyle>
            <a:lvl1pPr>
              <a:defRPr/>
            </a:lvl1pPr>
          </a:lstStyle>
          <a:p>
            <a:pPr>
              <a:defRPr/>
            </a:pPr>
            <a:fld id="{D93B9BE2-4984-43CF-8873-264206D2D30E}" type="slidenum">
              <a:rPr lang="en-US" altLang="en-US"/>
              <a:pPr>
                <a:defRPr/>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7903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a:lstStyle>
            <a:lvl1pPr>
              <a:defRPr/>
            </a:lvl1pPr>
          </a:lstStyle>
          <a:p>
            <a:pPr>
              <a:defRPr/>
            </a:pPr>
            <a:fld id="{C14113BC-2B68-4912-A3D2-670F91C527D6}" type="slidenum">
              <a:rPr lang="en-US" altLang="en-US"/>
              <a:pPr>
                <a:defRPr/>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578425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B6585E2-7F52-4B27-A13E-5F9DFBB62F18}" type="slidenum">
              <a:rPr lang="en-US" altLang="en-US"/>
              <a:pPr>
                <a:defRPr/>
              </a:pPr>
              <a:t>‹#›</a:t>
            </a:fld>
            <a:endParaRPr lang="en-US" altLang="en-US"/>
          </a:p>
        </p:txBody>
      </p:sp>
    </p:spTree>
    <p:extLst>
      <p:ext uri="{BB962C8B-B14F-4D97-AF65-F5344CB8AC3E}">
        <p14:creationId xmlns:p14="http://schemas.microsoft.com/office/powerpoint/2010/main" val="393479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A969E70-632B-43A7-AECB-66D2AFD20A06}" type="slidenum">
              <a:rPr lang="en-US" altLang="en-US"/>
              <a:pPr>
                <a:defRPr/>
              </a:pPr>
              <a:t>‹#›</a:t>
            </a:fld>
            <a:endParaRPr lang="en-US" altLang="en-US"/>
          </a:p>
        </p:txBody>
      </p:sp>
    </p:spTree>
    <p:extLst>
      <p:ext uri="{BB962C8B-B14F-4D97-AF65-F5344CB8AC3E}">
        <p14:creationId xmlns:p14="http://schemas.microsoft.com/office/powerpoint/2010/main" val="382107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DA519D-4C54-4E45-A786-4E44CFF1E93B}" type="slidenum">
              <a:rPr lang="en-US" altLang="en-US"/>
              <a:pPr>
                <a:defRPr/>
              </a:pPr>
              <a:t>‹#›</a:t>
            </a:fld>
            <a:endParaRPr lang="en-US" altLang="en-US"/>
          </a:p>
        </p:txBody>
      </p:sp>
    </p:spTree>
    <p:extLst>
      <p:ext uri="{BB962C8B-B14F-4D97-AF65-F5344CB8AC3E}">
        <p14:creationId xmlns:p14="http://schemas.microsoft.com/office/powerpoint/2010/main" val="422748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B0BBFBEC-186B-4E8B-9FED-218E12923FA7}" type="slidenum">
              <a:rPr lang="en-US" altLang="en-US"/>
              <a:pPr>
                <a:defRPr/>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37795153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a:defRPr/>
            </a:pPr>
            <a:fld id="{5154086B-2445-4915-AC61-C56E54158F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54" r:id="rId1"/>
    <p:sldLayoutId id="2147484250" r:id="rId2"/>
    <p:sldLayoutId id="2147484255" r:id="rId3"/>
    <p:sldLayoutId id="2147484256" r:id="rId4"/>
    <p:sldLayoutId id="2147484257" r:id="rId5"/>
    <p:sldLayoutId id="2147484251" r:id="rId6"/>
    <p:sldLayoutId id="2147484258" r:id="rId7"/>
    <p:sldLayoutId id="2147484252" r:id="rId8"/>
    <p:sldLayoutId id="2147484259" r:id="rId9"/>
    <p:sldLayoutId id="2147484253" r:id="rId10"/>
    <p:sldLayoutId id="2147484260"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430867" y="3276600"/>
            <a:ext cx="7391400" cy="1828800"/>
          </a:xfrm>
        </p:spPr>
        <p:txBody>
          <a:bodyPr>
            <a:normAutofit fontScale="90000"/>
          </a:bodyPr>
          <a:lstStyle/>
          <a:p>
            <a:pPr eaLnBrk="1" fontAlgn="auto" hangingPunct="1">
              <a:spcAft>
                <a:spcPts val="0"/>
              </a:spcAft>
              <a:defRPr/>
            </a:pPr>
            <a:r>
              <a:rPr lang="en-US" dirty="0"/>
              <a:t>Department of public health</a:t>
            </a:r>
            <a:br>
              <a:rPr lang="en-US" dirty="0"/>
            </a:br>
            <a:r>
              <a:rPr lang="en-US" dirty="0"/>
              <a:t>FY 2024-26 Budget</a:t>
            </a:r>
          </a:p>
        </p:txBody>
      </p:sp>
      <p:sp>
        <p:nvSpPr>
          <p:cNvPr id="11267" name="Subtitle 2"/>
          <p:cNvSpPr>
            <a:spLocks noGrp="1"/>
          </p:cNvSpPr>
          <p:nvPr>
            <p:ph type="subTitle" idx="1"/>
          </p:nvPr>
        </p:nvSpPr>
        <p:spPr>
          <a:xfrm>
            <a:off x="2362200" y="6049963"/>
            <a:ext cx="6705600" cy="685800"/>
          </a:xfrm>
        </p:spPr>
        <p:txBody>
          <a:bodyPr/>
          <a:lstStyle/>
          <a:p>
            <a:pPr eaLnBrk="1" hangingPunct="1"/>
            <a:r>
              <a:rPr lang="en-US" altLang="en-US"/>
              <a:t>February 6, 2024</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D10DDC22-938D-4220-ADF4-E8FD75CC8CA2}" type="slidenum">
              <a:rPr lang="en-US" altLang="en-US" smtClean="0">
                <a:solidFill>
                  <a:schemeClr val="tx2"/>
                </a:solidFill>
              </a:rPr>
              <a:pPr/>
              <a:t>1</a:t>
            </a:fld>
            <a:endParaRPr lang="en-US" altLang="en-US">
              <a:solidFill>
                <a:schemeClr val="tx2"/>
              </a:solidFill>
            </a:endParaRPr>
          </a:p>
        </p:txBody>
      </p:sp>
    </p:spTree>
    <p:extLst>
      <p:ext uri="{BB962C8B-B14F-4D97-AF65-F5344CB8AC3E}">
        <p14:creationId xmlns:p14="http://schemas.microsoft.com/office/powerpoint/2010/main" val="129926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62131558"/>
              </p:ext>
            </p:extLst>
          </p:nvPr>
        </p:nvGraphicFramePr>
        <p:xfrm>
          <a:off x="726947" y="1676400"/>
          <a:ext cx="7439581" cy="1905000"/>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B4</a:t>
                      </a:r>
                    </a:p>
                  </a:txBody>
                  <a:tcPr marL="6350" marR="6350" marT="6350" marB="0"/>
                </a:tc>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Shifts of Housing &amp; Full-Service Partnership Programs to the Mental Health Services Act</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$4,497,155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$4,632,070 </a:t>
                      </a:r>
                    </a:p>
                  </a:txBody>
                  <a:tcPr marL="0" marR="0" marT="0" marB="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10</a:t>
            </a:fld>
            <a:endParaRPr lang="en-US" altLang="en-US"/>
          </a:p>
        </p:txBody>
      </p:sp>
      <p:sp>
        <p:nvSpPr>
          <p:cNvPr id="6" name="TextBox 5">
            <a:extLst>
              <a:ext uri="{FF2B5EF4-FFF2-40B4-BE49-F238E27FC236}">
                <a16:creationId xmlns:a16="http://schemas.microsoft.com/office/drawing/2014/main" id="{E25F18A6-3204-1C78-68BE-C157E0E75C6B}"/>
              </a:ext>
            </a:extLst>
          </p:cNvPr>
          <p:cNvSpPr txBox="1"/>
          <p:nvPr/>
        </p:nvSpPr>
        <p:spPr>
          <a:xfrm>
            <a:off x="726947" y="3729270"/>
            <a:ext cx="8039101" cy="2585323"/>
          </a:xfrm>
          <a:prstGeom prst="rect">
            <a:avLst/>
          </a:prstGeom>
          <a:noFill/>
        </p:spPr>
        <p:txBody>
          <a:bodyPr wrap="square">
            <a:spAutoFit/>
          </a:bodyPr>
          <a:lstStyle/>
          <a:p>
            <a:pPr marL="285750" indent="-285750">
              <a:buFontTx/>
              <a:buChar char="-"/>
            </a:pPr>
            <a:r>
              <a:rPr lang="en-US" dirty="0">
                <a:solidFill>
                  <a:srgbClr val="000000"/>
                </a:solidFill>
                <a:latin typeface="Calibri" panose="020F0502020204030204" pitchFamily="34" charset="0"/>
              </a:rPr>
              <a:t>Significant changes to the Mental Health Services Act (MHSA) are on the ballot in March 2024 as part of Proposition 1</a:t>
            </a:r>
          </a:p>
          <a:p>
            <a:pPr marL="742950" lvl="1" indent="-285750">
              <a:buFontTx/>
              <a:buChar char="-"/>
            </a:pPr>
            <a:r>
              <a:rPr lang="en-US" dirty="0">
                <a:solidFill>
                  <a:srgbClr val="000000"/>
                </a:solidFill>
                <a:latin typeface="Calibri" panose="020F0502020204030204" pitchFamily="34" charset="0"/>
              </a:rPr>
              <a:t>Would redirect significant portions and prioritize housing, overdose prevention, substance use, and full-service partnership (FSP) initiatives </a:t>
            </a:r>
          </a:p>
          <a:p>
            <a:pPr marL="285750" indent="-285750">
              <a:buFontTx/>
              <a:buChar char="-"/>
            </a:pPr>
            <a:r>
              <a:rPr lang="en-US" dirty="0">
                <a:solidFill>
                  <a:srgbClr val="000000"/>
                </a:solidFill>
                <a:latin typeface="Calibri" panose="020F0502020204030204" pitchFamily="34" charset="0"/>
              </a:rPr>
              <a:t>Due to these prospective reforms as well as the City’s fiscal situation, DPH is proposing to use anticipated growth in MHSA funding to cover programs currently funded by the General Fund:</a:t>
            </a:r>
          </a:p>
          <a:p>
            <a:pPr marL="742950" lvl="1" indent="-285750">
              <a:buFontTx/>
              <a:buChar char="-"/>
            </a:pPr>
            <a:r>
              <a:rPr lang="en-US" dirty="0">
                <a:solidFill>
                  <a:srgbClr val="000000"/>
                </a:solidFill>
                <a:latin typeface="Calibri" panose="020F0502020204030204" pitchFamily="34" charset="0"/>
              </a:rPr>
              <a:t>$2.6 million in housing programs</a:t>
            </a:r>
          </a:p>
          <a:p>
            <a:pPr marL="742950" lvl="1" indent="-285750">
              <a:buFontTx/>
              <a:buChar char="-"/>
            </a:pPr>
            <a:r>
              <a:rPr lang="en-US" dirty="0">
                <a:solidFill>
                  <a:srgbClr val="000000"/>
                </a:solidFill>
                <a:latin typeface="Calibri" panose="020F0502020204030204" pitchFamily="34" charset="0"/>
              </a:rPr>
              <a:t>$1.8 million in full-service partnership programs</a:t>
            </a:r>
          </a:p>
        </p:txBody>
      </p:sp>
    </p:spTree>
    <p:extLst>
      <p:ext uri="{BB962C8B-B14F-4D97-AF65-F5344CB8AC3E}">
        <p14:creationId xmlns:p14="http://schemas.microsoft.com/office/powerpoint/2010/main" val="340369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12677854"/>
              </p:ext>
            </p:extLst>
          </p:nvPr>
        </p:nvGraphicFramePr>
        <p:xfrm>
          <a:off x="726947" y="1676400"/>
          <a:ext cx="7439581" cy="1735265"/>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B5</a:t>
                      </a:r>
                    </a:p>
                  </a:txBody>
                  <a:tcPr marL="6350" marR="6350" marT="6350" marB="0"/>
                </a:tc>
                <a:tc>
                  <a:txBody>
                    <a:bodyPr/>
                    <a:lstStyle/>
                    <a:p>
                      <a:pPr algn="l" fontAlgn="t"/>
                      <a:r>
                        <a:rPr lang="en-US" sz="2000" b="0" i="0" u="none" strike="noStrike">
                          <a:solidFill>
                            <a:srgbClr val="000000"/>
                          </a:solidFill>
                          <a:effectLst/>
                          <a:latin typeface="+mj-lt"/>
                        </a:rPr>
                        <a:t>Leases and IT Operating Cost Savings</a:t>
                      </a:r>
                    </a:p>
                  </a:txBody>
                  <a:tcPr marL="0" marR="0" marT="0" marB="0"/>
                </a:tc>
                <a:tc>
                  <a:txBody>
                    <a:bodyPr/>
                    <a:lstStyle/>
                    <a:p>
                      <a:pPr algn="r" fontAlgn="t"/>
                      <a:r>
                        <a:rPr lang="en-US" sz="2000" b="0" i="0" u="none" strike="noStrike">
                          <a:solidFill>
                            <a:srgbClr val="000000"/>
                          </a:solidFill>
                          <a:effectLst/>
                          <a:latin typeface="+mj-lt"/>
                        </a:rPr>
                        <a:t> $1,769,018 </a:t>
                      </a:r>
                    </a:p>
                  </a:txBody>
                  <a:tcPr marL="0" marR="0" marT="0" marB="0"/>
                </a:tc>
                <a:tc>
                  <a:txBody>
                    <a:bodyPr/>
                    <a:lstStyle/>
                    <a:p>
                      <a:pPr algn="r" fontAlgn="t"/>
                      <a:r>
                        <a:rPr lang="en-US" sz="2000" b="0" i="0" u="none" strike="noStrike">
                          <a:solidFill>
                            <a:srgbClr val="000000"/>
                          </a:solidFill>
                          <a:effectLst/>
                          <a:latin typeface="+mj-lt"/>
                        </a:rPr>
                        <a:t> $2,393,028 </a:t>
                      </a:r>
                    </a:p>
                  </a:txBody>
                  <a:tcPr marL="0" marR="0" marT="0" marB="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11</a:t>
            </a:fld>
            <a:endParaRPr lang="en-US" altLang="en-US"/>
          </a:p>
        </p:txBody>
      </p:sp>
      <p:sp>
        <p:nvSpPr>
          <p:cNvPr id="6" name="TextBox 5">
            <a:extLst>
              <a:ext uri="{FF2B5EF4-FFF2-40B4-BE49-F238E27FC236}">
                <a16:creationId xmlns:a16="http://schemas.microsoft.com/office/drawing/2014/main" id="{E25F18A6-3204-1C78-68BE-C157E0E75C6B}"/>
              </a:ext>
            </a:extLst>
          </p:cNvPr>
          <p:cNvSpPr txBox="1"/>
          <p:nvPr/>
        </p:nvSpPr>
        <p:spPr>
          <a:xfrm>
            <a:off x="726947" y="3729270"/>
            <a:ext cx="8039101" cy="2308324"/>
          </a:xfrm>
          <a:prstGeom prst="rect">
            <a:avLst/>
          </a:prstGeom>
          <a:noFill/>
        </p:spPr>
        <p:txBody>
          <a:bodyPr wrap="square">
            <a:spAutoFit/>
          </a:bodyPr>
          <a:lstStyle/>
          <a:p>
            <a:pPr marL="285750" indent="-285750">
              <a:buFontTx/>
              <a:buChar char="-"/>
            </a:pPr>
            <a:r>
              <a:rPr lang="en-US" dirty="0">
                <a:solidFill>
                  <a:srgbClr val="000000"/>
                </a:solidFill>
                <a:latin typeface="Calibri" panose="020F0502020204030204" pitchFamily="34" charset="0"/>
              </a:rPr>
              <a:t>DPH proposes to lease 1145 Market starting in FY 2024-25</a:t>
            </a:r>
          </a:p>
          <a:p>
            <a:pPr marL="742950" lvl="1" indent="-285750">
              <a:buFontTx/>
              <a:buChar char="-"/>
            </a:pPr>
            <a:r>
              <a:rPr lang="en-US" dirty="0">
                <a:solidFill>
                  <a:srgbClr val="000000"/>
                </a:solidFill>
                <a:latin typeface="Calibri" panose="020F0502020204030204" pitchFamily="34" charset="0"/>
              </a:rPr>
              <a:t>Terminate the lease at 101 New Montgomery and part of its lease at 1360 Mission, moving to the new DPH administrative headquarters</a:t>
            </a:r>
          </a:p>
          <a:p>
            <a:pPr marL="742950" lvl="1" indent="-285750">
              <a:buFontTx/>
              <a:buChar char="-"/>
            </a:pPr>
            <a:r>
              <a:rPr lang="en-US" dirty="0">
                <a:solidFill>
                  <a:srgbClr val="000000"/>
                </a:solidFill>
                <a:latin typeface="Calibri" panose="020F0502020204030204" pitchFamily="34" charset="0"/>
              </a:rPr>
              <a:t>Will realize $0.3 million of lease savings in FY 2024-25 and $0.6 million in FY 2025-26</a:t>
            </a:r>
          </a:p>
          <a:p>
            <a:pPr marL="742950" lvl="1" indent="-285750">
              <a:buFontTx/>
              <a:buChar char="-"/>
            </a:pPr>
            <a:r>
              <a:rPr lang="en-US" dirty="0">
                <a:solidFill>
                  <a:srgbClr val="000000"/>
                </a:solidFill>
                <a:latin typeface="Calibri" panose="020F0502020204030204" pitchFamily="34" charset="0"/>
              </a:rPr>
              <a:t>Additional $0.3 million in security cost savings in FY 2025-26 </a:t>
            </a:r>
          </a:p>
          <a:p>
            <a:pPr marL="285750" indent="-285750">
              <a:buFontTx/>
              <a:buChar char="-"/>
            </a:pPr>
            <a:r>
              <a:rPr lang="en-US" dirty="0">
                <a:solidFill>
                  <a:srgbClr val="000000"/>
                </a:solidFill>
                <a:latin typeface="Calibri" panose="020F0502020204030204" pitchFamily="34" charset="0"/>
              </a:rPr>
              <a:t>DPH also expects to save approximately $1.5 million implementing a series of IT cost-saving measures. </a:t>
            </a:r>
          </a:p>
        </p:txBody>
      </p:sp>
    </p:spTree>
    <p:extLst>
      <p:ext uri="{BB962C8B-B14F-4D97-AF65-F5344CB8AC3E}">
        <p14:creationId xmlns:p14="http://schemas.microsoft.com/office/powerpoint/2010/main" val="29859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24570862"/>
              </p:ext>
            </p:extLst>
          </p:nvPr>
        </p:nvGraphicFramePr>
        <p:xfrm>
          <a:off x="726947" y="1651686"/>
          <a:ext cx="7439581" cy="1676400"/>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r" fontAlgn="b"/>
                      <a:r>
                        <a:rPr lang="en-US" sz="1200" u="none" strike="noStrike">
                          <a:effectLst/>
                        </a:rPr>
                        <a:t>Net GF Impact </a:t>
                      </a:r>
                    </a:p>
                    <a:p>
                      <a:pPr marL="0" indent="0" algn="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r" fontAlgn="b"/>
                      <a:r>
                        <a:rPr lang="en-US" sz="1200" u="none" strike="noStrike">
                          <a:effectLst/>
                        </a:rPr>
                        <a:t>Net GF Impact </a:t>
                      </a:r>
                    </a:p>
                    <a:p>
                      <a:pPr marL="0" indent="0" algn="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685800">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B6</a:t>
                      </a:r>
                    </a:p>
                  </a:txBody>
                  <a:tcPr marL="6350" marR="6350" marT="6350" marB="0"/>
                </a:tc>
                <a:tc>
                  <a:txBody>
                    <a:bodyPr/>
                    <a:lstStyle/>
                    <a:p>
                      <a:pPr algn="l" fontAlgn="t"/>
                      <a:r>
                        <a:rPr kumimoji="0" lang="en-US" sz="2000" b="0" u="none" strike="noStrike" kern="1200">
                          <a:solidFill>
                            <a:schemeClr val="tx1"/>
                          </a:solidFill>
                          <a:effectLst/>
                          <a:latin typeface="+mn-lt"/>
                          <a:ea typeface="+mn-ea"/>
                          <a:cs typeface="+mn-cs"/>
                        </a:rPr>
                        <a:t>Reducing Vacant Positions</a:t>
                      </a:r>
                    </a:p>
                  </a:txBody>
                  <a:tcPr marL="0" marR="0" marT="0" marB="0"/>
                </a:tc>
                <a:tc>
                  <a:txBody>
                    <a:bodyPr/>
                    <a:lstStyle/>
                    <a:p>
                      <a:pPr algn="r" fontAlgn="t"/>
                      <a:r>
                        <a:rPr kumimoji="0" lang="en-US" sz="2000" b="0" u="none" strike="noStrike" kern="1200">
                          <a:solidFill>
                            <a:schemeClr val="tx1"/>
                          </a:solidFill>
                          <a:effectLst/>
                          <a:latin typeface="+mn-lt"/>
                          <a:ea typeface="+mn-ea"/>
                          <a:cs typeface="+mn-cs"/>
                        </a:rPr>
                        <a:t>$ 7,567,068 </a:t>
                      </a:r>
                    </a:p>
                  </a:txBody>
                  <a:tcPr marL="0" marR="0" marT="0" marB="0"/>
                </a:tc>
                <a:tc>
                  <a:txBody>
                    <a:bodyPr/>
                    <a:lstStyle/>
                    <a:p>
                      <a:pPr algn="r" fontAlgn="t"/>
                      <a:r>
                        <a:rPr kumimoji="0" lang="en-US" sz="2000" b="0" u="none" strike="noStrike" kern="1200">
                          <a:solidFill>
                            <a:schemeClr val="tx1"/>
                          </a:solidFill>
                          <a:effectLst/>
                          <a:latin typeface="+mn-lt"/>
                          <a:ea typeface="+mn-ea"/>
                          <a:cs typeface="+mn-cs"/>
                        </a:rPr>
                        <a:t>$ 7,849,660 </a:t>
                      </a:r>
                    </a:p>
                  </a:txBody>
                  <a:tcPr marL="0" marR="0" marT="0" marB="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12</a:t>
            </a:fld>
            <a:endParaRPr lang="en-US" altLang="en-US"/>
          </a:p>
        </p:txBody>
      </p:sp>
      <p:sp>
        <p:nvSpPr>
          <p:cNvPr id="6" name="TextBox 5">
            <a:extLst>
              <a:ext uri="{FF2B5EF4-FFF2-40B4-BE49-F238E27FC236}">
                <a16:creationId xmlns:a16="http://schemas.microsoft.com/office/drawing/2014/main" id="{E25F18A6-3204-1C78-68BE-C157E0E75C6B}"/>
              </a:ext>
            </a:extLst>
          </p:cNvPr>
          <p:cNvSpPr txBox="1"/>
          <p:nvPr/>
        </p:nvSpPr>
        <p:spPr>
          <a:xfrm>
            <a:off x="726947" y="3729270"/>
            <a:ext cx="8039101" cy="2862322"/>
          </a:xfrm>
          <a:prstGeom prst="rect">
            <a:avLst/>
          </a:prstGeom>
          <a:noFill/>
        </p:spPr>
        <p:txBody>
          <a:bodyPr wrap="square">
            <a:spAutoFit/>
          </a:bodyPr>
          <a:lstStyle/>
          <a:p>
            <a:pPr marL="285750" indent="-285750">
              <a:buFontTx/>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Reduce 74.97 vacant, full-time equivalent (FTE) positions </a:t>
            </a:r>
          </a:p>
          <a:p>
            <a:pPr marL="285750" indent="-285750">
              <a:buFontTx/>
              <a:buChar char="-"/>
            </a:pPr>
            <a:r>
              <a:rPr lang="en-US" sz="1800" dirty="0">
                <a:effectLst/>
                <a:latin typeface="Calibri" panose="020F0502020204030204" pitchFamily="34" charset="0"/>
                <a:ea typeface="Times New Roman" panose="02020603050405020304" pitchFamily="18" charset="0"/>
                <a:cs typeface="Calibri" panose="020F0502020204030204" pitchFamily="34" charset="0"/>
              </a:rPr>
              <a:t>DPH is approaching these reductions using a variety of strategies to prioritize staffing: </a:t>
            </a:r>
          </a:p>
          <a:p>
            <a:pPr marL="800100" lvl="1" indent="-342900">
              <a:buFont typeface="+mj-lt"/>
              <a:buAutoNum type="arabicPeriod"/>
            </a:pPr>
            <a:r>
              <a:rPr lang="en-US" dirty="0">
                <a:latin typeface="Calibri" panose="020F0502020204030204" pitchFamily="34" charset="0"/>
                <a:ea typeface="Times New Roman" panose="02020603050405020304" pitchFamily="18" charset="0"/>
                <a:cs typeface="Calibri" panose="020F0502020204030204" pitchFamily="34" charset="0"/>
              </a:rPr>
              <a:t>C</a:t>
            </a:r>
            <a:r>
              <a:rPr lang="en-US" dirty="0">
                <a:effectLst/>
                <a:latin typeface="Calibri" panose="020F0502020204030204" pitchFamily="34" charset="0"/>
                <a:ea typeface="Times New Roman" panose="02020603050405020304" pitchFamily="18" charset="0"/>
                <a:cs typeface="Calibri" panose="020F0502020204030204" pitchFamily="34" charset="0"/>
              </a:rPr>
              <a:t>leaning-up partial positions to align with current hiring and usage;</a:t>
            </a:r>
          </a:p>
          <a:p>
            <a:pPr marL="800100" lvl="1" indent="-342900">
              <a:buFont typeface="+mj-lt"/>
              <a:buAutoNum type="arabicPeriod"/>
            </a:pPr>
            <a:r>
              <a:rPr lang="en-US" dirty="0">
                <a:latin typeface="Calibri" panose="020F0502020204030204" pitchFamily="34" charset="0"/>
                <a:ea typeface="Times New Roman" panose="02020603050405020304" pitchFamily="18" charset="0"/>
                <a:cs typeface="Calibri" panose="020F0502020204030204" pitchFamily="34" charset="0"/>
              </a:rPr>
              <a:t>E</a:t>
            </a:r>
            <a:r>
              <a:rPr lang="en-US" dirty="0">
                <a:effectLst/>
                <a:latin typeface="Calibri" panose="020F0502020204030204" pitchFamily="34" charset="0"/>
                <a:ea typeface="Times New Roman" panose="02020603050405020304" pitchFamily="18" charset="0"/>
                <a:cs typeface="Calibri" panose="020F0502020204030204" pitchFamily="34" charset="0"/>
              </a:rPr>
              <a:t>liminating positions from expiring grants or projects that no longer have funding; </a:t>
            </a:r>
          </a:p>
          <a:p>
            <a:pPr marL="800100" lvl="1" indent="-342900">
              <a:buFont typeface="+mj-lt"/>
              <a:buAutoNum type="arabicPeriod"/>
            </a:pPr>
            <a:r>
              <a:rPr lang="en-US" dirty="0">
                <a:latin typeface="Calibri" panose="020F0502020204030204" pitchFamily="34" charset="0"/>
                <a:ea typeface="Times New Roman" panose="02020603050405020304" pitchFamily="18" charset="0"/>
                <a:cs typeface="Calibri" panose="020F0502020204030204" pitchFamily="34" charset="0"/>
              </a:rPr>
              <a:t>I</a:t>
            </a:r>
            <a:r>
              <a:rPr lang="en-US" dirty="0">
                <a:effectLst/>
                <a:latin typeface="Calibri" panose="020F0502020204030204" pitchFamily="34" charset="0"/>
                <a:ea typeface="Times New Roman" panose="02020603050405020304" pitchFamily="18" charset="0"/>
                <a:cs typeface="Calibri" panose="020F0502020204030204" pitchFamily="34" charset="0"/>
              </a:rPr>
              <a:t>dentifying operational efficiencies where responsibilities can be reorganized;</a:t>
            </a:r>
          </a:p>
          <a:p>
            <a:pPr marL="800100" lvl="1" indent="-342900">
              <a:buFont typeface="+mj-lt"/>
              <a:buAutoNum type="arabicPeriod"/>
            </a:pPr>
            <a:r>
              <a:rPr lang="en-US" dirty="0">
                <a:latin typeface="Calibri" panose="020F0502020204030204" pitchFamily="34" charset="0"/>
                <a:ea typeface="Times New Roman" panose="02020603050405020304" pitchFamily="18" charset="0"/>
                <a:cs typeface="Calibri" panose="020F0502020204030204" pitchFamily="34" charset="0"/>
              </a:rPr>
              <a:t>E</a:t>
            </a:r>
            <a:r>
              <a:rPr lang="en-US" dirty="0">
                <a:effectLst/>
                <a:latin typeface="Calibri" panose="020F0502020204030204" pitchFamily="34" charset="0"/>
                <a:ea typeface="Times New Roman" panose="02020603050405020304" pitchFamily="18" charset="0"/>
                <a:cs typeface="Calibri" panose="020F0502020204030204" pitchFamily="34" charset="0"/>
              </a:rPr>
              <a:t>liminating difficult-to-fill positions where service impacts can be minimized.</a:t>
            </a:r>
          </a:p>
        </p:txBody>
      </p:sp>
    </p:spTree>
    <p:extLst>
      <p:ext uri="{BB962C8B-B14F-4D97-AF65-F5344CB8AC3E}">
        <p14:creationId xmlns:p14="http://schemas.microsoft.com/office/powerpoint/2010/main" val="227493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09350168"/>
              </p:ext>
            </p:extLst>
          </p:nvPr>
        </p:nvGraphicFramePr>
        <p:xfrm>
          <a:off x="726947" y="1676400"/>
          <a:ext cx="7910616" cy="3281563"/>
        </p:xfrm>
        <a:graphic>
          <a:graphicData uri="http://schemas.openxmlformats.org/drawingml/2006/table">
            <a:tbl>
              <a:tblPr firstRow="1" lastRow="1" bandRow="1">
                <a:tableStyleId>{3B4B98B0-60AC-42C2-AFA5-B58CD77FA1E5}</a:tableStyleId>
              </a:tblPr>
              <a:tblGrid>
                <a:gridCol w="498190">
                  <a:extLst>
                    <a:ext uri="{9D8B030D-6E8A-4147-A177-3AD203B41FA5}">
                      <a16:colId xmlns:a16="http://schemas.microsoft.com/office/drawing/2014/main" val="20000"/>
                    </a:ext>
                  </a:extLst>
                </a:gridCol>
                <a:gridCol w="3273812">
                  <a:extLst>
                    <a:ext uri="{9D8B030D-6E8A-4147-A177-3AD203B41FA5}">
                      <a16:colId xmlns:a16="http://schemas.microsoft.com/office/drawing/2014/main" val="20001"/>
                    </a:ext>
                  </a:extLst>
                </a:gridCol>
                <a:gridCol w="2359369">
                  <a:extLst>
                    <a:ext uri="{9D8B030D-6E8A-4147-A177-3AD203B41FA5}">
                      <a16:colId xmlns:a16="http://schemas.microsoft.com/office/drawing/2014/main" val="20002"/>
                    </a:ext>
                  </a:extLst>
                </a:gridCol>
                <a:gridCol w="1779245">
                  <a:extLst>
                    <a:ext uri="{9D8B030D-6E8A-4147-A177-3AD203B41FA5}">
                      <a16:colId xmlns:a16="http://schemas.microsoft.com/office/drawing/2014/main" val="20003"/>
                    </a:ext>
                  </a:extLst>
                </a:gridCol>
              </a:tblGrid>
              <a:tr h="395918">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367175">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1173989">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B7</a:t>
                      </a:r>
                    </a:p>
                  </a:txBody>
                  <a:tcPr marL="6350" marR="6350" marT="6350" marB="0"/>
                </a:tc>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Reduction in University of California San Francisco (UCSF) Affiliation Agreement Costs</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$1,658,481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$1,658,481 </a:t>
                      </a:r>
                    </a:p>
                  </a:txBody>
                  <a:tcPr marL="0" marR="0" marT="0" marB="0"/>
                </a:tc>
                <a:extLst>
                  <a:ext uri="{0D108BD9-81ED-4DB2-BD59-A6C34878D82A}">
                    <a16:rowId xmlns:a16="http://schemas.microsoft.com/office/drawing/2014/main" val="10002"/>
                  </a:ext>
                </a:extLst>
              </a:tr>
              <a:tr h="704393">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B8</a:t>
                      </a:r>
                    </a:p>
                  </a:txBody>
                  <a:tcPr marL="6350" marR="6350" marT="6350" marB="0"/>
                </a:tc>
                <a:tc>
                  <a:txBody>
                    <a:bodyPr/>
                    <a:lstStyle/>
                    <a:p>
                      <a:pPr algn="l" fontAlgn="t"/>
                      <a:r>
                        <a:rPr kumimoji="0" lang="en-US" sz="2000" b="0" u="none" strike="noStrike" kern="1200">
                          <a:solidFill>
                            <a:schemeClr val="tx1"/>
                          </a:solidFill>
                          <a:effectLst/>
                          <a:latin typeface="+mn-lt"/>
                          <a:ea typeface="+mn-ea"/>
                          <a:cs typeface="+mn-cs"/>
                        </a:rPr>
                        <a:t>Contracting Out Certain Security Services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$1,538,520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$2,914,191 </a:t>
                      </a:r>
                    </a:p>
                  </a:txBody>
                  <a:tcPr marL="0" marR="0" marT="0" marB="0"/>
                </a:tc>
                <a:extLst>
                  <a:ext uri="{0D108BD9-81ED-4DB2-BD59-A6C34878D82A}">
                    <a16:rowId xmlns:a16="http://schemas.microsoft.com/office/drawing/2014/main" val="4239627074"/>
                  </a:ext>
                </a:extLst>
              </a:tr>
              <a:tr h="633954">
                <a:tc>
                  <a:txBody>
                    <a:bodyPr/>
                    <a:lstStyle/>
                    <a:p>
                      <a:pPr marL="0" algn="l" rtl="0" eaLnBrk="1" fontAlgn="t" latinLnBrk="0" hangingPunct="1"/>
                      <a:endParaRPr kumimoji="0" lang="en-US" sz="2000" b="0" u="none" strike="noStrike" kern="1200">
                        <a:solidFill>
                          <a:schemeClr val="tx1"/>
                        </a:solidFill>
                        <a:effectLst/>
                        <a:latin typeface="+mn-lt"/>
                        <a:ea typeface="+mn-ea"/>
                        <a:cs typeface="+mn-cs"/>
                      </a:endParaRPr>
                    </a:p>
                  </a:txBody>
                  <a:tcPr marL="6350" marR="6350" marT="6350" marB="0"/>
                </a:tc>
                <a:tc>
                  <a:txBody>
                    <a:bodyPr/>
                    <a:lstStyle/>
                    <a:p>
                      <a:pPr marL="0" marR="0" lvl="0" indent="0" algn="r" defTabSz="914400" rtl="0" eaLnBrk="1" fontAlgn="t" latinLnBrk="0" hangingPunct="1">
                        <a:lnSpc>
                          <a:spcPct val="100000"/>
                        </a:lnSpc>
                        <a:spcBef>
                          <a:spcPts val="0"/>
                        </a:spcBef>
                        <a:spcAft>
                          <a:spcPts val="0"/>
                        </a:spcAft>
                        <a:buClrTx/>
                        <a:buSzTx/>
                        <a:buFontTx/>
                        <a:buNone/>
                        <a:tabLst/>
                        <a:defRPr/>
                      </a:pPr>
                      <a:r>
                        <a:rPr kumimoji="0" lang="en-US" sz="2000" b="0" u="none" strike="noStrike" kern="1200">
                          <a:solidFill>
                            <a:schemeClr val="tx1"/>
                          </a:solidFill>
                          <a:effectLst/>
                          <a:latin typeface="+mn-lt"/>
                          <a:ea typeface="+mn-ea"/>
                          <a:cs typeface="+mn-cs"/>
                        </a:rPr>
                        <a:t>Total Expenditure Savings</a:t>
                      </a:r>
                    </a:p>
                  </a:txBody>
                  <a:tcPr marL="7549" marR="7549" marT="7549" marB="0" anchor="b"/>
                </a:tc>
                <a:tc>
                  <a:txBody>
                    <a:bodyPr/>
                    <a:lstStyle/>
                    <a:p>
                      <a:pPr marL="0" algn="r" rtl="0" eaLnBrk="1" fontAlgn="t" latinLnBrk="0" hangingPunct="1"/>
                      <a:r>
                        <a:rPr kumimoji="0" lang="en-US" sz="2000" b="1" u="none" strike="noStrike" kern="1200">
                          <a:solidFill>
                            <a:schemeClr val="tx1"/>
                          </a:solidFill>
                          <a:effectLst/>
                          <a:latin typeface="+mn-lt"/>
                          <a:ea typeface="+mn-ea"/>
                          <a:cs typeface="+mn-cs"/>
                        </a:rPr>
                        <a:t> $        21,472,120 </a:t>
                      </a:r>
                    </a:p>
                  </a:txBody>
                  <a:tcPr marL="9525" marR="9525" marT="9525" marB="0" anchor="b"/>
                </a:tc>
                <a:tc>
                  <a:txBody>
                    <a:bodyPr/>
                    <a:lstStyle/>
                    <a:p>
                      <a:pPr marL="0" algn="r" rtl="0" eaLnBrk="1" fontAlgn="t" latinLnBrk="0" hangingPunct="1"/>
                      <a:r>
                        <a:rPr kumimoji="0" lang="en-US" sz="2000" b="1" u="none" strike="noStrike" kern="1200">
                          <a:solidFill>
                            <a:schemeClr val="tx1"/>
                          </a:solidFill>
                          <a:effectLst/>
                          <a:latin typeface="+mn-lt"/>
                          <a:ea typeface="+mn-ea"/>
                          <a:cs typeface="+mn-cs"/>
                        </a:rPr>
                        <a:t> $    25,209,308 </a:t>
                      </a:r>
                    </a:p>
                  </a:txBody>
                  <a:tcPr marL="9525" marR="9525" marT="9525" marB="0" anchor="b"/>
                </a:tc>
                <a:extLst>
                  <a:ext uri="{0D108BD9-81ED-4DB2-BD59-A6C34878D82A}">
                    <a16:rowId xmlns:a16="http://schemas.microsoft.com/office/drawing/2014/main" val="2053519826"/>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13</a:t>
            </a:fld>
            <a:endParaRPr lang="en-US" altLang="en-US"/>
          </a:p>
        </p:txBody>
      </p:sp>
    </p:spTree>
    <p:extLst>
      <p:ext uri="{BB962C8B-B14F-4D97-AF65-F5344CB8AC3E}">
        <p14:creationId xmlns:p14="http://schemas.microsoft.com/office/powerpoint/2010/main" val="167242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Balancing Summary</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14</a:t>
            </a:fld>
            <a:endParaRPr lang="en-US" altLang="en-US"/>
          </a:p>
        </p:txBody>
      </p:sp>
      <p:graphicFrame>
        <p:nvGraphicFramePr>
          <p:cNvPr id="5" name="Table 4">
            <a:extLst>
              <a:ext uri="{FF2B5EF4-FFF2-40B4-BE49-F238E27FC236}">
                <a16:creationId xmlns:a16="http://schemas.microsoft.com/office/drawing/2014/main" id="{59F0501E-8971-C98F-268F-971B1DD8EE50}"/>
              </a:ext>
            </a:extLst>
          </p:cNvPr>
          <p:cNvGraphicFramePr>
            <a:graphicFrameLocks noGrp="1"/>
          </p:cNvGraphicFramePr>
          <p:nvPr/>
        </p:nvGraphicFramePr>
        <p:xfrm>
          <a:off x="705973" y="1516063"/>
          <a:ext cx="7966750" cy="5142689"/>
        </p:xfrm>
        <a:graphic>
          <a:graphicData uri="http://schemas.openxmlformats.org/drawingml/2006/table">
            <a:tbl>
              <a:tblPr firstRow="1">
                <a:tableStyleId>{5C22544A-7EE6-4342-B048-85BDC9FD1C3A}</a:tableStyleId>
              </a:tblPr>
              <a:tblGrid>
                <a:gridCol w="3465141">
                  <a:extLst>
                    <a:ext uri="{9D8B030D-6E8A-4147-A177-3AD203B41FA5}">
                      <a16:colId xmlns:a16="http://schemas.microsoft.com/office/drawing/2014/main" val="704024872"/>
                    </a:ext>
                  </a:extLst>
                </a:gridCol>
                <a:gridCol w="1567877">
                  <a:extLst>
                    <a:ext uri="{9D8B030D-6E8A-4147-A177-3AD203B41FA5}">
                      <a16:colId xmlns:a16="http://schemas.microsoft.com/office/drawing/2014/main" val="2923124237"/>
                    </a:ext>
                  </a:extLst>
                </a:gridCol>
                <a:gridCol w="1510784">
                  <a:extLst>
                    <a:ext uri="{9D8B030D-6E8A-4147-A177-3AD203B41FA5}">
                      <a16:colId xmlns:a16="http://schemas.microsoft.com/office/drawing/2014/main" val="2781815939"/>
                    </a:ext>
                  </a:extLst>
                </a:gridCol>
                <a:gridCol w="1422948">
                  <a:extLst>
                    <a:ext uri="{9D8B030D-6E8A-4147-A177-3AD203B41FA5}">
                      <a16:colId xmlns:a16="http://schemas.microsoft.com/office/drawing/2014/main" val="3220015292"/>
                    </a:ext>
                  </a:extLst>
                </a:gridCol>
              </a:tblGrid>
              <a:tr h="562165">
                <a:tc>
                  <a:txBody>
                    <a:bodyPr/>
                    <a:lstStyle/>
                    <a:p>
                      <a:pPr algn="l" fontAlgn="b"/>
                      <a:r>
                        <a:rPr lang="en-US" sz="1600" u="none" strike="noStrike">
                          <a:solidFill>
                            <a:schemeClr val="tx1"/>
                          </a:solidFill>
                          <a:effectLst/>
                        </a:rPr>
                        <a:t> DPH Budget Proposal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FY 24-25 </a:t>
                      </a:r>
                      <a:br>
                        <a:rPr lang="en-US" sz="1600" u="none" strike="noStrike">
                          <a:solidFill>
                            <a:schemeClr val="tx1"/>
                          </a:solidFill>
                          <a:effectLst/>
                        </a:rPr>
                      </a:br>
                      <a:r>
                        <a:rPr lang="en-US" sz="1600" u="none" strike="noStrike">
                          <a:solidFill>
                            <a:schemeClr val="tx1"/>
                          </a:solidFill>
                          <a:effectLst/>
                        </a:rPr>
                        <a:t>General Fund Savings/(Cost)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FY 25-26</a:t>
                      </a:r>
                      <a:br>
                        <a:rPr lang="en-US" sz="1600" u="none" strike="noStrike">
                          <a:solidFill>
                            <a:schemeClr val="tx1"/>
                          </a:solidFill>
                          <a:effectLst/>
                        </a:rPr>
                      </a:br>
                      <a:r>
                        <a:rPr lang="en-US" sz="1600" u="none" strike="noStrike">
                          <a:solidFill>
                            <a:schemeClr val="tx1"/>
                          </a:solidFill>
                          <a:effectLst/>
                        </a:rPr>
                        <a:t>General Fund Savings/(Cost)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Two-Year Total </a:t>
                      </a:r>
                      <a:endParaRPr lang="en-US" sz="1600" b="1" i="0" u="none" strike="noStrike">
                        <a:solidFill>
                          <a:schemeClr val="tx1"/>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181541781"/>
                  </a:ext>
                </a:extLst>
              </a:tr>
              <a:tr h="194595">
                <a:tc>
                  <a:txBody>
                    <a:bodyPr/>
                    <a:lstStyle/>
                    <a:p>
                      <a:pPr algn="l" fontAlgn="b"/>
                      <a:endParaRPr lang="en-US" sz="12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30188846"/>
                  </a:ext>
                </a:extLst>
              </a:tr>
              <a:tr h="194595">
                <a:tc>
                  <a:txBody>
                    <a:bodyPr/>
                    <a:lstStyle/>
                    <a:p>
                      <a:pPr algn="l" fontAlgn="b"/>
                      <a:r>
                        <a:rPr lang="en-US" sz="1600" u="none" strike="noStrike">
                          <a:effectLst/>
                        </a:rPr>
                        <a:t> General Fund Reduction Targets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(93,820,000)</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(93,820,000)</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949229487"/>
                  </a:ext>
                </a:extLst>
              </a:tr>
              <a:tr h="194595">
                <a:tc>
                  <a:txBody>
                    <a:bodyPr/>
                    <a:lstStyle/>
                    <a:p>
                      <a:pPr algn="l" fontAlgn="b"/>
                      <a:r>
                        <a:rPr lang="en-US" sz="1600" u="none" strike="noStrike">
                          <a:effectLst/>
                        </a:rPr>
                        <a:t> Less Revenue Assumed in Budget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(16,776,176)</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(34,216,796)</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749039969"/>
                  </a:ext>
                </a:extLst>
              </a:tr>
              <a:tr h="194595">
                <a:tc>
                  <a:txBody>
                    <a:bodyPr/>
                    <a:lstStyle/>
                    <a:p>
                      <a:pPr algn="l" fontAlgn="b"/>
                      <a:r>
                        <a:rPr lang="en-US" sz="1600" u="none" strike="noStrike">
                          <a:effectLst/>
                        </a:rPr>
                        <a:t> Mid-Year Savings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sng" strike="noStrike">
                          <a:effectLst/>
                        </a:rPr>
                        <a:t> $          7,641,094 </a:t>
                      </a:r>
                      <a:endParaRPr lang="en-US" sz="1400" b="0" i="0" u="sng"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sng" strike="noStrike">
                          <a:effectLst/>
                        </a:rPr>
                        <a:t> $         7,808,996 </a:t>
                      </a:r>
                      <a:endParaRPr lang="en-US" sz="1400" b="0" i="0" u="sng"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205817749"/>
                  </a:ext>
                </a:extLst>
              </a:tr>
              <a:tr h="194595">
                <a:tc>
                  <a:txBody>
                    <a:bodyPr/>
                    <a:lstStyle/>
                    <a:p>
                      <a:pPr algn="r" fontAlgn="b"/>
                      <a:r>
                        <a:rPr lang="en-US" sz="1600" b="1" u="none" strike="noStrike">
                          <a:effectLst/>
                        </a:rPr>
                        <a:t> Total Targets </a:t>
                      </a:r>
                      <a:endParaRPr lang="en-US" sz="1600" b="1"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b="1" u="none" strike="noStrike">
                          <a:effectLst/>
                        </a:rPr>
                        <a:t> $     (102,955,082)</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b="1" u="none" strike="noStrike">
                          <a:effectLst/>
                        </a:rPr>
                        <a:t> $    (120,227,800)</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714886022"/>
                  </a:ext>
                </a:extLst>
              </a:tr>
              <a:tr h="194595">
                <a:tc>
                  <a:txBody>
                    <a:bodyPr/>
                    <a:lstStyle/>
                    <a:p>
                      <a:pPr algn="l" fontAlgn="b"/>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263000719"/>
                  </a:ext>
                </a:extLst>
              </a:tr>
              <a:tr h="183785">
                <a:tc>
                  <a:txBody>
                    <a:bodyPr/>
                    <a:lstStyle/>
                    <a:p>
                      <a:pPr algn="l" fontAlgn="b"/>
                      <a:r>
                        <a:rPr lang="en-US" sz="1600" u="none" strike="noStrike">
                          <a:effectLst/>
                        </a:rPr>
                        <a:t> Budget Initiatives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908139117"/>
                  </a:ext>
                </a:extLst>
              </a:tr>
              <a:tr h="194595">
                <a:tc>
                  <a:txBody>
                    <a:bodyPr/>
                    <a:lstStyle/>
                    <a:p>
                      <a:pPr marL="0" algn="r" rtl="0" eaLnBrk="1" fontAlgn="b" latinLnBrk="0" hangingPunct="1"/>
                      <a:r>
                        <a:rPr kumimoji="0" lang="en-US" sz="1600" u="none" strike="noStrike" kern="1200">
                          <a:solidFill>
                            <a:schemeClr val="dk1"/>
                          </a:solidFill>
                          <a:effectLst/>
                          <a:latin typeface="+mn-lt"/>
                          <a:ea typeface="+mn-ea"/>
                          <a:cs typeface="+mn-cs"/>
                        </a:rPr>
                        <a:t> Revenue Growth </a:t>
                      </a:r>
                    </a:p>
                  </a:txBody>
                  <a:tcPr marL="9525" marR="9525" marT="9525" marB="0" anchor="b"/>
                </a:tc>
                <a:tc>
                  <a:txBody>
                    <a:bodyPr/>
                    <a:lstStyle/>
                    <a:p>
                      <a:pPr marL="0" algn="l" rtl="0" eaLnBrk="1" fontAlgn="b" latinLnBrk="0" hangingPunct="1"/>
                      <a:r>
                        <a:rPr kumimoji="0" lang="en-US" sz="1400" u="none" strike="noStrike" kern="1200">
                          <a:solidFill>
                            <a:schemeClr val="dk1"/>
                          </a:solidFill>
                          <a:effectLst/>
                          <a:latin typeface="+mn-lt"/>
                          <a:ea typeface="+mn-ea"/>
                          <a:cs typeface="+mn-cs"/>
                        </a:rPr>
                        <a:t> $        71,311,009 </a:t>
                      </a:r>
                    </a:p>
                  </a:txBody>
                  <a:tcPr marL="9525" marR="9525" marT="9525" marB="0" anchor="b"/>
                </a:tc>
                <a:tc>
                  <a:txBody>
                    <a:bodyPr/>
                    <a:lstStyle/>
                    <a:p>
                      <a:pPr marL="0" algn="l" rtl="0" eaLnBrk="1" fontAlgn="b" latinLnBrk="0" hangingPunct="1"/>
                      <a:r>
                        <a:rPr kumimoji="0" lang="en-US" sz="1400" u="none" strike="noStrike" kern="1200">
                          <a:solidFill>
                            <a:schemeClr val="dk1"/>
                          </a:solidFill>
                          <a:effectLst/>
                          <a:latin typeface="+mn-lt"/>
                          <a:ea typeface="+mn-ea"/>
                          <a:cs typeface="+mn-cs"/>
                        </a:rPr>
                        <a:t> $     110,008,812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810617264"/>
                  </a:ext>
                </a:extLst>
              </a:tr>
              <a:tr h="227028">
                <a:tc>
                  <a:txBody>
                    <a:bodyPr/>
                    <a:lstStyle/>
                    <a:p>
                      <a:pPr marL="0" algn="r" rtl="0" eaLnBrk="1" fontAlgn="b" latinLnBrk="0" hangingPunct="1"/>
                      <a:r>
                        <a:rPr kumimoji="0" lang="en-US" sz="1600" u="none" strike="noStrike" kern="1200">
                          <a:solidFill>
                            <a:schemeClr val="dk1"/>
                          </a:solidFill>
                          <a:effectLst/>
                          <a:latin typeface="+mn-lt"/>
                          <a:ea typeface="+mn-ea"/>
                          <a:cs typeface="+mn-cs"/>
                        </a:rPr>
                        <a:t> Expenditure Proposals </a:t>
                      </a:r>
                    </a:p>
                  </a:txBody>
                  <a:tcPr marL="9525" marR="9525" marT="9525" marB="0" anchor="b"/>
                </a:tc>
                <a:tc>
                  <a:txBody>
                    <a:bodyPr/>
                    <a:lstStyle/>
                    <a:p>
                      <a:pPr marL="0" algn="l" rtl="0" eaLnBrk="1" fontAlgn="b" latinLnBrk="0" hangingPunct="1"/>
                      <a:r>
                        <a:rPr kumimoji="0" lang="en-US" sz="1400" u="sng" strike="noStrike" kern="1200">
                          <a:solidFill>
                            <a:schemeClr val="dk1"/>
                          </a:solidFill>
                          <a:effectLst/>
                          <a:latin typeface="+mn-lt"/>
                          <a:ea typeface="+mn-ea"/>
                          <a:cs typeface="+mn-cs"/>
                        </a:rPr>
                        <a:t> $        21,472,120 </a:t>
                      </a:r>
                    </a:p>
                  </a:txBody>
                  <a:tcPr marL="9525" marR="9525" marT="9525" marB="0" anchor="b"/>
                </a:tc>
                <a:tc>
                  <a:txBody>
                    <a:bodyPr/>
                    <a:lstStyle/>
                    <a:p>
                      <a:pPr marL="0" algn="l" rtl="0" eaLnBrk="1" fontAlgn="b" latinLnBrk="0" hangingPunct="1"/>
                      <a:r>
                        <a:rPr kumimoji="0" lang="en-US" sz="1400" u="sng" strike="noStrike" kern="1200">
                          <a:solidFill>
                            <a:schemeClr val="dk1"/>
                          </a:solidFill>
                          <a:effectLst/>
                          <a:latin typeface="+mn-lt"/>
                          <a:ea typeface="+mn-ea"/>
                          <a:cs typeface="+mn-cs"/>
                        </a:rPr>
                        <a:t> $       25,209,308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808241289"/>
                  </a:ext>
                </a:extLst>
              </a:tr>
              <a:tr h="0">
                <a:tc>
                  <a:txBody>
                    <a:bodyPr/>
                    <a:lstStyle/>
                    <a:p>
                      <a:pPr marL="0" algn="r" rtl="0" eaLnBrk="1" fontAlgn="b" latinLnBrk="0" hangingPunct="1"/>
                      <a:r>
                        <a:rPr kumimoji="0" lang="en-US" sz="1600" b="1" u="none" strike="noStrike" kern="1200">
                          <a:solidFill>
                            <a:schemeClr val="dk1"/>
                          </a:solidFill>
                          <a:effectLst/>
                          <a:latin typeface="+mn-lt"/>
                          <a:ea typeface="+mn-ea"/>
                          <a:cs typeface="+mn-cs"/>
                        </a:rPr>
                        <a:t> Total Proposal </a:t>
                      </a:r>
                    </a:p>
                  </a:txBody>
                  <a:tcPr marL="9525" marR="9525" marT="9525" marB="0" anchor="b"/>
                </a:tc>
                <a:tc>
                  <a:txBody>
                    <a:bodyPr/>
                    <a:lstStyle/>
                    <a:p>
                      <a:pPr marL="0" algn="l" rtl="0" eaLnBrk="1" fontAlgn="b" latinLnBrk="0" hangingPunct="1"/>
                      <a:r>
                        <a:rPr kumimoji="0" lang="en-US" sz="1400" b="1" u="none" strike="noStrike" kern="1200">
                          <a:solidFill>
                            <a:schemeClr val="dk1"/>
                          </a:solidFill>
                          <a:effectLst/>
                          <a:latin typeface="+mn-lt"/>
                          <a:ea typeface="+mn-ea"/>
                          <a:cs typeface="+mn-cs"/>
                        </a:rPr>
                        <a:t> $        92,783,129 </a:t>
                      </a:r>
                    </a:p>
                  </a:txBody>
                  <a:tcPr marL="9525" marR="9525" marT="9525" marB="0" anchor="b"/>
                </a:tc>
                <a:tc>
                  <a:txBody>
                    <a:bodyPr/>
                    <a:lstStyle/>
                    <a:p>
                      <a:pPr marL="0" algn="l" rtl="0" eaLnBrk="1" fontAlgn="b" latinLnBrk="0" hangingPunct="1"/>
                      <a:r>
                        <a:rPr kumimoji="0" lang="en-US" sz="1400" b="1" u="none" strike="noStrike" kern="1200">
                          <a:solidFill>
                            <a:schemeClr val="dk1"/>
                          </a:solidFill>
                          <a:effectLst/>
                          <a:latin typeface="+mn-lt"/>
                          <a:ea typeface="+mn-ea"/>
                          <a:cs typeface="+mn-cs"/>
                        </a:rPr>
                        <a:t> $     135,218,120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772962799"/>
                  </a:ext>
                </a:extLst>
              </a:tr>
              <a:tr h="194595">
                <a:tc>
                  <a:txBody>
                    <a:bodyPr/>
                    <a:lstStyle/>
                    <a:p>
                      <a:pPr marL="0" algn="l" rtl="0" eaLnBrk="1" fontAlgn="b" latinLnBrk="0" hangingPunct="1"/>
                      <a:endParaRPr kumimoji="0" lang="en-US" sz="16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extLst>
                  <a:ext uri="{0D108BD9-81ED-4DB2-BD59-A6C34878D82A}">
                    <a16:rowId xmlns:a16="http://schemas.microsoft.com/office/drawing/2014/main" val="2431867905"/>
                  </a:ext>
                </a:extLst>
              </a:tr>
              <a:tr h="194595">
                <a:tc>
                  <a:txBody>
                    <a:bodyPr/>
                    <a:lstStyle/>
                    <a:p>
                      <a:pPr algn="r" fontAlgn="b"/>
                      <a:r>
                        <a:rPr lang="en-US" sz="1600" b="1" u="none" strike="noStrike">
                          <a:effectLst/>
                        </a:rPr>
                        <a:t> (Short Target)/Over Target </a:t>
                      </a:r>
                      <a:endParaRPr lang="en-US" sz="1600" b="1" i="1" u="none" strike="noStrike">
                        <a:solidFill>
                          <a:srgbClr val="000000"/>
                        </a:solidFill>
                        <a:effectLst/>
                        <a:latin typeface="Century Gothic" panose="020B0502020202020204" pitchFamily="34" charset="0"/>
                      </a:endParaRPr>
                    </a:p>
                  </a:txBody>
                  <a:tcPr marL="0" marR="0" marT="0"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(10,171,954)</a:t>
                      </a:r>
                    </a:p>
                  </a:txBody>
                  <a:tcPr marL="9525" marR="9525" marT="9525"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14,990,320 </a:t>
                      </a:r>
                    </a:p>
                  </a:txBody>
                  <a:tcPr marL="9525" marR="9525" marT="9525"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4,818,366 </a:t>
                      </a:r>
                    </a:p>
                  </a:txBody>
                  <a:tcPr marL="9525" marR="9525" marT="9525" marB="0" anchor="b">
                    <a:solidFill>
                      <a:schemeClr val="accent1">
                        <a:lumMod val="60000"/>
                        <a:lumOff val="40000"/>
                      </a:schemeClr>
                    </a:solidFill>
                  </a:tcPr>
                </a:tc>
                <a:extLst>
                  <a:ext uri="{0D108BD9-81ED-4DB2-BD59-A6C34878D82A}">
                    <a16:rowId xmlns:a16="http://schemas.microsoft.com/office/drawing/2014/main" val="1502223424"/>
                  </a:ext>
                </a:extLst>
              </a:tr>
              <a:tr h="194595">
                <a:tc>
                  <a:txBody>
                    <a:bodyPr/>
                    <a:lstStyle/>
                    <a:p>
                      <a:pPr algn="l" fontAlgn="b"/>
                      <a:endParaRPr lang="en-US" sz="16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185201715"/>
                  </a:ext>
                </a:extLst>
              </a:tr>
              <a:tr h="551354">
                <a:tc>
                  <a:txBody>
                    <a:bodyPr/>
                    <a:lstStyle/>
                    <a:p>
                      <a:pPr marL="0" algn="l" rtl="0" eaLnBrk="1" fontAlgn="b" latinLnBrk="0" hangingPunct="1"/>
                      <a:r>
                        <a:rPr kumimoji="0" lang="en-US" sz="1600" b="1" u="none" strike="noStrike" kern="1200">
                          <a:solidFill>
                            <a:schemeClr val="tx1"/>
                          </a:solidFill>
                          <a:effectLst/>
                          <a:latin typeface="+mn-lt"/>
                          <a:ea typeface="+mn-ea"/>
                          <a:cs typeface="+mn-cs"/>
                        </a:rPr>
                        <a:t> DPH Budget Proposal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a:solidFill>
                            <a:schemeClr val="tx1"/>
                          </a:solidFill>
                          <a:effectLst/>
                          <a:latin typeface="+mj-lt"/>
                          <a:ea typeface="+mn-ea"/>
                          <a:cs typeface="+mn-cs"/>
                        </a:rPr>
                        <a:t> FY 24-25 </a:t>
                      </a:r>
                      <a:br>
                        <a:rPr kumimoji="0" lang="en-US" sz="1200" b="1" u="none" strike="noStrike" kern="1200">
                          <a:solidFill>
                            <a:schemeClr val="tx1"/>
                          </a:solidFill>
                          <a:effectLst/>
                          <a:latin typeface="+mj-lt"/>
                          <a:ea typeface="+mn-ea"/>
                          <a:cs typeface="+mn-cs"/>
                        </a:rPr>
                      </a:br>
                      <a:r>
                        <a:rPr kumimoji="0" lang="en-US" sz="1200" b="1" u="none" strike="noStrike" kern="1200">
                          <a:solidFill>
                            <a:schemeClr val="tx1"/>
                          </a:solidFill>
                          <a:effectLst/>
                          <a:latin typeface="+mj-lt"/>
                          <a:ea typeface="+mn-ea"/>
                          <a:cs typeface="+mn-cs"/>
                        </a:rPr>
                        <a:t>General Fund Savings/(Cost)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a:solidFill>
                            <a:schemeClr val="tx1"/>
                          </a:solidFill>
                          <a:effectLst/>
                          <a:latin typeface="+mj-lt"/>
                          <a:ea typeface="+mn-ea"/>
                          <a:cs typeface="+mn-cs"/>
                        </a:rPr>
                        <a:t> FY 25-26</a:t>
                      </a:r>
                      <a:br>
                        <a:rPr kumimoji="0" lang="en-US" sz="1200" b="1" u="none" strike="noStrike" kern="1200">
                          <a:solidFill>
                            <a:schemeClr val="tx1"/>
                          </a:solidFill>
                          <a:effectLst/>
                          <a:latin typeface="+mj-lt"/>
                          <a:ea typeface="+mn-ea"/>
                          <a:cs typeface="+mn-cs"/>
                        </a:rPr>
                      </a:br>
                      <a:r>
                        <a:rPr kumimoji="0" lang="en-US" sz="1200" b="1" u="none" strike="noStrike" kern="1200">
                          <a:solidFill>
                            <a:schemeClr val="tx1"/>
                          </a:solidFill>
                          <a:effectLst/>
                          <a:latin typeface="+mj-lt"/>
                          <a:ea typeface="+mn-ea"/>
                          <a:cs typeface="+mn-cs"/>
                        </a:rPr>
                        <a:t>General Fund Savings/(Cost)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a:solidFill>
                            <a:schemeClr val="tx1"/>
                          </a:solidFill>
                          <a:effectLst/>
                          <a:latin typeface="+mj-lt"/>
                          <a:ea typeface="+mn-ea"/>
                          <a:cs typeface="+mn-cs"/>
                        </a:rPr>
                        <a:t> Two-Year Total </a:t>
                      </a:r>
                    </a:p>
                  </a:txBody>
                  <a:tcPr marL="0" marR="0" marT="0" marB="0" anchor="b">
                    <a:solidFill>
                      <a:schemeClr val="accent4">
                        <a:lumMod val="40000"/>
                        <a:lumOff val="60000"/>
                      </a:schemeClr>
                    </a:solidFill>
                  </a:tcPr>
                </a:tc>
                <a:extLst>
                  <a:ext uri="{0D108BD9-81ED-4DB2-BD59-A6C34878D82A}">
                    <a16:rowId xmlns:a16="http://schemas.microsoft.com/office/drawing/2014/main" val="3975943030"/>
                  </a:ext>
                </a:extLst>
              </a:tr>
              <a:tr h="171383">
                <a:tc>
                  <a:txBody>
                    <a:bodyPr/>
                    <a:lstStyle/>
                    <a:p>
                      <a:pPr algn="l" fontAlgn="b"/>
                      <a:r>
                        <a:rPr lang="en-US" sz="1600" u="none" strike="noStrike">
                          <a:effectLst/>
                        </a:rPr>
                        <a:t> Contingency Target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latin typeface="+mj-lt"/>
                        </a:rPr>
                        <a:t> $       (46,910,000)</a:t>
                      </a:r>
                      <a:endParaRPr lang="en-US" sz="1400" b="1" i="0" u="none" strike="noStrike">
                        <a:solidFill>
                          <a:srgbClr val="000000"/>
                        </a:solidFill>
                        <a:effectLst/>
                        <a:latin typeface="+mj-lt"/>
                      </a:endParaRPr>
                    </a:p>
                  </a:txBody>
                  <a:tcPr marL="0" marR="0" marT="0" marB="0" anchor="b"/>
                </a:tc>
                <a:tc>
                  <a:txBody>
                    <a:bodyPr/>
                    <a:lstStyle/>
                    <a:p>
                      <a:pPr algn="l" fontAlgn="b"/>
                      <a:r>
                        <a:rPr lang="en-US" sz="1400" u="none" strike="noStrike">
                          <a:effectLst/>
                          <a:latin typeface="+mj-lt"/>
                        </a:rPr>
                        <a:t> $      (46,910,000)</a:t>
                      </a:r>
                      <a:endParaRPr lang="en-US" sz="1400" b="1" i="0" u="none" strike="noStrike">
                        <a:solidFill>
                          <a:srgbClr val="000000"/>
                        </a:solidFill>
                        <a:effectLst/>
                        <a:latin typeface="+mj-lt"/>
                      </a:endParaRPr>
                    </a:p>
                  </a:txBody>
                  <a:tcPr marL="0" marR="0" marT="0" marB="0" anchor="b"/>
                </a:tc>
                <a:tc>
                  <a:txBody>
                    <a:bodyPr/>
                    <a:lstStyle/>
                    <a:p>
                      <a:pPr algn="l" fontAlgn="b"/>
                      <a:r>
                        <a:rPr lang="en-US" sz="1400" u="none" strike="noStrike">
                          <a:effectLst/>
                          <a:latin typeface="+mj-lt"/>
                        </a:rPr>
                        <a:t> $    (93,820,000)</a:t>
                      </a:r>
                      <a:endParaRPr lang="en-US" sz="1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589070753"/>
                  </a:ext>
                </a:extLst>
              </a:tr>
              <a:tr h="227028">
                <a:tc>
                  <a:txBody>
                    <a:bodyPr/>
                    <a:lstStyle/>
                    <a:p>
                      <a:pPr algn="l" fontAlgn="b"/>
                      <a:r>
                        <a:rPr lang="en-US" sz="1600" u="none" strike="noStrike">
                          <a:effectLst/>
                        </a:rPr>
                        <a:t> Current balancing  </a:t>
                      </a:r>
                      <a:endParaRPr lang="en-US" sz="16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r>
                        <a:rPr lang="en-US" sz="1400" b="0" i="0" u="sng" strike="noStrike">
                          <a:solidFill>
                            <a:srgbClr val="000000"/>
                          </a:solidFill>
                          <a:effectLst/>
                          <a:latin typeface="+mj-lt"/>
                        </a:rPr>
                        <a:t> $       4,818,366 </a:t>
                      </a:r>
                    </a:p>
                  </a:txBody>
                  <a:tcPr marL="9525" marR="9525" marT="9525" marB="0" anchor="b"/>
                </a:tc>
                <a:extLst>
                  <a:ext uri="{0D108BD9-81ED-4DB2-BD59-A6C34878D82A}">
                    <a16:rowId xmlns:a16="http://schemas.microsoft.com/office/drawing/2014/main" val="2850579131"/>
                  </a:ext>
                </a:extLst>
              </a:tr>
              <a:tr h="194595">
                <a:tc>
                  <a:txBody>
                    <a:bodyPr/>
                    <a:lstStyle/>
                    <a:p>
                      <a:pPr algn="l" fontAlgn="b"/>
                      <a:endParaRPr lang="en-US" sz="1200" b="0" i="0" u="none" strike="noStrike">
                        <a:solidFill>
                          <a:srgbClr val="000000"/>
                        </a:solidFill>
                        <a:effectLst/>
                        <a:latin typeface="Century Gothic" panose="020B0502020202020204" pitchFamily="34" charset="0"/>
                      </a:endParaRPr>
                    </a:p>
                  </a:txBody>
                  <a:tcPr marL="85725"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r>
                        <a:rPr lang="en-US" sz="1400" b="1" i="0" u="none" strike="noStrike">
                          <a:solidFill>
                            <a:srgbClr val="000000"/>
                          </a:solidFill>
                          <a:effectLst/>
                          <a:latin typeface="+mj-lt"/>
                        </a:rPr>
                        <a:t> $    (89,001,634)</a:t>
                      </a:r>
                    </a:p>
                  </a:txBody>
                  <a:tcPr marL="9525" marR="9525" marT="9525" marB="0" anchor="b"/>
                </a:tc>
                <a:extLst>
                  <a:ext uri="{0D108BD9-81ED-4DB2-BD59-A6C34878D82A}">
                    <a16:rowId xmlns:a16="http://schemas.microsoft.com/office/drawing/2014/main" val="926990913"/>
                  </a:ext>
                </a:extLst>
              </a:tr>
            </a:tbl>
          </a:graphicData>
        </a:graphic>
      </p:graphicFrame>
    </p:spTree>
    <p:extLst>
      <p:ext uri="{BB962C8B-B14F-4D97-AF65-F5344CB8AC3E}">
        <p14:creationId xmlns:p14="http://schemas.microsoft.com/office/powerpoint/2010/main" val="394671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17B2-5B84-A64E-A78B-8CD2304E440C}"/>
              </a:ext>
            </a:extLst>
          </p:cNvPr>
          <p:cNvSpPr>
            <a:spLocks noGrp="1"/>
          </p:cNvSpPr>
          <p:nvPr>
            <p:ph type="title"/>
          </p:nvPr>
        </p:nvSpPr>
        <p:spPr/>
        <p:txBody>
          <a:bodyPr/>
          <a:lstStyle/>
          <a:p>
            <a:r>
              <a:rPr lang="en-US" dirty="0"/>
              <a:t>Concepts for Further Reductions to Meet Contingency Targets</a:t>
            </a:r>
          </a:p>
        </p:txBody>
      </p:sp>
      <p:graphicFrame>
        <p:nvGraphicFramePr>
          <p:cNvPr id="6" name="Content Placeholder 5">
            <a:extLst>
              <a:ext uri="{FF2B5EF4-FFF2-40B4-BE49-F238E27FC236}">
                <a16:creationId xmlns:a16="http://schemas.microsoft.com/office/drawing/2014/main" id="{E0C3B6DE-D093-26C0-838F-8FCBC1E70C10}"/>
              </a:ext>
            </a:extLst>
          </p:cNvPr>
          <p:cNvGraphicFramePr>
            <a:graphicFrameLocks noGrp="1"/>
          </p:cNvGraphicFramePr>
          <p:nvPr>
            <p:ph sz="quarter" idx="1"/>
            <p:extLst>
              <p:ext uri="{D42A27DB-BD31-4B8C-83A1-F6EECF244321}">
                <p14:modId xmlns:p14="http://schemas.microsoft.com/office/powerpoint/2010/main" val="586999076"/>
              </p:ext>
            </p:extLst>
          </p:nvPr>
        </p:nvGraphicFramePr>
        <p:xfrm>
          <a:off x="253462" y="1573078"/>
          <a:ext cx="8512586" cy="5114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F807F1C-2088-8A25-9D6F-98C3AFAA84B1}"/>
              </a:ext>
            </a:extLst>
          </p:cNvPr>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15</a:t>
            </a:fld>
            <a:endParaRPr lang="en-US" altLang="en-US"/>
          </a:p>
        </p:txBody>
      </p:sp>
    </p:spTree>
    <p:extLst>
      <p:ext uri="{BB962C8B-B14F-4D97-AF65-F5344CB8AC3E}">
        <p14:creationId xmlns:p14="http://schemas.microsoft.com/office/powerpoint/2010/main" val="1231563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17B2-5B84-A64E-A78B-8CD2304E440C}"/>
              </a:ext>
            </a:extLst>
          </p:cNvPr>
          <p:cNvSpPr>
            <a:spLocks noGrp="1"/>
          </p:cNvSpPr>
          <p:nvPr>
            <p:ph type="title"/>
          </p:nvPr>
        </p:nvSpPr>
        <p:spPr/>
        <p:txBody>
          <a:bodyPr/>
          <a:lstStyle/>
          <a:p>
            <a:r>
              <a:rPr lang="en-US" sz="4000" dirty="0"/>
              <a:t>Additional Budget Proposals to Come</a:t>
            </a:r>
          </a:p>
        </p:txBody>
      </p:sp>
      <p:graphicFrame>
        <p:nvGraphicFramePr>
          <p:cNvPr id="6" name="Content Placeholder 5">
            <a:extLst>
              <a:ext uri="{FF2B5EF4-FFF2-40B4-BE49-F238E27FC236}">
                <a16:creationId xmlns:a16="http://schemas.microsoft.com/office/drawing/2014/main" id="{E0C3B6DE-D093-26C0-838F-8FCBC1E70C10}"/>
              </a:ext>
            </a:extLst>
          </p:cNvPr>
          <p:cNvGraphicFramePr>
            <a:graphicFrameLocks noGrp="1"/>
          </p:cNvGraphicFramePr>
          <p:nvPr>
            <p:ph sz="quarter" idx="1"/>
            <p:extLst>
              <p:ext uri="{D42A27DB-BD31-4B8C-83A1-F6EECF244321}">
                <p14:modId xmlns:p14="http://schemas.microsoft.com/office/powerpoint/2010/main" val="1871883111"/>
              </p:ext>
            </p:extLst>
          </p:nvPr>
        </p:nvGraphicFramePr>
        <p:xfrm>
          <a:off x="190801" y="1738183"/>
          <a:ext cx="8762398" cy="3779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F807F1C-2088-8A25-9D6F-98C3AFAA84B1}"/>
              </a:ext>
            </a:extLst>
          </p:cNvPr>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16</a:t>
            </a:fld>
            <a:endParaRPr lang="en-US" altLang="en-US"/>
          </a:p>
        </p:txBody>
      </p:sp>
    </p:spTree>
    <p:extLst>
      <p:ext uri="{BB962C8B-B14F-4D97-AF65-F5344CB8AC3E}">
        <p14:creationId xmlns:p14="http://schemas.microsoft.com/office/powerpoint/2010/main" val="314767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Steps</a:t>
            </a:r>
          </a:p>
        </p:txBody>
      </p:sp>
      <p:sp>
        <p:nvSpPr>
          <p:cNvPr id="3" name="Content Placeholder 2"/>
          <p:cNvSpPr>
            <a:spLocks noGrp="1"/>
          </p:cNvSpPr>
          <p:nvPr>
            <p:ph sz="quarter" idx="1"/>
          </p:nvPr>
        </p:nvSpPr>
        <p:spPr/>
        <p:txBody>
          <a:bodyPr/>
          <a:lstStyle/>
          <a:p>
            <a:pPr marL="318770" indent="-318770"/>
            <a:r>
              <a:rPr lang="en-US" dirty="0"/>
              <a:t>February 21st: </a:t>
            </a:r>
          </a:p>
          <a:p>
            <a:pPr marL="639445" lvl="1" indent="-318770"/>
            <a:r>
              <a:rPr lang="en-US" dirty="0"/>
              <a:t>Submission to Controller and Mayor’s Office</a:t>
            </a:r>
          </a:p>
          <a:p>
            <a:pPr marL="318770" indent="-318770"/>
            <a:r>
              <a:rPr lang="en-US" dirty="0"/>
              <a:t>March – May (Mayor Phase):</a:t>
            </a:r>
          </a:p>
          <a:p>
            <a:pPr marL="639445" lvl="1" indent="-318770"/>
            <a:r>
              <a:rPr lang="en-US" dirty="0"/>
              <a:t>Collaborative on Citywide savings approaches</a:t>
            </a:r>
          </a:p>
          <a:p>
            <a:pPr marL="639445" lvl="1" indent="-318770"/>
            <a:r>
              <a:rPr lang="en-US" dirty="0"/>
              <a:t>Develop additional detail on contingency reduction proposals</a:t>
            </a:r>
          </a:p>
          <a:p>
            <a:pPr marL="318770" indent="-318770"/>
            <a:r>
              <a:rPr lang="en-US" dirty="0"/>
              <a:t>June 1:</a:t>
            </a:r>
          </a:p>
          <a:p>
            <a:pPr marL="639445" lvl="1" indent="-318770"/>
            <a:r>
              <a:rPr lang="en-US" dirty="0"/>
              <a:t>Mayor’s Proposed Budget</a:t>
            </a:r>
          </a:p>
          <a:p>
            <a:pPr marL="318770" indent="-318770"/>
            <a:r>
              <a:rPr lang="en-US" dirty="0"/>
              <a:t>June – July:</a:t>
            </a:r>
          </a:p>
          <a:p>
            <a:pPr marL="639445" lvl="1" indent="-318770"/>
            <a:r>
              <a:rPr lang="en-US" dirty="0"/>
              <a:t>Board Review of Budget </a:t>
            </a:r>
          </a:p>
          <a:p>
            <a:pPr marL="318770" lvl="0" indent="-318770"/>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17</a:t>
            </a:fld>
            <a:endParaRPr lang="en-US" altLang="en-US"/>
          </a:p>
        </p:txBody>
      </p:sp>
    </p:spTree>
    <p:extLst>
      <p:ext uri="{BB962C8B-B14F-4D97-AF65-F5344CB8AC3E}">
        <p14:creationId xmlns:p14="http://schemas.microsoft.com/office/powerpoint/2010/main" val="283774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 2024-26 Budget Development</a:t>
            </a:r>
          </a:p>
        </p:txBody>
      </p:sp>
      <p:sp>
        <p:nvSpPr>
          <p:cNvPr id="3" name="Content Placeholder 2"/>
          <p:cNvSpPr>
            <a:spLocks noGrp="1"/>
          </p:cNvSpPr>
          <p:nvPr>
            <p:ph sz="quarter" idx="1"/>
          </p:nvPr>
        </p:nvSpPr>
        <p:spPr/>
        <p:txBody>
          <a:bodyPr/>
          <a:lstStyle/>
          <a:p>
            <a:pPr marL="0" indent="0">
              <a:buNone/>
            </a:pPr>
            <a:r>
              <a:rPr lang="en-US" b="1" dirty="0"/>
              <a:t> January 16</a:t>
            </a:r>
            <a:r>
              <a:rPr lang="en-US" b="1" baseline="30000" dirty="0"/>
              <a:t>th</a:t>
            </a:r>
            <a:endParaRPr lang="en-US" b="1" dirty="0"/>
          </a:p>
          <a:p>
            <a:pPr marL="318770" indent="-318770"/>
            <a:r>
              <a:rPr lang="en-US" sz="2400" dirty="0"/>
              <a:t>Budget Overview</a:t>
            </a:r>
          </a:p>
          <a:p>
            <a:pPr marL="318770" indent="-318770"/>
            <a:r>
              <a:rPr lang="en-US" sz="2400" dirty="0"/>
              <a:t>Five Year Outlook and Mayor’s Budget Instructions</a:t>
            </a:r>
          </a:p>
          <a:p>
            <a:pPr marL="0" indent="0">
              <a:buNone/>
            </a:pPr>
            <a:r>
              <a:rPr lang="en-US" b="1" dirty="0"/>
              <a:t>February </a:t>
            </a:r>
            <a:r>
              <a:rPr lang="en-US" b="1" dirty="0">
                <a:ea typeface="+mn-lt"/>
                <a:cs typeface="+mn-lt"/>
              </a:rPr>
              <a:t>6</a:t>
            </a:r>
            <a:r>
              <a:rPr lang="en-US" b="1" baseline="30000" dirty="0">
                <a:ea typeface="+mn-lt"/>
                <a:cs typeface="+mn-lt"/>
              </a:rPr>
              <a:t>th</a:t>
            </a:r>
            <a:endParaRPr lang="en-US" baseline="30000" dirty="0"/>
          </a:p>
          <a:p>
            <a:pPr marL="318770" lvl="0" indent="-318770"/>
            <a:r>
              <a:rPr lang="en-US" sz="2400" dirty="0"/>
              <a:t>Detailed proposed initiatives for FY 2024-26</a:t>
            </a:r>
          </a:p>
          <a:p>
            <a:pPr marL="318770" lvl="0" indent="-318770"/>
            <a:r>
              <a:rPr lang="en-US" sz="2400" dirty="0"/>
              <a:t>Request for Health Commission approval of proposed budget for submission</a:t>
            </a:r>
          </a:p>
          <a:p>
            <a:pPr marL="0" indent="0">
              <a:buNone/>
            </a:pPr>
            <a:r>
              <a:rPr lang="en-US" sz="2400" b="1" dirty="0"/>
              <a:t>Contingency Target (TBD)</a:t>
            </a:r>
            <a:endParaRPr lang="en-US" sz="2400" dirty="0"/>
          </a:p>
          <a:p>
            <a:pPr marL="318770" indent="-318770"/>
            <a:r>
              <a:rPr lang="en-US" sz="2400" dirty="0"/>
              <a:t>Feb 6</a:t>
            </a:r>
            <a:r>
              <a:rPr lang="en-US" sz="2400" baseline="30000" dirty="0"/>
              <a:t>th</a:t>
            </a:r>
            <a:r>
              <a:rPr lang="en-US" sz="2400" dirty="0"/>
              <a:t> proposal does not meet contingency target</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2</a:t>
            </a:fld>
            <a:endParaRPr lang="en-US" altLang="en-US"/>
          </a:p>
        </p:txBody>
      </p:sp>
    </p:spTree>
    <p:extLst>
      <p:ext uri="{BB962C8B-B14F-4D97-AF65-F5344CB8AC3E}">
        <p14:creationId xmlns:p14="http://schemas.microsoft.com/office/powerpoint/2010/main" val="6280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7FBFF-479E-0DA2-C65A-AED7E56E258F}"/>
              </a:ext>
            </a:extLst>
          </p:cNvPr>
          <p:cNvSpPr>
            <a:spLocks noGrp="1"/>
          </p:cNvSpPr>
          <p:nvPr>
            <p:ph type="title"/>
          </p:nvPr>
        </p:nvSpPr>
        <p:spPr/>
        <p:txBody>
          <a:bodyPr/>
          <a:lstStyle/>
          <a:p>
            <a:r>
              <a:rPr lang="en-US" dirty="0"/>
              <a:t>Contingency Proposals and Continued Financial Uncertainty</a:t>
            </a:r>
          </a:p>
        </p:txBody>
      </p:sp>
      <p:sp>
        <p:nvSpPr>
          <p:cNvPr id="3" name="Content Placeholder 2">
            <a:extLst>
              <a:ext uri="{FF2B5EF4-FFF2-40B4-BE49-F238E27FC236}">
                <a16:creationId xmlns:a16="http://schemas.microsoft.com/office/drawing/2014/main" id="{E80FB934-F830-5E67-CCA1-975F2AD83A13}"/>
              </a:ext>
            </a:extLst>
          </p:cNvPr>
          <p:cNvSpPr>
            <a:spLocks noGrp="1"/>
          </p:cNvSpPr>
          <p:nvPr>
            <p:ph sz="quarter" idx="1"/>
          </p:nvPr>
        </p:nvSpPr>
        <p:spPr/>
        <p:txBody>
          <a:bodyPr/>
          <a:lstStyle/>
          <a:p>
            <a:r>
              <a:rPr lang="en-US" dirty="0"/>
              <a:t>DPH will continue to develop proposals</a:t>
            </a:r>
          </a:p>
          <a:p>
            <a:r>
              <a:rPr lang="en-US" dirty="0"/>
              <a:t>If required, contingency would require more challenging expenditure and service level reductions</a:t>
            </a:r>
          </a:p>
          <a:p>
            <a:r>
              <a:rPr lang="en-US" dirty="0"/>
              <a:t>Significant uncertainty</a:t>
            </a:r>
          </a:p>
          <a:p>
            <a:pPr lvl="1"/>
            <a:r>
              <a:rPr lang="en-US" dirty="0"/>
              <a:t>State Budget News – No direct impacts to health but impacts in other areas of the City</a:t>
            </a:r>
          </a:p>
          <a:p>
            <a:pPr lvl="1"/>
            <a:r>
              <a:rPr lang="en-US" dirty="0"/>
              <a:t>Updated Six-Month Report is not expected to show improvement in the City</a:t>
            </a:r>
          </a:p>
          <a:p>
            <a:pPr lvl="1"/>
            <a:r>
              <a:rPr lang="en-US" dirty="0"/>
              <a:t>Labor negotiations this Spring</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76849B1-050B-3FBB-E2D5-FBB5E8A44AD4}"/>
              </a:ext>
            </a:extLst>
          </p:cNvPr>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3</a:t>
            </a:fld>
            <a:endParaRPr lang="en-US" altLang="en-US"/>
          </a:p>
        </p:txBody>
      </p:sp>
    </p:spTree>
    <p:extLst>
      <p:ext uri="{BB962C8B-B14F-4D97-AF65-F5344CB8AC3E}">
        <p14:creationId xmlns:p14="http://schemas.microsoft.com/office/powerpoint/2010/main" val="266684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1E6E-24A0-46AD-8D4C-6329474BAB10}"/>
              </a:ext>
            </a:extLst>
          </p:cNvPr>
          <p:cNvSpPr>
            <a:spLocks noGrp="1"/>
          </p:cNvSpPr>
          <p:nvPr>
            <p:ph type="title"/>
          </p:nvPr>
        </p:nvSpPr>
        <p:spPr/>
        <p:txBody>
          <a:bodyPr/>
          <a:lstStyle/>
          <a:p>
            <a:r>
              <a:rPr lang="en-US" dirty="0"/>
              <a:t>Approach for FY 2024-26 Budget</a:t>
            </a:r>
          </a:p>
        </p:txBody>
      </p:sp>
      <p:sp>
        <p:nvSpPr>
          <p:cNvPr id="3" name="Content Placeholder 2">
            <a:extLst>
              <a:ext uri="{FF2B5EF4-FFF2-40B4-BE49-F238E27FC236}">
                <a16:creationId xmlns:a16="http://schemas.microsoft.com/office/drawing/2014/main" id="{15BFD51C-06DE-4959-BDAA-2548E9C9BA05}"/>
              </a:ext>
            </a:extLst>
          </p:cNvPr>
          <p:cNvSpPr>
            <a:spLocks noGrp="1"/>
          </p:cNvSpPr>
          <p:nvPr>
            <p:ph sz="quarter" idx="1"/>
          </p:nvPr>
        </p:nvSpPr>
        <p:spPr/>
        <p:txBody>
          <a:bodyPr/>
          <a:lstStyle/>
          <a:p>
            <a:pPr marL="318770" indent="-318770"/>
            <a:r>
              <a:rPr lang="en-US" dirty="0"/>
              <a:t>Leverage additional revenues to meet </a:t>
            </a:r>
            <a:r>
              <a:rPr lang="en-US"/>
              <a:t>general fund</a:t>
            </a:r>
            <a:r>
              <a:rPr lang="en-US" dirty="0"/>
              <a:t> reduction targets</a:t>
            </a:r>
          </a:p>
          <a:p>
            <a:pPr marL="318770" indent="-318770"/>
            <a:r>
              <a:rPr lang="en-US" dirty="0"/>
              <a:t>Targeted reductions and expenditure savings, working to minimize service impacts including: </a:t>
            </a:r>
          </a:p>
          <a:p>
            <a:pPr marL="639445" lvl="1" indent="-318770"/>
            <a:r>
              <a:rPr lang="en-US" sz="2900" dirty="0"/>
              <a:t>Adjusting budgets for updated cost projections</a:t>
            </a:r>
          </a:p>
          <a:p>
            <a:pPr marL="639445" lvl="1" indent="-318770"/>
            <a:r>
              <a:rPr lang="en-US" sz="2900" dirty="0"/>
              <a:t>Finding operating efficiencies</a:t>
            </a:r>
          </a:p>
          <a:p>
            <a:pPr marL="639445" lvl="1" indent="-318770"/>
            <a:r>
              <a:rPr lang="en-US" sz="2900" dirty="0"/>
              <a:t>Eliminating vacant positions</a:t>
            </a:r>
          </a:p>
          <a:p>
            <a:pPr marL="639445" lvl="1" indent="-318770"/>
            <a:r>
              <a:rPr lang="en-US" sz="2900" dirty="0"/>
              <a:t>Contracting out some security services</a:t>
            </a:r>
          </a:p>
        </p:txBody>
      </p:sp>
      <p:sp>
        <p:nvSpPr>
          <p:cNvPr id="4" name="Slide Number Placeholder 3">
            <a:extLst>
              <a:ext uri="{FF2B5EF4-FFF2-40B4-BE49-F238E27FC236}">
                <a16:creationId xmlns:a16="http://schemas.microsoft.com/office/drawing/2014/main" id="{80B2B420-0270-447A-80C6-829CD9B3A396}"/>
              </a:ext>
            </a:extLst>
          </p:cNvPr>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4</a:t>
            </a:fld>
            <a:endParaRPr lang="en-US" altLang="en-US"/>
          </a:p>
        </p:txBody>
      </p:sp>
    </p:spTree>
    <p:extLst>
      <p:ext uri="{BB962C8B-B14F-4D97-AF65-F5344CB8AC3E}">
        <p14:creationId xmlns:p14="http://schemas.microsoft.com/office/powerpoint/2010/main" val="24465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Balancing Summary</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5</a:t>
            </a:fld>
            <a:endParaRPr lang="en-US" altLang="en-US"/>
          </a:p>
        </p:txBody>
      </p:sp>
      <p:graphicFrame>
        <p:nvGraphicFramePr>
          <p:cNvPr id="5" name="Table 4">
            <a:extLst>
              <a:ext uri="{FF2B5EF4-FFF2-40B4-BE49-F238E27FC236}">
                <a16:creationId xmlns:a16="http://schemas.microsoft.com/office/drawing/2014/main" id="{59F0501E-8971-C98F-268F-971B1DD8EE50}"/>
              </a:ext>
            </a:extLst>
          </p:cNvPr>
          <p:cNvGraphicFramePr>
            <a:graphicFrameLocks noGrp="1"/>
          </p:cNvGraphicFramePr>
          <p:nvPr>
            <p:extLst>
              <p:ext uri="{D42A27DB-BD31-4B8C-83A1-F6EECF244321}">
                <p14:modId xmlns:p14="http://schemas.microsoft.com/office/powerpoint/2010/main" val="2570223922"/>
              </p:ext>
            </p:extLst>
          </p:nvPr>
        </p:nvGraphicFramePr>
        <p:xfrm>
          <a:off x="705973" y="1516063"/>
          <a:ext cx="7966750" cy="5142689"/>
        </p:xfrm>
        <a:graphic>
          <a:graphicData uri="http://schemas.openxmlformats.org/drawingml/2006/table">
            <a:tbl>
              <a:tblPr firstRow="1">
                <a:tableStyleId>{5C22544A-7EE6-4342-B048-85BDC9FD1C3A}</a:tableStyleId>
              </a:tblPr>
              <a:tblGrid>
                <a:gridCol w="3465141">
                  <a:extLst>
                    <a:ext uri="{9D8B030D-6E8A-4147-A177-3AD203B41FA5}">
                      <a16:colId xmlns:a16="http://schemas.microsoft.com/office/drawing/2014/main" val="704024872"/>
                    </a:ext>
                  </a:extLst>
                </a:gridCol>
                <a:gridCol w="1567877">
                  <a:extLst>
                    <a:ext uri="{9D8B030D-6E8A-4147-A177-3AD203B41FA5}">
                      <a16:colId xmlns:a16="http://schemas.microsoft.com/office/drawing/2014/main" val="2923124237"/>
                    </a:ext>
                  </a:extLst>
                </a:gridCol>
                <a:gridCol w="1510784">
                  <a:extLst>
                    <a:ext uri="{9D8B030D-6E8A-4147-A177-3AD203B41FA5}">
                      <a16:colId xmlns:a16="http://schemas.microsoft.com/office/drawing/2014/main" val="2781815939"/>
                    </a:ext>
                  </a:extLst>
                </a:gridCol>
                <a:gridCol w="1422948">
                  <a:extLst>
                    <a:ext uri="{9D8B030D-6E8A-4147-A177-3AD203B41FA5}">
                      <a16:colId xmlns:a16="http://schemas.microsoft.com/office/drawing/2014/main" val="3220015292"/>
                    </a:ext>
                  </a:extLst>
                </a:gridCol>
              </a:tblGrid>
              <a:tr h="562165">
                <a:tc>
                  <a:txBody>
                    <a:bodyPr/>
                    <a:lstStyle/>
                    <a:p>
                      <a:pPr algn="l" fontAlgn="b"/>
                      <a:r>
                        <a:rPr lang="en-US" sz="1600" u="none" strike="noStrike">
                          <a:solidFill>
                            <a:schemeClr val="tx1"/>
                          </a:solidFill>
                          <a:effectLst/>
                        </a:rPr>
                        <a:t> DPH Budget Proposal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FY 24-25 </a:t>
                      </a:r>
                      <a:br>
                        <a:rPr lang="en-US" sz="1600" u="none" strike="noStrike">
                          <a:solidFill>
                            <a:schemeClr val="tx1"/>
                          </a:solidFill>
                          <a:effectLst/>
                        </a:rPr>
                      </a:br>
                      <a:r>
                        <a:rPr lang="en-US" sz="1600" u="none" strike="noStrike">
                          <a:solidFill>
                            <a:schemeClr val="tx1"/>
                          </a:solidFill>
                          <a:effectLst/>
                        </a:rPr>
                        <a:t>General Fund Savings/(Cost)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FY 25-26</a:t>
                      </a:r>
                      <a:br>
                        <a:rPr lang="en-US" sz="1600" u="none" strike="noStrike">
                          <a:solidFill>
                            <a:schemeClr val="tx1"/>
                          </a:solidFill>
                          <a:effectLst/>
                        </a:rPr>
                      </a:br>
                      <a:r>
                        <a:rPr lang="en-US" sz="1600" u="none" strike="noStrike">
                          <a:solidFill>
                            <a:schemeClr val="tx1"/>
                          </a:solidFill>
                          <a:effectLst/>
                        </a:rPr>
                        <a:t>General Fund Savings/(Cost) </a:t>
                      </a:r>
                      <a:endParaRPr lang="en-US" sz="1600" b="1" i="0" u="none" strike="noStrike">
                        <a:solidFill>
                          <a:schemeClr val="tx1"/>
                        </a:solidFill>
                        <a:effectLst/>
                        <a:latin typeface="Century Gothic" panose="020B0502020202020204" pitchFamily="34" charset="0"/>
                      </a:endParaRPr>
                    </a:p>
                  </a:txBody>
                  <a:tcPr marL="0" marR="0" marT="0" marB="0" anchor="b"/>
                </a:tc>
                <a:tc>
                  <a:txBody>
                    <a:bodyPr/>
                    <a:lstStyle/>
                    <a:p>
                      <a:pPr algn="ctr" fontAlgn="b"/>
                      <a:r>
                        <a:rPr lang="en-US" sz="1600" u="none" strike="noStrike">
                          <a:solidFill>
                            <a:schemeClr val="tx1"/>
                          </a:solidFill>
                          <a:effectLst/>
                        </a:rPr>
                        <a:t> Two-Year Total </a:t>
                      </a:r>
                      <a:endParaRPr lang="en-US" sz="1600" b="1" i="0" u="none" strike="noStrike">
                        <a:solidFill>
                          <a:schemeClr val="tx1"/>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181541781"/>
                  </a:ext>
                </a:extLst>
              </a:tr>
              <a:tr h="194595">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30188846"/>
                  </a:ext>
                </a:extLst>
              </a:tr>
              <a:tr h="194595">
                <a:tc>
                  <a:txBody>
                    <a:bodyPr/>
                    <a:lstStyle/>
                    <a:p>
                      <a:pPr algn="l" fontAlgn="b"/>
                      <a:r>
                        <a:rPr lang="en-US" sz="1600" u="none" strike="noStrike">
                          <a:effectLst/>
                        </a:rPr>
                        <a:t> General Fund Reduction Targets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(93,820,000)</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(93,820,000)</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949229487"/>
                  </a:ext>
                </a:extLst>
              </a:tr>
              <a:tr h="194595">
                <a:tc>
                  <a:txBody>
                    <a:bodyPr/>
                    <a:lstStyle/>
                    <a:p>
                      <a:pPr algn="l" fontAlgn="b"/>
                      <a:r>
                        <a:rPr lang="en-US" sz="1600" u="none" strike="noStrike">
                          <a:effectLst/>
                        </a:rPr>
                        <a:t> Less Revenue Assumed in Budget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(16,776,176)</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      (34,216,796)</a:t>
                      </a:r>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749039969"/>
                  </a:ext>
                </a:extLst>
              </a:tr>
              <a:tr h="194595">
                <a:tc>
                  <a:txBody>
                    <a:bodyPr/>
                    <a:lstStyle/>
                    <a:p>
                      <a:pPr algn="l" fontAlgn="b"/>
                      <a:r>
                        <a:rPr lang="en-US" sz="1600" u="none" strike="noStrike">
                          <a:effectLst/>
                        </a:rPr>
                        <a:t> Mid-Year Savings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sng" strike="noStrike">
                          <a:effectLst/>
                        </a:rPr>
                        <a:t> $          7,641,094 </a:t>
                      </a:r>
                      <a:endParaRPr lang="en-US" sz="1400" b="0" i="0" u="sng"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sng" strike="noStrike">
                          <a:effectLst/>
                        </a:rPr>
                        <a:t> $         7,808,996 </a:t>
                      </a:r>
                      <a:endParaRPr lang="en-US" sz="1400" b="0" i="0" u="sng"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205817749"/>
                  </a:ext>
                </a:extLst>
              </a:tr>
              <a:tr h="194595">
                <a:tc>
                  <a:txBody>
                    <a:bodyPr/>
                    <a:lstStyle/>
                    <a:p>
                      <a:pPr algn="r" fontAlgn="b"/>
                      <a:r>
                        <a:rPr lang="en-US" sz="1600" b="1" u="none" strike="noStrike">
                          <a:effectLst/>
                        </a:rPr>
                        <a:t> Total Targets </a:t>
                      </a:r>
                      <a:endParaRPr lang="en-US" sz="1600" b="1"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b="1" u="none" strike="noStrike">
                          <a:effectLst/>
                        </a:rPr>
                        <a:t> $     (102,955,082)</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b="1" u="none" strike="noStrike">
                          <a:effectLst/>
                        </a:rPr>
                        <a:t> $    (120,227,800)</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714886022"/>
                  </a:ext>
                </a:extLst>
              </a:tr>
              <a:tr h="194595">
                <a:tc>
                  <a:txBody>
                    <a:bodyPr/>
                    <a:lstStyle/>
                    <a:p>
                      <a:pPr algn="l" fontAlgn="b"/>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263000719"/>
                  </a:ext>
                </a:extLst>
              </a:tr>
              <a:tr h="183785">
                <a:tc>
                  <a:txBody>
                    <a:bodyPr/>
                    <a:lstStyle/>
                    <a:p>
                      <a:pPr algn="l" fontAlgn="b"/>
                      <a:r>
                        <a:rPr lang="en-US" sz="1600" u="none" strike="noStrike">
                          <a:effectLst/>
                        </a:rPr>
                        <a:t> Budget Initiatives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rPr>
                        <a:t> </a:t>
                      </a:r>
                      <a:endParaRPr lang="en-US" sz="14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908139117"/>
                  </a:ext>
                </a:extLst>
              </a:tr>
              <a:tr h="194595">
                <a:tc>
                  <a:txBody>
                    <a:bodyPr/>
                    <a:lstStyle/>
                    <a:p>
                      <a:pPr marL="0" algn="r" rtl="0" eaLnBrk="1" fontAlgn="b" latinLnBrk="0" hangingPunct="1"/>
                      <a:r>
                        <a:rPr kumimoji="0" lang="en-US" sz="1600" u="none" strike="noStrike" kern="1200">
                          <a:solidFill>
                            <a:schemeClr val="dk1"/>
                          </a:solidFill>
                          <a:effectLst/>
                          <a:latin typeface="+mn-lt"/>
                          <a:ea typeface="+mn-ea"/>
                          <a:cs typeface="+mn-cs"/>
                        </a:rPr>
                        <a:t> Revenue Growth </a:t>
                      </a:r>
                    </a:p>
                  </a:txBody>
                  <a:tcPr marL="9525" marR="9525" marT="9525" marB="0" anchor="b"/>
                </a:tc>
                <a:tc>
                  <a:txBody>
                    <a:bodyPr/>
                    <a:lstStyle/>
                    <a:p>
                      <a:pPr marL="0" algn="l" rtl="0" eaLnBrk="1" fontAlgn="b" latinLnBrk="0" hangingPunct="1"/>
                      <a:r>
                        <a:rPr kumimoji="0" lang="en-US" sz="1400" u="none" strike="noStrike" kern="1200">
                          <a:solidFill>
                            <a:schemeClr val="dk1"/>
                          </a:solidFill>
                          <a:effectLst/>
                          <a:latin typeface="+mn-lt"/>
                          <a:ea typeface="+mn-ea"/>
                          <a:cs typeface="+mn-cs"/>
                        </a:rPr>
                        <a:t> $        71,311,009 </a:t>
                      </a:r>
                    </a:p>
                  </a:txBody>
                  <a:tcPr marL="9525" marR="9525" marT="9525" marB="0" anchor="b"/>
                </a:tc>
                <a:tc>
                  <a:txBody>
                    <a:bodyPr/>
                    <a:lstStyle/>
                    <a:p>
                      <a:pPr marL="0" algn="l" rtl="0" eaLnBrk="1" fontAlgn="b" latinLnBrk="0" hangingPunct="1"/>
                      <a:r>
                        <a:rPr kumimoji="0" lang="en-US" sz="1400" u="none" strike="noStrike" kern="1200">
                          <a:solidFill>
                            <a:schemeClr val="dk1"/>
                          </a:solidFill>
                          <a:effectLst/>
                          <a:latin typeface="+mn-lt"/>
                          <a:ea typeface="+mn-ea"/>
                          <a:cs typeface="+mn-cs"/>
                        </a:rPr>
                        <a:t> $     110,008,812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810617264"/>
                  </a:ext>
                </a:extLst>
              </a:tr>
              <a:tr h="227028">
                <a:tc>
                  <a:txBody>
                    <a:bodyPr/>
                    <a:lstStyle/>
                    <a:p>
                      <a:pPr marL="0" algn="r" rtl="0" eaLnBrk="1" fontAlgn="b" latinLnBrk="0" hangingPunct="1"/>
                      <a:r>
                        <a:rPr kumimoji="0" lang="en-US" sz="1600" u="none" strike="noStrike" kern="1200">
                          <a:solidFill>
                            <a:schemeClr val="dk1"/>
                          </a:solidFill>
                          <a:effectLst/>
                          <a:latin typeface="+mn-lt"/>
                          <a:ea typeface="+mn-ea"/>
                          <a:cs typeface="+mn-cs"/>
                        </a:rPr>
                        <a:t> Expenditure Proposals </a:t>
                      </a:r>
                    </a:p>
                  </a:txBody>
                  <a:tcPr marL="9525" marR="9525" marT="9525" marB="0" anchor="b"/>
                </a:tc>
                <a:tc>
                  <a:txBody>
                    <a:bodyPr/>
                    <a:lstStyle/>
                    <a:p>
                      <a:pPr marL="0" algn="l" rtl="0" eaLnBrk="1" fontAlgn="b" latinLnBrk="0" hangingPunct="1"/>
                      <a:r>
                        <a:rPr kumimoji="0" lang="en-US" sz="1400" u="sng" strike="noStrike" kern="1200">
                          <a:solidFill>
                            <a:schemeClr val="dk1"/>
                          </a:solidFill>
                          <a:effectLst/>
                          <a:latin typeface="+mn-lt"/>
                          <a:ea typeface="+mn-ea"/>
                          <a:cs typeface="+mn-cs"/>
                        </a:rPr>
                        <a:t> $        21,472,120 </a:t>
                      </a:r>
                    </a:p>
                  </a:txBody>
                  <a:tcPr marL="9525" marR="9525" marT="9525" marB="0" anchor="b"/>
                </a:tc>
                <a:tc>
                  <a:txBody>
                    <a:bodyPr/>
                    <a:lstStyle/>
                    <a:p>
                      <a:pPr marL="0" algn="l" rtl="0" eaLnBrk="1" fontAlgn="b" latinLnBrk="0" hangingPunct="1"/>
                      <a:r>
                        <a:rPr kumimoji="0" lang="en-US" sz="1400" u="sng" strike="noStrike" kern="1200">
                          <a:solidFill>
                            <a:schemeClr val="dk1"/>
                          </a:solidFill>
                          <a:effectLst/>
                          <a:latin typeface="+mn-lt"/>
                          <a:ea typeface="+mn-ea"/>
                          <a:cs typeface="+mn-cs"/>
                        </a:rPr>
                        <a:t> $       25,209,308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808241289"/>
                  </a:ext>
                </a:extLst>
              </a:tr>
              <a:tr h="0">
                <a:tc>
                  <a:txBody>
                    <a:bodyPr/>
                    <a:lstStyle/>
                    <a:p>
                      <a:pPr marL="0" algn="r" rtl="0" eaLnBrk="1" fontAlgn="b" latinLnBrk="0" hangingPunct="1"/>
                      <a:r>
                        <a:rPr kumimoji="0" lang="en-US" sz="1600" b="1" u="none" strike="noStrike" kern="1200">
                          <a:solidFill>
                            <a:schemeClr val="dk1"/>
                          </a:solidFill>
                          <a:effectLst/>
                          <a:latin typeface="+mn-lt"/>
                          <a:ea typeface="+mn-ea"/>
                          <a:cs typeface="+mn-cs"/>
                        </a:rPr>
                        <a:t> Total Proposal </a:t>
                      </a:r>
                    </a:p>
                  </a:txBody>
                  <a:tcPr marL="9525" marR="9525" marT="9525" marB="0" anchor="b"/>
                </a:tc>
                <a:tc>
                  <a:txBody>
                    <a:bodyPr/>
                    <a:lstStyle/>
                    <a:p>
                      <a:pPr marL="0" algn="l" rtl="0" eaLnBrk="1" fontAlgn="b" latinLnBrk="0" hangingPunct="1"/>
                      <a:r>
                        <a:rPr kumimoji="0" lang="en-US" sz="1400" b="1" u="none" strike="noStrike" kern="1200">
                          <a:solidFill>
                            <a:schemeClr val="dk1"/>
                          </a:solidFill>
                          <a:effectLst/>
                          <a:latin typeface="+mn-lt"/>
                          <a:ea typeface="+mn-ea"/>
                          <a:cs typeface="+mn-cs"/>
                        </a:rPr>
                        <a:t> $        92,783,129 </a:t>
                      </a:r>
                    </a:p>
                  </a:txBody>
                  <a:tcPr marL="9525" marR="9525" marT="9525" marB="0" anchor="b"/>
                </a:tc>
                <a:tc>
                  <a:txBody>
                    <a:bodyPr/>
                    <a:lstStyle/>
                    <a:p>
                      <a:pPr marL="0" algn="l" rtl="0" eaLnBrk="1" fontAlgn="b" latinLnBrk="0" hangingPunct="1"/>
                      <a:r>
                        <a:rPr kumimoji="0" lang="en-US" sz="1400" b="1" u="none" strike="noStrike" kern="1200">
                          <a:solidFill>
                            <a:schemeClr val="dk1"/>
                          </a:solidFill>
                          <a:effectLst/>
                          <a:latin typeface="+mn-lt"/>
                          <a:ea typeface="+mn-ea"/>
                          <a:cs typeface="+mn-cs"/>
                        </a:rPr>
                        <a:t> $     135,218,120 </a:t>
                      </a:r>
                    </a:p>
                  </a:txBody>
                  <a:tcPr marL="9525" marR="9525" marT="9525"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772962799"/>
                  </a:ext>
                </a:extLst>
              </a:tr>
              <a:tr h="194595">
                <a:tc>
                  <a:txBody>
                    <a:bodyPr/>
                    <a:lstStyle/>
                    <a:p>
                      <a:pPr marL="0" algn="l" rtl="0" eaLnBrk="1" fontAlgn="b" latinLnBrk="0" hangingPunct="1"/>
                      <a:endParaRPr kumimoji="0" lang="en-US" sz="16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tc>
                  <a:txBody>
                    <a:bodyPr/>
                    <a:lstStyle/>
                    <a:p>
                      <a:pPr marL="0" algn="l" rtl="0" eaLnBrk="1" fontAlgn="b" latinLnBrk="0" hangingPunct="1"/>
                      <a:endParaRPr kumimoji="0" lang="en-US" sz="1400" u="none" strike="noStrike" kern="1200">
                        <a:solidFill>
                          <a:schemeClr val="dk1"/>
                        </a:solidFill>
                        <a:effectLst/>
                        <a:latin typeface="+mn-lt"/>
                        <a:ea typeface="+mn-ea"/>
                        <a:cs typeface="+mn-cs"/>
                      </a:endParaRPr>
                    </a:p>
                  </a:txBody>
                  <a:tcPr marL="0" marR="0" marT="0" marB="0" anchor="b"/>
                </a:tc>
                <a:extLst>
                  <a:ext uri="{0D108BD9-81ED-4DB2-BD59-A6C34878D82A}">
                    <a16:rowId xmlns:a16="http://schemas.microsoft.com/office/drawing/2014/main" val="2431867905"/>
                  </a:ext>
                </a:extLst>
              </a:tr>
              <a:tr h="194595">
                <a:tc>
                  <a:txBody>
                    <a:bodyPr/>
                    <a:lstStyle/>
                    <a:p>
                      <a:pPr algn="r" fontAlgn="b"/>
                      <a:r>
                        <a:rPr lang="en-US" sz="1600" b="1" u="none" strike="noStrike">
                          <a:effectLst/>
                        </a:rPr>
                        <a:t> (Short Target)/Over Target </a:t>
                      </a:r>
                      <a:endParaRPr lang="en-US" sz="1600" b="1" i="1" u="none" strike="noStrike">
                        <a:solidFill>
                          <a:srgbClr val="000000"/>
                        </a:solidFill>
                        <a:effectLst/>
                        <a:latin typeface="Century Gothic" panose="020B0502020202020204" pitchFamily="34" charset="0"/>
                      </a:endParaRPr>
                    </a:p>
                  </a:txBody>
                  <a:tcPr marL="0" marR="0" marT="0"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(10,171,954)</a:t>
                      </a:r>
                    </a:p>
                  </a:txBody>
                  <a:tcPr marL="9525" marR="9525" marT="9525"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14,990,320 </a:t>
                      </a:r>
                    </a:p>
                  </a:txBody>
                  <a:tcPr marL="9525" marR="9525" marT="9525" marB="0" anchor="b">
                    <a:solidFill>
                      <a:schemeClr val="accent1">
                        <a:lumMod val="60000"/>
                        <a:lumOff val="40000"/>
                      </a:schemeClr>
                    </a:solidFill>
                  </a:tcPr>
                </a:tc>
                <a:tc>
                  <a:txBody>
                    <a:bodyPr/>
                    <a:lstStyle/>
                    <a:p>
                      <a:pPr algn="l" fontAlgn="b"/>
                      <a:r>
                        <a:rPr lang="en-US" sz="1400" b="1" i="0" u="none" strike="noStrike">
                          <a:solidFill>
                            <a:srgbClr val="000000"/>
                          </a:solidFill>
                          <a:effectLst/>
                          <a:latin typeface="+mj-lt"/>
                        </a:rPr>
                        <a:t> $       4,818,366 </a:t>
                      </a:r>
                    </a:p>
                  </a:txBody>
                  <a:tcPr marL="9525" marR="9525" marT="9525" marB="0" anchor="b">
                    <a:solidFill>
                      <a:schemeClr val="accent1">
                        <a:lumMod val="60000"/>
                        <a:lumOff val="40000"/>
                      </a:schemeClr>
                    </a:solidFill>
                  </a:tcPr>
                </a:tc>
                <a:extLst>
                  <a:ext uri="{0D108BD9-81ED-4DB2-BD59-A6C34878D82A}">
                    <a16:rowId xmlns:a16="http://schemas.microsoft.com/office/drawing/2014/main" val="1502223424"/>
                  </a:ext>
                </a:extLst>
              </a:tr>
              <a:tr h="194595">
                <a:tc>
                  <a:txBody>
                    <a:bodyPr/>
                    <a:lstStyle/>
                    <a:p>
                      <a:pPr algn="l" fontAlgn="b"/>
                      <a:endParaRPr lang="en-US" sz="16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2185201715"/>
                  </a:ext>
                </a:extLst>
              </a:tr>
              <a:tr h="551354">
                <a:tc>
                  <a:txBody>
                    <a:bodyPr/>
                    <a:lstStyle/>
                    <a:p>
                      <a:pPr marL="0" algn="l" rtl="0" eaLnBrk="1" fontAlgn="b" latinLnBrk="0" hangingPunct="1"/>
                      <a:r>
                        <a:rPr kumimoji="0" lang="en-US" sz="1600" b="1" u="none" strike="noStrike" kern="1200">
                          <a:solidFill>
                            <a:schemeClr val="tx1"/>
                          </a:solidFill>
                          <a:effectLst/>
                          <a:latin typeface="+mn-lt"/>
                          <a:ea typeface="+mn-ea"/>
                          <a:cs typeface="+mn-cs"/>
                        </a:rPr>
                        <a:t> DPH Budget Proposal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dirty="0">
                          <a:solidFill>
                            <a:schemeClr val="tx1"/>
                          </a:solidFill>
                          <a:effectLst/>
                          <a:latin typeface="+mj-lt"/>
                          <a:ea typeface="+mn-ea"/>
                          <a:cs typeface="+mn-cs"/>
                        </a:rPr>
                        <a:t> FY 24-25 </a:t>
                      </a:r>
                      <a:br>
                        <a:rPr kumimoji="0" lang="en-US" sz="1200" b="1" u="none" strike="noStrike" kern="1200" dirty="0">
                          <a:solidFill>
                            <a:schemeClr val="tx1"/>
                          </a:solidFill>
                          <a:effectLst/>
                          <a:latin typeface="+mj-lt"/>
                          <a:ea typeface="+mn-ea"/>
                          <a:cs typeface="+mn-cs"/>
                        </a:rPr>
                      </a:br>
                      <a:r>
                        <a:rPr kumimoji="0" lang="en-US" sz="1200" b="1" u="none" strike="noStrike" kern="1200" dirty="0">
                          <a:solidFill>
                            <a:schemeClr val="tx1"/>
                          </a:solidFill>
                          <a:effectLst/>
                          <a:latin typeface="+mj-lt"/>
                          <a:ea typeface="+mn-ea"/>
                          <a:cs typeface="+mn-cs"/>
                        </a:rPr>
                        <a:t>General Fund Savings/(Cost)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dirty="0">
                          <a:solidFill>
                            <a:schemeClr val="tx1"/>
                          </a:solidFill>
                          <a:effectLst/>
                          <a:latin typeface="+mj-lt"/>
                          <a:ea typeface="+mn-ea"/>
                          <a:cs typeface="+mn-cs"/>
                        </a:rPr>
                        <a:t> FY 25-26</a:t>
                      </a:r>
                      <a:br>
                        <a:rPr kumimoji="0" lang="en-US" sz="1200" b="1" u="none" strike="noStrike" kern="1200" dirty="0">
                          <a:solidFill>
                            <a:schemeClr val="tx1"/>
                          </a:solidFill>
                          <a:effectLst/>
                          <a:latin typeface="+mj-lt"/>
                          <a:ea typeface="+mn-ea"/>
                          <a:cs typeface="+mn-cs"/>
                        </a:rPr>
                      </a:br>
                      <a:r>
                        <a:rPr kumimoji="0" lang="en-US" sz="1200" b="1" u="none" strike="noStrike" kern="1200" dirty="0">
                          <a:solidFill>
                            <a:schemeClr val="tx1"/>
                          </a:solidFill>
                          <a:effectLst/>
                          <a:latin typeface="+mj-lt"/>
                          <a:ea typeface="+mn-ea"/>
                          <a:cs typeface="+mn-cs"/>
                        </a:rPr>
                        <a:t>General Fund Savings/(Cost) </a:t>
                      </a:r>
                    </a:p>
                  </a:txBody>
                  <a:tcPr marL="0" marR="0" marT="0" marB="0" anchor="b">
                    <a:solidFill>
                      <a:schemeClr val="accent4">
                        <a:lumMod val="40000"/>
                        <a:lumOff val="60000"/>
                      </a:schemeClr>
                    </a:solidFill>
                  </a:tcPr>
                </a:tc>
                <a:tc>
                  <a:txBody>
                    <a:bodyPr/>
                    <a:lstStyle/>
                    <a:p>
                      <a:pPr marL="0" algn="ctr" rtl="0" eaLnBrk="1" fontAlgn="b" latinLnBrk="0" hangingPunct="1"/>
                      <a:r>
                        <a:rPr kumimoji="0" lang="en-US" sz="1200" b="1" u="none" strike="noStrike" kern="1200" dirty="0">
                          <a:solidFill>
                            <a:schemeClr val="tx1"/>
                          </a:solidFill>
                          <a:effectLst/>
                          <a:latin typeface="+mj-lt"/>
                          <a:ea typeface="+mn-ea"/>
                          <a:cs typeface="+mn-cs"/>
                        </a:rPr>
                        <a:t> Two-Year Total </a:t>
                      </a:r>
                    </a:p>
                  </a:txBody>
                  <a:tcPr marL="0" marR="0" marT="0" marB="0" anchor="b">
                    <a:solidFill>
                      <a:schemeClr val="accent4">
                        <a:lumMod val="40000"/>
                        <a:lumOff val="60000"/>
                      </a:schemeClr>
                    </a:solidFill>
                  </a:tcPr>
                </a:tc>
                <a:extLst>
                  <a:ext uri="{0D108BD9-81ED-4DB2-BD59-A6C34878D82A}">
                    <a16:rowId xmlns:a16="http://schemas.microsoft.com/office/drawing/2014/main" val="3975943030"/>
                  </a:ext>
                </a:extLst>
              </a:tr>
              <a:tr h="171383">
                <a:tc>
                  <a:txBody>
                    <a:bodyPr/>
                    <a:lstStyle/>
                    <a:p>
                      <a:pPr algn="l" fontAlgn="b"/>
                      <a:r>
                        <a:rPr lang="en-US" sz="1600" u="none" strike="noStrike">
                          <a:effectLst/>
                        </a:rPr>
                        <a:t> Contingency Target </a:t>
                      </a:r>
                      <a:endParaRPr lang="en-US" sz="16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US" sz="1400" u="none" strike="noStrike">
                          <a:effectLst/>
                          <a:latin typeface="+mj-lt"/>
                        </a:rPr>
                        <a:t> $       (46,910,000)</a:t>
                      </a:r>
                      <a:endParaRPr lang="en-US" sz="1400" b="1" i="0" u="none" strike="noStrike">
                        <a:solidFill>
                          <a:srgbClr val="000000"/>
                        </a:solidFill>
                        <a:effectLst/>
                        <a:latin typeface="+mj-lt"/>
                      </a:endParaRPr>
                    </a:p>
                  </a:txBody>
                  <a:tcPr marL="0" marR="0" marT="0" marB="0" anchor="b"/>
                </a:tc>
                <a:tc>
                  <a:txBody>
                    <a:bodyPr/>
                    <a:lstStyle/>
                    <a:p>
                      <a:pPr algn="l" fontAlgn="b"/>
                      <a:r>
                        <a:rPr lang="en-US" sz="1400" u="none" strike="noStrike">
                          <a:effectLst/>
                          <a:latin typeface="+mj-lt"/>
                        </a:rPr>
                        <a:t> $      (46,910,000)</a:t>
                      </a:r>
                      <a:endParaRPr lang="en-US" sz="1400" b="1" i="0" u="none" strike="noStrike">
                        <a:solidFill>
                          <a:srgbClr val="000000"/>
                        </a:solidFill>
                        <a:effectLst/>
                        <a:latin typeface="+mj-lt"/>
                      </a:endParaRPr>
                    </a:p>
                  </a:txBody>
                  <a:tcPr marL="0" marR="0" marT="0" marB="0" anchor="b"/>
                </a:tc>
                <a:tc>
                  <a:txBody>
                    <a:bodyPr/>
                    <a:lstStyle/>
                    <a:p>
                      <a:pPr algn="l" fontAlgn="b"/>
                      <a:r>
                        <a:rPr lang="en-US" sz="1400" u="none" strike="noStrike">
                          <a:effectLst/>
                          <a:latin typeface="+mj-lt"/>
                        </a:rPr>
                        <a:t> $    (93,820,000)</a:t>
                      </a:r>
                      <a:endParaRPr lang="en-US" sz="1400" b="0" i="0" u="none" strike="noStrike">
                        <a:solidFill>
                          <a:srgbClr val="000000"/>
                        </a:solidFill>
                        <a:effectLst/>
                        <a:latin typeface="+mj-lt"/>
                      </a:endParaRPr>
                    </a:p>
                  </a:txBody>
                  <a:tcPr marL="0" marR="0" marT="0" marB="0" anchor="b"/>
                </a:tc>
                <a:extLst>
                  <a:ext uri="{0D108BD9-81ED-4DB2-BD59-A6C34878D82A}">
                    <a16:rowId xmlns:a16="http://schemas.microsoft.com/office/drawing/2014/main" val="3589070753"/>
                  </a:ext>
                </a:extLst>
              </a:tr>
              <a:tr h="227028">
                <a:tc>
                  <a:txBody>
                    <a:bodyPr/>
                    <a:lstStyle/>
                    <a:p>
                      <a:pPr algn="l" fontAlgn="b"/>
                      <a:r>
                        <a:rPr lang="en-US" sz="1600" u="none" strike="noStrike">
                          <a:effectLst/>
                        </a:rPr>
                        <a:t> Current balancing  </a:t>
                      </a:r>
                      <a:endParaRPr lang="en-US" sz="16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r>
                        <a:rPr lang="en-US" sz="1400" b="0" i="0" u="sng" strike="noStrike">
                          <a:solidFill>
                            <a:srgbClr val="000000"/>
                          </a:solidFill>
                          <a:effectLst/>
                          <a:latin typeface="+mj-lt"/>
                        </a:rPr>
                        <a:t> $       4,818,366 </a:t>
                      </a:r>
                    </a:p>
                  </a:txBody>
                  <a:tcPr marL="9525" marR="9525" marT="9525" marB="0" anchor="b"/>
                </a:tc>
                <a:extLst>
                  <a:ext uri="{0D108BD9-81ED-4DB2-BD59-A6C34878D82A}">
                    <a16:rowId xmlns:a16="http://schemas.microsoft.com/office/drawing/2014/main" val="2850579131"/>
                  </a:ext>
                </a:extLst>
              </a:tr>
              <a:tr h="194595">
                <a:tc>
                  <a:txBody>
                    <a:bodyPr/>
                    <a:lstStyle/>
                    <a:p>
                      <a:pPr algn="l" fontAlgn="b"/>
                      <a:endParaRPr lang="en-US" sz="1200" b="0" i="0" u="none" strike="noStrike">
                        <a:solidFill>
                          <a:srgbClr val="000000"/>
                        </a:solidFill>
                        <a:effectLst/>
                        <a:latin typeface="Century Gothic" panose="020B0502020202020204" pitchFamily="34" charset="0"/>
                      </a:endParaRPr>
                    </a:p>
                  </a:txBody>
                  <a:tcPr marL="85725"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endParaRPr lang="en-US" sz="1400" b="0" i="0" u="none" strike="noStrike">
                        <a:solidFill>
                          <a:srgbClr val="000000"/>
                        </a:solidFill>
                        <a:effectLst/>
                        <a:latin typeface="+mj-lt"/>
                      </a:endParaRPr>
                    </a:p>
                  </a:txBody>
                  <a:tcPr marL="0" marR="0" marT="0" marB="0" anchor="b"/>
                </a:tc>
                <a:tc>
                  <a:txBody>
                    <a:bodyPr/>
                    <a:lstStyle/>
                    <a:p>
                      <a:pPr algn="l" fontAlgn="b"/>
                      <a:r>
                        <a:rPr lang="en-US" sz="1400" b="1" i="0" u="none" strike="noStrike">
                          <a:solidFill>
                            <a:srgbClr val="000000"/>
                          </a:solidFill>
                          <a:effectLst/>
                          <a:latin typeface="+mj-lt"/>
                        </a:rPr>
                        <a:t> $    (89,001,634)</a:t>
                      </a:r>
                    </a:p>
                  </a:txBody>
                  <a:tcPr marL="9525" marR="9525" marT="9525" marB="0" anchor="b"/>
                </a:tc>
                <a:extLst>
                  <a:ext uri="{0D108BD9-81ED-4DB2-BD59-A6C34878D82A}">
                    <a16:rowId xmlns:a16="http://schemas.microsoft.com/office/drawing/2014/main" val="926990913"/>
                  </a:ext>
                </a:extLst>
              </a:tr>
            </a:tbl>
          </a:graphicData>
        </a:graphic>
      </p:graphicFrame>
    </p:spTree>
    <p:extLst>
      <p:ext uri="{BB962C8B-B14F-4D97-AF65-F5344CB8AC3E}">
        <p14:creationId xmlns:p14="http://schemas.microsoft.com/office/powerpoint/2010/main" val="208039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96618183"/>
              </p:ext>
            </p:extLst>
          </p:nvPr>
        </p:nvGraphicFramePr>
        <p:xfrm>
          <a:off x="726947" y="1676400"/>
          <a:ext cx="7924801" cy="4813486"/>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92349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REVENUES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algn="ctr" fontAlgn="t"/>
                      <a:r>
                        <a:rPr lang="en-US" sz="2000" u="none" strike="noStrike">
                          <a:effectLst/>
                          <a:latin typeface="+mn-lt"/>
                        </a:rPr>
                        <a:t>A1</a:t>
                      </a:r>
                      <a:endParaRPr lang="en-US" sz="2000" b="1" i="0" u="none" strike="noStrike">
                        <a:effectLst/>
                        <a:latin typeface="+mn-lt"/>
                      </a:endParaRPr>
                    </a:p>
                  </a:txBody>
                  <a:tcPr marL="6350" marR="6350" marT="6350" marB="0"/>
                </a:tc>
                <a:tc>
                  <a:txBody>
                    <a:bodyPr/>
                    <a:lstStyle/>
                    <a:p>
                      <a:pPr marL="0" algn="l" rtl="0" eaLnBrk="1" fontAlgn="t" latinLnBrk="0" hangingPunct="1"/>
                      <a:r>
                        <a:rPr kumimoji="0" lang="en-US" sz="2000" u="none" strike="noStrike" kern="1200">
                          <a:solidFill>
                            <a:schemeClr val="tx1"/>
                          </a:solidFill>
                          <a:effectLst/>
                          <a:latin typeface="+mn-lt"/>
                          <a:ea typeface="+mn-ea"/>
                          <a:cs typeface="+mn-cs"/>
                        </a:rPr>
                        <a:t>Baseline Revenues and Salary Structural Correction for the San Francisco Health Network (SFHN) and Zuckerberg San Francisco General (ZSFG)</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$52,759,139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$75,131,596 </a:t>
                      </a:r>
                    </a:p>
                  </a:txBody>
                  <a:tcPr marL="0" marR="0" marT="0" marB="0"/>
                </a:tc>
                <a:extLst>
                  <a:ext uri="{0D108BD9-81ED-4DB2-BD59-A6C34878D82A}">
                    <a16:rowId xmlns:a16="http://schemas.microsoft.com/office/drawing/2014/main" val="10002"/>
                  </a:ext>
                </a:extLst>
              </a:tr>
              <a:tr h="371345">
                <a:tc>
                  <a:txBody>
                    <a:bodyPr/>
                    <a:lstStyle/>
                    <a:p>
                      <a:pPr algn="ctr" fontAlgn="t"/>
                      <a:r>
                        <a:rPr lang="en-US" sz="2000" u="none" strike="noStrike">
                          <a:effectLst/>
                          <a:latin typeface="+mn-lt"/>
                        </a:rPr>
                        <a:t>A2</a:t>
                      </a:r>
                      <a:endParaRPr lang="en-US" sz="2000" b="1" i="0" u="none" strike="noStrike">
                        <a:solidFill>
                          <a:schemeClr val="tx1"/>
                        </a:solidFill>
                        <a:effectLst/>
                        <a:latin typeface="+mn-lt"/>
                      </a:endParaRPr>
                    </a:p>
                  </a:txBody>
                  <a:tcPr marL="6350" marR="6350" marT="6350" marB="0"/>
                </a:tc>
                <a:tc>
                  <a:txBody>
                    <a:bodyPr/>
                    <a:lstStyle/>
                    <a:p>
                      <a:pPr algn="l" fontAlgn="t"/>
                      <a:r>
                        <a:rPr kumimoji="0" lang="en-US" sz="2000" u="none" strike="noStrike" kern="1200">
                          <a:solidFill>
                            <a:schemeClr val="tx1"/>
                          </a:solidFill>
                          <a:effectLst/>
                          <a:latin typeface="+mn-lt"/>
                          <a:ea typeface="+mn-ea"/>
                          <a:cs typeface="+mn-cs"/>
                        </a:rPr>
                        <a:t>Enhanced Payment Program Supplemental Payment</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$7,951,773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$15,903,546 </a:t>
                      </a:r>
                    </a:p>
                  </a:txBody>
                  <a:tcPr marL="0" marR="0" marT="0" marB="0"/>
                </a:tc>
                <a:extLst>
                  <a:ext uri="{0D108BD9-81ED-4DB2-BD59-A6C34878D82A}">
                    <a16:rowId xmlns:a16="http://schemas.microsoft.com/office/drawing/2014/main" val="10003"/>
                  </a:ext>
                </a:extLst>
              </a:tr>
              <a:tr h="446000">
                <a:tc>
                  <a:txBody>
                    <a:bodyPr/>
                    <a:lstStyle/>
                    <a:p>
                      <a:pPr algn="ctr" fontAlgn="t"/>
                      <a:r>
                        <a:rPr lang="en-US" sz="2000" u="none" strike="noStrike">
                          <a:effectLst/>
                          <a:latin typeface="+mn-lt"/>
                        </a:rPr>
                        <a:t>A3</a:t>
                      </a:r>
                      <a:endParaRPr lang="en-US" sz="2000" b="1" i="0" u="none" strike="noStrike">
                        <a:effectLst/>
                        <a:latin typeface="+mn-lt"/>
                      </a:endParaRPr>
                    </a:p>
                  </a:txBody>
                  <a:tcPr marL="6350" marR="6350" marT="6350" marB="0"/>
                </a:tc>
                <a:tc>
                  <a:txBody>
                    <a:bodyPr/>
                    <a:lstStyle/>
                    <a:p>
                      <a:pPr algn="l" fontAlgn="t"/>
                      <a:r>
                        <a:rPr kumimoji="0" lang="en-US" sz="2000" u="none" strike="noStrike" kern="1200">
                          <a:solidFill>
                            <a:schemeClr val="tx1"/>
                          </a:solidFill>
                          <a:effectLst/>
                          <a:latin typeface="+mn-lt"/>
                          <a:ea typeface="+mn-ea"/>
                          <a:cs typeface="+mn-cs"/>
                        </a:rPr>
                        <a:t>Behavioral Health Services Baseline Revenue</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$1,878,640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$10,378,640 </a:t>
                      </a:r>
                    </a:p>
                  </a:txBody>
                  <a:tcPr marL="0" marR="0" marT="0" marB="0"/>
                </a:tc>
                <a:extLst>
                  <a:ext uri="{0D108BD9-81ED-4DB2-BD59-A6C34878D82A}">
                    <a16:rowId xmlns:a16="http://schemas.microsoft.com/office/drawing/2014/main" val="10004"/>
                  </a:ext>
                </a:extLst>
              </a:tr>
              <a:tr h="627009">
                <a:tc>
                  <a:txBody>
                    <a:bodyPr/>
                    <a:lstStyle/>
                    <a:p>
                      <a:pPr algn="ctr" fontAlgn="t"/>
                      <a:r>
                        <a:rPr lang="en-US" sz="2000" u="none" strike="noStrike">
                          <a:effectLst/>
                          <a:latin typeface="+mn-lt"/>
                        </a:rPr>
                        <a:t>A4</a:t>
                      </a:r>
                      <a:endParaRPr lang="en-US" sz="2000" b="1" i="0" u="none" strike="noStrike">
                        <a:effectLst/>
                        <a:latin typeface="+mn-lt"/>
                      </a:endParaRPr>
                    </a:p>
                  </a:txBody>
                  <a:tcPr marL="6350" marR="6350" marT="6350" marB="0"/>
                </a:tc>
                <a:tc>
                  <a:txBody>
                    <a:bodyPr/>
                    <a:lstStyle/>
                    <a:p>
                      <a:pPr algn="l" fontAlgn="t"/>
                      <a:r>
                        <a:rPr kumimoji="0" lang="en-US" sz="2000" u="none" strike="noStrike" kern="1200">
                          <a:solidFill>
                            <a:schemeClr val="tx1"/>
                          </a:solidFill>
                          <a:effectLst/>
                          <a:latin typeface="+mn-lt"/>
                          <a:ea typeface="+mn-ea"/>
                          <a:cs typeface="+mn-cs"/>
                        </a:rPr>
                        <a:t>Leveraging Growth in Grant Revenue</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$3,500,000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$3,500,000 </a:t>
                      </a:r>
                    </a:p>
                  </a:txBody>
                  <a:tcPr marL="0" marR="0" marT="0" marB="0"/>
                </a:tc>
                <a:extLst>
                  <a:ext uri="{0D108BD9-81ED-4DB2-BD59-A6C34878D82A}">
                    <a16:rowId xmlns:a16="http://schemas.microsoft.com/office/drawing/2014/main" val="10005"/>
                  </a:ext>
                </a:extLst>
              </a:tr>
              <a:tr h="452677">
                <a:tc gridSpan="2">
                  <a:txBody>
                    <a:bodyPr/>
                    <a:lstStyle/>
                    <a:p>
                      <a:pPr algn="l" fontAlgn="b"/>
                      <a:endParaRPr lang="en-US" sz="1800" b="1" i="0" u="none" strike="noStrike">
                        <a:solidFill>
                          <a:srgbClr val="000000"/>
                        </a:solidFill>
                        <a:effectLst/>
                        <a:latin typeface="+mj-lt"/>
                      </a:endParaRPr>
                    </a:p>
                  </a:txBody>
                  <a:tcPr marL="7549" marR="7549" marT="7549" marB="0" anchor="ctr"/>
                </a:tc>
                <a:tc hMerge="1">
                  <a:txBody>
                    <a:bodyPr/>
                    <a:lstStyle/>
                    <a:p>
                      <a:pPr algn="l" fontAlgn="b"/>
                      <a:endParaRPr lang="en-US" sz="1400" b="0" i="0" u="none" strike="noStrike">
                        <a:solidFill>
                          <a:srgbClr val="000000"/>
                        </a:solidFill>
                        <a:effectLst/>
                        <a:latin typeface="Arial" panose="020B0604020202020204" pitchFamily="34" charset="0"/>
                      </a:endParaRPr>
                    </a:p>
                  </a:txBody>
                  <a:tcPr marL="7549" marR="7549" marT="7549" marB="0" anchor="b"/>
                </a:tc>
                <a:tc>
                  <a:txBody>
                    <a:bodyPr/>
                    <a:lstStyle/>
                    <a:p>
                      <a:pPr algn="ctr" fontAlgn="t"/>
                      <a:endParaRPr lang="en-US" sz="1800" b="0" i="0" u="none" strike="noStrike">
                        <a:effectLst/>
                        <a:latin typeface="+mn-lt"/>
                      </a:endParaRPr>
                    </a:p>
                  </a:txBody>
                  <a:tcPr marL="6350" marR="6350" marT="6350" marB="0"/>
                </a:tc>
                <a:tc>
                  <a:txBody>
                    <a:bodyPr/>
                    <a:lstStyle/>
                    <a:p>
                      <a:pPr algn="r" fontAlgn="t"/>
                      <a:endParaRPr lang="en-US" sz="1800" b="0" u="none" strike="noStrike">
                        <a:solidFill>
                          <a:schemeClr val="tx1"/>
                        </a:solidFill>
                        <a:effectLst/>
                        <a:latin typeface="+mn-lt"/>
                      </a:endParaRPr>
                    </a:p>
                  </a:txBody>
                  <a:tcPr marL="6350" marR="6350" marT="6350" marB="0"/>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a:t>Revenue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6</a:t>
            </a:fld>
            <a:endParaRPr lang="en-US" altLang="en-US"/>
          </a:p>
        </p:txBody>
      </p:sp>
    </p:spTree>
    <p:extLst>
      <p:ext uri="{BB962C8B-B14F-4D97-AF65-F5344CB8AC3E}">
        <p14:creationId xmlns:p14="http://schemas.microsoft.com/office/powerpoint/2010/main" val="379311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35785092"/>
              </p:ext>
            </p:extLst>
          </p:nvPr>
        </p:nvGraphicFramePr>
        <p:xfrm>
          <a:off x="726947" y="1676400"/>
          <a:ext cx="7439581" cy="4298188"/>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14810">
                  <a:extLst>
                    <a:ext uri="{9D8B030D-6E8A-4147-A177-3AD203B41FA5}">
                      <a16:colId xmlns:a16="http://schemas.microsoft.com/office/drawing/2014/main" val="20002"/>
                    </a:ext>
                  </a:extLst>
                </a:gridCol>
                <a:gridCol w="1946960">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REVENUES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algn="ctr" fontAlgn="t"/>
                      <a:r>
                        <a:rPr lang="en-US" sz="2000" u="none" strike="noStrike">
                          <a:effectLst/>
                          <a:latin typeface="+mn-lt"/>
                        </a:rPr>
                        <a:t>A5</a:t>
                      </a:r>
                      <a:endParaRPr lang="en-US" sz="2000" b="1" i="0" u="none" strike="noStrike">
                        <a:effectLst/>
                        <a:latin typeface="+mn-lt"/>
                      </a:endParaRPr>
                    </a:p>
                  </a:txBody>
                  <a:tcPr marL="6350" marR="6350" marT="6350" marB="0"/>
                </a:tc>
                <a:tc>
                  <a:txBody>
                    <a:bodyPr/>
                    <a:lstStyle/>
                    <a:p>
                      <a:pPr marL="0" algn="l" rtl="0" eaLnBrk="1" fontAlgn="t" latinLnBrk="0" hangingPunct="1"/>
                      <a:r>
                        <a:rPr kumimoji="0" lang="en-US" sz="2000" u="none" strike="noStrike" kern="1200">
                          <a:solidFill>
                            <a:schemeClr val="tx1"/>
                          </a:solidFill>
                          <a:effectLst/>
                          <a:latin typeface="+mn-lt"/>
                          <a:ea typeface="+mn-ea"/>
                          <a:cs typeface="+mn-cs"/>
                        </a:rPr>
                        <a:t>Improving Operating Room Capacity at ZSFG</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$5,221,457 </a:t>
                      </a:r>
                    </a:p>
                  </a:txBody>
                  <a:tcPr marL="9525" marR="9525" marT="9525"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$5,095,030 </a:t>
                      </a:r>
                    </a:p>
                  </a:txBody>
                  <a:tcPr marL="0" marR="0" marT="0" marB="0"/>
                </a:tc>
                <a:extLst>
                  <a:ext uri="{0D108BD9-81ED-4DB2-BD59-A6C34878D82A}">
                    <a16:rowId xmlns:a16="http://schemas.microsoft.com/office/drawing/2014/main" val="10002"/>
                  </a:ext>
                </a:extLst>
              </a:tr>
              <a:tr h="371345">
                <a:tc>
                  <a:txBody>
                    <a:bodyPr/>
                    <a:lstStyle/>
                    <a:p>
                      <a:pPr algn="ctr" fontAlgn="t"/>
                      <a:r>
                        <a:rPr lang="en-US" sz="2000" u="none" strike="noStrike">
                          <a:effectLst/>
                          <a:latin typeface="+mn-lt"/>
                        </a:rPr>
                        <a:t>A6</a:t>
                      </a:r>
                      <a:endParaRPr lang="en-US" sz="2000" b="1" i="0" u="none" strike="noStrike">
                        <a:solidFill>
                          <a:schemeClr val="tx1"/>
                        </a:solidFill>
                        <a:effectLst/>
                        <a:latin typeface="+mn-lt"/>
                      </a:endParaRPr>
                    </a:p>
                  </a:txBody>
                  <a:tcPr marL="6350" marR="6350" marT="6350" marB="0"/>
                </a:tc>
                <a:tc>
                  <a:txBody>
                    <a:bodyPr/>
                    <a:lstStyle/>
                    <a:p>
                      <a:pPr marL="0" algn="l" rtl="0" eaLnBrk="1" fontAlgn="t" latinLnBrk="0" hangingPunct="1"/>
                      <a:r>
                        <a:rPr kumimoji="0" lang="en-US" sz="2000" u="none" strike="noStrike" kern="1200">
                          <a:solidFill>
                            <a:schemeClr val="tx1"/>
                          </a:solidFill>
                          <a:effectLst/>
                          <a:latin typeface="+mn-lt"/>
                          <a:ea typeface="+mn-ea"/>
                          <a:cs typeface="+mn-cs"/>
                        </a:rPr>
                        <a:t>Specialty Pharmacy and Carousel Replacement</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 </a:t>
                      </a:r>
                    </a:p>
                  </a:txBody>
                  <a:tcPr marL="0" marR="0" marT="0" marB="0"/>
                </a:tc>
                <a:extLst>
                  <a:ext uri="{0D108BD9-81ED-4DB2-BD59-A6C34878D82A}">
                    <a16:rowId xmlns:a16="http://schemas.microsoft.com/office/drawing/2014/main" val="10003"/>
                  </a:ext>
                </a:extLst>
              </a:tr>
              <a:tr h="446000">
                <a:tc>
                  <a:txBody>
                    <a:bodyPr/>
                    <a:lstStyle/>
                    <a:p>
                      <a:pPr algn="ctr" fontAlgn="t"/>
                      <a:r>
                        <a:rPr lang="en-US" sz="2000" u="none" strike="noStrike">
                          <a:effectLst/>
                          <a:latin typeface="+mn-lt"/>
                        </a:rPr>
                        <a:t>A7</a:t>
                      </a:r>
                      <a:endParaRPr lang="en-US" sz="2000" b="1" i="0" u="none" strike="noStrike">
                        <a:effectLst/>
                        <a:latin typeface="+mn-lt"/>
                      </a:endParaRPr>
                    </a:p>
                  </a:txBody>
                  <a:tcPr marL="6350" marR="6350" marT="6350" marB="0"/>
                </a:tc>
                <a:tc>
                  <a:txBody>
                    <a:bodyPr/>
                    <a:lstStyle/>
                    <a:p>
                      <a:pPr marL="0" algn="l" rtl="0" eaLnBrk="1" fontAlgn="t" latinLnBrk="0" hangingPunct="1"/>
                      <a:r>
                        <a:rPr kumimoji="0" lang="en-US" sz="2000" u="none" strike="noStrike" kern="1200">
                          <a:solidFill>
                            <a:schemeClr val="tx1"/>
                          </a:solidFill>
                          <a:effectLst/>
                          <a:latin typeface="+mn-lt"/>
                          <a:ea typeface="+mn-ea"/>
                          <a:cs typeface="+mn-cs"/>
                        </a:rPr>
                        <a:t>Primary Care Performance Improvement Program (PIP) Appropriation</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  </a:t>
                      </a:r>
                    </a:p>
                  </a:txBody>
                  <a:tcPr marL="0" marR="0" marT="0" marB="0"/>
                </a:tc>
                <a:extLst>
                  <a:ext uri="{0D108BD9-81ED-4DB2-BD59-A6C34878D82A}">
                    <a16:rowId xmlns:a16="http://schemas.microsoft.com/office/drawing/2014/main" val="10004"/>
                  </a:ext>
                </a:extLst>
              </a:tr>
              <a:tr h="586246">
                <a:tc>
                  <a:txBody>
                    <a:bodyPr/>
                    <a:lstStyle/>
                    <a:p>
                      <a:pPr algn="ctr" fontAlgn="t"/>
                      <a:r>
                        <a:rPr lang="en-US" sz="2000" u="none" strike="noStrike">
                          <a:effectLst/>
                          <a:latin typeface="+mn-lt"/>
                        </a:rPr>
                        <a:t>A8</a:t>
                      </a:r>
                      <a:endParaRPr lang="en-US" sz="2000" b="1" i="0" u="none" strike="noStrike">
                        <a:effectLst/>
                        <a:latin typeface="+mn-lt"/>
                      </a:endParaRPr>
                    </a:p>
                  </a:txBody>
                  <a:tcPr marL="6350" marR="6350" marT="6350" marB="0"/>
                </a:tc>
                <a:tc>
                  <a:txBody>
                    <a:bodyPr/>
                    <a:lstStyle/>
                    <a:p>
                      <a:pPr marL="0" algn="l" rtl="0" eaLnBrk="1" fontAlgn="t" latinLnBrk="0" hangingPunct="1"/>
                      <a:r>
                        <a:rPr kumimoji="0" lang="en-US" sz="2000" u="none" strike="noStrike" kern="1200" err="1">
                          <a:solidFill>
                            <a:schemeClr val="tx1"/>
                          </a:solidFill>
                          <a:effectLst/>
                          <a:latin typeface="+mn-lt"/>
                          <a:ea typeface="+mn-ea"/>
                          <a:cs typeface="+mn-cs"/>
                        </a:rPr>
                        <a:t>HealthySteps</a:t>
                      </a:r>
                      <a:r>
                        <a:rPr kumimoji="0" lang="en-US" sz="2000" u="none" strike="noStrike" kern="1200">
                          <a:solidFill>
                            <a:schemeClr val="tx1"/>
                          </a:solidFill>
                          <a:effectLst/>
                          <a:latin typeface="+mn-lt"/>
                          <a:ea typeface="+mn-ea"/>
                          <a:cs typeface="+mn-cs"/>
                        </a:rPr>
                        <a:t> Program</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a:t>
                      </a:r>
                    </a:p>
                  </a:txBody>
                  <a:tcPr marL="0" marR="0" marT="0" marB="0"/>
                </a:tc>
                <a:tc>
                  <a:txBody>
                    <a:bodyPr/>
                    <a:lstStyle/>
                    <a:p>
                      <a:pPr marL="0" algn="r" rtl="0" eaLnBrk="1" fontAlgn="t" latinLnBrk="0" hangingPunct="1"/>
                      <a:r>
                        <a:rPr kumimoji="0" lang="en-US" sz="2000" u="none" strike="noStrike" kern="1200">
                          <a:solidFill>
                            <a:schemeClr val="tx1"/>
                          </a:solidFill>
                          <a:effectLst/>
                          <a:latin typeface="+mn-lt"/>
                          <a:ea typeface="+mn-ea"/>
                          <a:cs typeface="+mn-cs"/>
                        </a:rPr>
                        <a:t>$- </a:t>
                      </a:r>
                    </a:p>
                  </a:txBody>
                  <a:tcPr marL="0" marR="0" marT="0" marB="0"/>
                </a:tc>
                <a:extLst>
                  <a:ext uri="{0D108BD9-81ED-4DB2-BD59-A6C34878D82A}">
                    <a16:rowId xmlns:a16="http://schemas.microsoft.com/office/drawing/2014/main" val="10005"/>
                  </a:ext>
                </a:extLst>
              </a:tr>
              <a:tr h="452677">
                <a:tc gridSpan="2">
                  <a:txBody>
                    <a:bodyPr/>
                    <a:lstStyle/>
                    <a:p>
                      <a:pPr algn="r" fontAlgn="b"/>
                      <a:r>
                        <a:rPr lang="en-US" sz="1800" b="1" i="0" u="none" strike="noStrike">
                          <a:solidFill>
                            <a:srgbClr val="000000"/>
                          </a:solidFill>
                          <a:effectLst/>
                          <a:latin typeface="+mj-lt"/>
                        </a:rPr>
                        <a:t>Total Revenue Initiatives</a:t>
                      </a:r>
                    </a:p>
                  </a:txBody>
                  <a:tcPr marL="7549" marR="7549" marT="7549" marB="0" anchor="b"/>
                </a:tc>
                <a:tc hMerge="1">
                  <a:txBody>
                    <a:bodyPr/>
                    <a:lstStyle/>
                    <a:p>
                      <a:pPr algn="l" fontAlgn="b"/>
                      <a:endParaRPr lang="en-US" sz="1400" b="0" i="0" u="none" strike="noStrike">
                        <a:solidFill>
                          <a:srgbClr val="000000"/>
                        </a:solidFill>
                        <a:effectLst/>
                        <a:latin typeface="Arial" panose="020B0604020202020204" pitchFamily="34" charset="0"/>
                      </a:endParaRPr>
                    </a:p>
                  </a:txBody>
                  <a:tcPr marL="7549" marR="7549" marT="7549" marB="0" anchor="b"/>
                </a:tc>
                <a:tc>
                  <a:txBody>
                    <a:bodyPr/>
                    <a:lstStyle/>
                    <a:p>
                      <a:pPr marL="0" algn="r" rtl="0" eaLnBrk="1" fontAlgn="b" latinLnBrk="0" hangingPunct="1"/>
                      <a:r>
                        <a:rPr kumimoji="0" lang="en-US" sz="1800" b="1" i="0" u="none" strike="noStrike" kern="1200">
                          <a:solidFill>
                            <a:srgbClr val="000000"/>
                          </a:solidFill>
                          <a:effectLst/>
                          <a:latin typeface="+mj-lt"/>
                          <a:ea typeface="+mn-ea"/>
                          <a:cs typeface="+mn-cs"/>
                        </a:rPr>
                        <a:t> $ 71,311,009 </a:t>
                      </a:r>
                    </a:p>
                  </a:txBody>
                  <a:tcPr marL="0" marR="0" marT="0" marB="0" anchor="b"/>
                </a:tc>
                <a:tc>
                  <a:txBody>
                    <a:bodyPr/>
                    <a:lstStyle/>
                    <a:p>
                      <a:pPr marL="0" algn="r" rtl="0" eaLnBrk="1" fontAlgn="b" latinLnBrk="0" hangingPunct="1"/>
                      <a:r>
                        <a:rPr kumimoji="0" lang="en-US" sz="1800" b="1" i="0" u="none" strike="noStrike" kern="1200">
                          <a:solidFill>
                            <a:srgbClr val="000000"/>
                          </a:solidFill>
                          <a:effectLst/>
                          <a:latin typeface="+mj-lt"/>
                          <a:ea typeface="+mn-ea"/>
                          <a:cs typeface="+mn-cs"/>
                        </a:rPr>
                        <a:t> $110,008,812</a:t>
                      </a:r>
                    </a:p>
                  </a:txBody>
                  <a:tcPr marL="0" marR="0" marT="0" marB="0" anchor="b"/>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a:t>Revenue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7</a:t>
            </a:fld>
            <a:endParaRPr lang="en-US" altLang="en-US"/>
          </a:p>
        </p:txBody>
      </p:sp>
    </p:spTree>
    <p:extLst>
      <p:ext uri="{BB962C8B-B14F-4D97-AF65-F5344CB8AC3E}">
        <p14:creationId xmlns:p14="http://schemas.microsoft.com/office/powerpoint/2010/main" val="407415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16109680"/>
              </p:ext>
            </p:extLst>
          </p:nvPr>
        </p:nvGraphicFramePr>
        <p:xfrm>
          <a:off x="726947" y="1676400"/>
          <a:ext cx="7439581" cy="1735265"/>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B2</a:t>
                      </a:r>
                    </a:p>
                  </a:txBody>
                  <a:tcPr marL="6350" marR="6350" marT="6350" marB="0"/>
                </a:tc>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Healthy San Francisco Savings Due to Expanded Medi-Cal Eligibility</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$2,441,878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$3,761,878 </a:t>
                      </a:r>
                    </a:p>
                  </a:txBody>
                  <a:tcPr marL="0" marR="0" marT="0" marB="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8</a:t>
            </a:fld>
            <a:endParaRPr lang="en-US" altLang="en-US"/>
          </a:p>
        </p:txBody>
      </p:sp>
      <p:sp>
        <p:nvSpPr>
          <p:cNvPr id="6" name="TextBox 5">
            <a:extLst>
              <a:ext uri="{FF2B5EF4-FFF2-40B4-BE49-F238E27FC236}">
                <a16:creationId xmlns:a16="http://schemas.microsoft.com/office/drawing/2014/main" id="{E25F18A6-3204-1C78-68BE-C157E0E75C6B}"/>
              </a:ext>
            </a:extLst>
          </p:cNvPr>
          <p:cNvSpPr txBox="1"/>
          <p:nvPr/>
        </p:nvSpPr>
        <p:spPr>
          <a:xfrm>
            <a:off x="726947" y="3729270"/>
            <a:ext cx="8039101" cy="2308324"/>
          </a:xfrm>
          <a:prstGeom prst="rect">
            <a:avLst/>
          </a:prstGeom>
          <a:noFill/>
        </p:spPr>
        <p:txBody>
          <a:bodyPr wrap="square">
            <a:spAutoFit/>
          </a:bodyPr>
          <a:lstStyle/>
          <a:p>
            <a:pPr marL="285750" indent="-285750">
              <a:buFontTx/>
              <a:buChar char="-"/>
            </a:pPr>
            <a:r>
              <a:rPr lang="en-US" sz="1800" b="0" i="0" u="none" strike="noStrike" dirty="0">
                <a:solidFill>
                  <a:srgbClr val="000000"/>
                </a:solidFill>
                <a:effectLst/>
                <a:latin typeface="Calibri" panose="020F0502020204030204" pitchFamily="34" charset="0"/>
              </a:rPr>
              <a:t>With the continued expansion of Medi-Cal eligibility in FY 2023-24, the enrollment in Healthy San Francisco Program (HSF) is expected to drop by 50%</a:t>
            </a:r>
          </a:p>
          <a:p>
            <a:pPr marL="742950" lvl="1" indent="-285750">
              <a:buFontTx/>
              <a:buChar char="-"/>
            </a:pPr>
            <a:r>
              <a:rPr lang="en-US" b="0" i="0" u="none" strike="noStrike" dirty="0">
                <a:solidFill>
                  <a:srgbClr val="000000"/>
                </a:solidFill>
                <a:effectLst/>
                <a:latin typeface="Calibri" panose="020F0502020204030204" pitchFamily="34" charset="0"/>
              </a:rPr>
              <a:t>Reduces costs paid to the San Francisco Health Plan to administer the program </a:t>
            </a:r>
          </a:p>
          <a:p>
            <a:pPr marL="742950" lvl="1" indent="-285750">
              <a:buFontTx/>
              <a:buChar char="-"/>
            </a:pPr>
            <a:r>
              <a:rPr lang="en-US" dirty="0">
                <a:solidFill>
                  <a:srgbClr val="000000"/>
                </a:solidFill>
                <a:latin typeface="Calibri" panose="020F0502020204030204" pitchFamily="34" charset="0"/>
              </a:rPr>
              <a:t>Reduces f</a:t>
            </a:r>
            <a:r>
              <a:rPr lang="en-US" b="0" i="0" u="none" strike="noStrike" dirty="0">
                <a:solidFill>
                  <a:srgbClr val="000000"/>
                </a:solidFill>
                <a:effectLst/>
                <a:latin typeface="Calibri" panose="020F0502020204030204" pitchFamily="34" charset="0"/>
              </a:rPr>
              <a:t>ees to support services to the Private Provider Network, including SF Clinic Consortium and Kaiser</a:t>
            </a:r>
            <a:endParaRPr lang="en-US" dirty="0">
              <a:solidFill>
                <a:srgbClr val="000000"/>
              </a:solidFill>
              <a:latin typeface="Calibri" panose="020F0502020204030204" pitchFamily="34" charset="0"/>
            </a:endParaRPr>
          </a:p>
          <a:p>
            <a:pPr marL="742950" lvl="1" indent="-285750">
              <a:buFontTx/>
              <a:buChar char="-"/>
            </a:pPr>
            <a:r>
              <a:rPr lang="en-US" dirty="0">
                <a:solidFill>
                  <a:srgbClr val="000000"/>
                </a:solidFill>
                <a:latin typeface="Calibri" panose="020F0502020204030204" pitchFamily="34" charset="0"/>
              </a:rPr>
              <a:t>O</a:t>
            </a:r>
            <a:r>
              <a:rPr lang="en-US" b="0" i="0" u="none" strike="noStrike" dirty="0">
                <a:solidFill>
                  <a:srgbClr val="000000"/>
                </a:solidFill>
                <a:effectLst/>
                <a:latin typeface="Calibri" panose="020F0502020204030204" pitchFamily="34" charset="0"/>
              </a:rPr>
              <a:t>ffset in part by reduced revenue from employers as fewer of their employees enroll in HSF</a:t>
            </a:r>
            <a:endParaRPr lang="en-US" dirty="0"/>
          </a:p>
        </p:txBody>
      </p:sp>
    </p:spTree>
    <p:extLst>
      <p:ext uri="{BB962C8B-B14F-4D97-AF65-F5344CB8AC3E}">
        <p14:creationId xmlns:p14="http://schemas.microsoft.com/office/powerpoint/2010/main" val="326089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96827783"/>
              </p:ext>
            </p:extLst>
          </p:nvPr>
        </p:nvGraphicFramePr>
        <p:xfrm>
          <a:off x="726947" y="1676400"/>
          <a:ext cx="7439581" cy="1735265"/>
        </p:xfrm>
        <a:graphic>
          <a:graphicData uri="http://schemas.openxmlformats.org/drawingml/2006/table">
            <a:tbl>
              <a:tblPr firstRow="1" lastRow="1" bandRow="1">
                <a:tableStyleId>{3B4B98B0-60AC-42C2-AFA5-B58CD77FA1E5}</a:tableStyleId>
              </a:tblPr>
              <a:tblGrid>
                <a:gridCol w="538579">
                  <a:extLst>
                    <a:ext uri="{9D8B030D-6E8A-4147-A177-3AD203B41FA5}">
                      <a16:colId xmlns:a16="http://schemas.microsoft.com/office/drawing/2014/main" val="20000"/>
                    </a:ext>
                  </a:extLst>
                </a:gridCol>
                <a:gridCol w="3539232">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923495">
                  <a:extLst>
                    <a:ext uri="{9D8B030D-6E8A-4147-A177-3AD203B41FA5}">
                      <a16:colId xmlns:a16="http://schemas.microsoft.com/office/drawing/2014/main" val="20003"/>
                    </a:ext>
                  </a:extLst>
                </a:gridCol>
              </a:tblGrid>
              <a:tr h="513956">
                <a:tc gridSpan="2">
                  <a:txBody>
                    <a:bodyPr/>
                    <a:lstStyle/>
                    <a:p>
                      <a:pPr algn="l" fontAlgn="b"/>
                      <a:r>
                        <a:rPr lang="en-US" sz="2000" u="none" strike="noStrike">
                          <a:effectLst/>
                        </a:rPr>
                        <a:t>EXPENDITURE SAVINGS</a:t>
                      </a:r>
                      <a:endParaRPr lang="en-US" sz="2000" b="0" i="0" u="none" strike="noStrike">
                        <a:solidFill>
                          <a:schemeClr val="tx1"/>
                        </a:solidFill>
                        <a:effectLst/>
                        <a:latin typeface="+mj-lt"/>
                      </a:endParaRPr>
                    </a:p>
                  </a:txBody>
                  <a:tcPr marL="7549" marR="7549" marT="7549" marB="0" anchor="b"/>
                </a:tc>
                <a:tc hMerge="1">
                  <a:txBody>
                    <a:bodyPr/>
                    <a:lstStyle/>
                    <a:p>
                      <a:pPr algn="ctr" fontAlgn="b"/>
                      <a:endParaRPr lang="en-US" sz="1400" b="0" i="0" u="none" strike="noStrike">
                        <a:solidFill>
                          <a:srgbClr val="000000"/>
                        </a:solidFill>
                        <a:effectLst/>
                        <a:latin typeface="Calibri" panose="020F0502020204030204" pitchFamily="34" charset="0"/>
                      </a:endParaRPr>
                    </a:p>
                  </a:txBody>
                  <a:tcPr marL="7549" marR="7549" marT="7549" marB="0" anchor="b"/>
                </a:tc>
                <a:tc>
                  <a:txBody>
                    <a:bodyPr/>
                    <a:lstStyle/>
                    <a:p>
                      <a:pPr algn="ctr" fontAlgn="b"/>
                      <a:r>
                        <a:rPr lang="en-US" sz="1600" u="none" strike="noStrike">
                          <a:effectLst/>
                        </a:rPr>
                        <a:t>FY 2024-25</a:t>
                      </a:r>
                      <a:endParaRPr lang="en-US" sz="1600" b="1" i="0" u="none" strike="noStrike">
                        <a:solidFill>
                          <a:schemeClr val="tx1"/>
                        </a:solidFill>
                        <a:effectLst/>
                        <a:latin typeface="+mj-lt"/>
                      </a:endParaRPr>
                    </a:p>
                  </a:txBody>
                  <a:tcPr marL="7549" marR="7549" marT="7549" marB="0" anchor="b"/>
                </a:tc>
                <a:tc>
                  <a:txBody>
                    <a:bodyPr/>
                    <a:lstStyle/>
                    <a:p>
                      <a:pPr algn="ctr" fontAlgn="b"/>
                      <a:r>
                        <a:rPr lang="en-US" sz="1600" u="none" strike="noStrike">
                          <a:effectLst/>
                        </a:rPr>
                        <a:t>FY 2025-26</a:t>
                      </a:r>
                      <a:endParaRPr lang="en-US" sz="1600" b="1" i="0" u="none" strike="noStrike">
                        <a:solidFill>
                          <a:schemeClr val="tx1"/>
                        </a:solidFill>
                        <a:effectLst/>
                        <a:latin typeface="+mj-lt"/>
                      </a:endParaRPr>
                    </a:p>
                  </a:txBody>
                  <a:tcPr marL="7549" marR="7549" marT="7549" marB="0" anchor="b"/>
                </a:tc>
                <a:extLst>
                  <a:ext uri="{0D108BD9-81ED-4DB2-BD59-A6C34878D82A}">
                    <a16:rowId xmlns:a16="http://schemas.microsoft.com/office/drawing/2014/main" val="10000"/>
                  </a:ext>
                </a:extLst>
              </a:tr>
              <a:tr h="476644">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algn="l" fontAlgn="b"/>
                      <a:endParaRPr lang="en-US" sz="1400" b="0" i="0" u="none" strike="noStrike">
                        <a:solidFill>
                          <a:srgbClr val="000000"/>
                        </a:solidFill>
                        <a:effectLst/>
                        <a:latin typeface="+mj-lt"/>
                      </a:endParaRPr>
                    </a:p>
                  </a:txBody>
                  <a:tcPr marL="7549" marR="7549" marT="7549" marB="0" anchor="b"/>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lang="en-US" sz="1200" b="0" i="0" u="none" strike="noStrike">
                        <a:solidFill>
                          <a:srgbClr val="000000"/>
                        </a:solidFill>
                        <a:effectLst/>
                        <a:latin typeface="+mj-lt"/>
                      </a:endParaRPr>
                    </a:p>
                  </a:txBody>
                  <a:tcPr marL="7549" marR="7549" marT="7549" marB="0" anchor="ctr"/>
                </a:tc>
                <a:tc>
                  <a:txBody>
                    <a:bodyPr/>
                    <a:lstStyle/>
                    <a:p>
                      <a:pPr marL="0" indent="0" algn="ctr" fontAlgn="b"/>
                      <a:r>
                        <a:rPr lang="en-US" sz="1200" u="none" strike="noStrike">
                          <a:effectLst/>
                        </a:rPr>
                        <a:t>Net GF Impact </a:t>
                      </a:r>
                    </a:p>
                    <a:p>
                      <a:pPr marL="0" indent="0" algn="ctr" fontAlgn="b"/>
                      <a:r>
                        <a:rPr lang="en-US" sz="1200" u="none" strike="noStrike">
                          <a:effectLst/>
                        </a:rPr>
                        <a:t>Savings/(Cost)</a:t>
                      </a:r>
                      <a:endParaRPr kumimoji="0" lang="en-US" sz="1200" b="0" i="0" u="none" strike="noStrike" kern="1200">
                        <a:solidFill>
                          <a:srgbClr val="000000"/>
                        </a:solidFill>
                        <a:effectLst/>
                        <a:latin typeface="+mn-lt"/>
                        <a:ea typeface="+mn-ea"/>
                        <a:cs typeface="+mn-cs"/>
                      </a:endParaRPr>
                    </a:p>
                  </a:txBody>
                  <a:tcPr marL="7549" marR="7549" marT="7549" marB="0" anchor="ctr"/>
                </a:tc>
                <a:extLst>
                  <a:ext uri="{0D108BD9-81ED-4DB2-BD59-A6C34878D82A}">
                    <a16:rowId xmlns:a16="http://schemas.microsoft.com/office/drawing/2014/main" val="10001"/>
                  </a:ext>
                </a:extLst>
              </a:tr>
              <a:tr h="744665">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B3</a:t>
                      </a:r>
                    </a:p>
                  </a:txBody>
                  <a:tcPr marL="6350" marR="6350" marT="6350" marB="0"/>
                </a:tc>
                <a:tc>
                  <a:txBody>
                    <a:bodyPr/>
                    <a:lstStyle/>
                    <a:p>
                      <a:pPr marL="0" algn="l" rtl="0" eaLnBrk="1" fontAlgn="t" latinLnBrk="0" hangingPunct="1"/>
                      <a:r>
                        <a:rPr kumimoji="0" lang="en-US" sz="2000" b="0" u="none" strike="noStrike" kern="1200">
                          <a:solidFill>
                            <a:schemeClr val="tx1"/>
                          </a:solidFill>
                          <a:effectLst/>
                          <a:latin typeface="+mn-lt"/>
                          <a:ea typeface="+mn-ea"/>
                          <a:cs typeface="+mn-cs"/>
                        </a:rPr>
                        <a:t>Reducing COVID Testing and Vaccine Costs</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$2,000,000 </a:t>
                      </a:r>
                    </a:p>
                  </a:txBody>
                  <a:tcPr marL="0" marR="0" marT="0" marB="0"/>
                </a:tc>
                <a:tc>
                  <a:txBody>
                    <a:bodyPr/>
                    <a:lstStyle/>
                    <a:p>
                      <a:pPr marL="0" algn="r" rtl="0" eaLnBrk="1" fontAlgn="t" latinLnBrk="0" hangingPunct="1"/>
                      <a:r>
                        <a:rPr kumimoji="0" lang="en-US" sz="2000" b="0" u="none" strike="noStrike" kern="1200">
                          <a:solidFill>
                            <a:schemeClr val="tx1"/>
                          </a:solidFill>
                          <a:effectLst/>
                          <a:latin typeface="+mn-lt"/>
                          <a:ea typeface="+mn-ea"/>
                          <a:cs typeface="+mn-cs"/>
                        </a:rPr>
                        <a:t> $2,000,000 </a:t>
                      </a:r>
                    </a:p>
                  </a:txBody>
                  <a:tcPr marL="0" marR="0" marT="0" marB="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Expenditure Savings Initiatives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3BBA7D7E-65A5-4EDA-BDB7-9111808A9852}" type="slidenum">
              <a:rPr lang="en-US" altLang="en-US" smtClean="0"/>
              <a:pPr>
                <a:defRPr/>
              </a:pPr>
              <a:t>9</a:t>
            </a:fld>
            <a:endParaRPr lang="en-US" altLang="en-US"/>
          </a:p>
        </p:txBody>
      </p:sp>
      <p:sp>
        <p:nvSpPr>
          <p:cNvPr id="6" name="TextBox 5">
            <a:extLst>
              <a:ext uri="{FF2B5EF4-FFF2-40B4-BE49-F238E27FC236}">
                <a16:creationId xmlns:a16="http://schemas.microsoft.com/office/drawing/2014/main" id="{E25F18A6-3204-1C78-68BE-C157E0E75C6B}"/>
              </a:ext>
            </a:extLst>
          </p:cNvPr>
          <p:cNvSpPr txBox="1"/>
          <p:nvPr/>
        </p:nvSpPr>
        <p:spPr>
          <a:xfrm>
            <a:off x="726947" y="3729270"/>
            <a:ext cx="8039101" cy="2862322"/>
          </a:xfrm>
          <a:prstGeom prst="rect">
            <a:avLst/>
          </a:prstGeom>
          <a:noFill/>
        </p:spPr>
        <p:txBody>
          <a:bodyPr wrap="square">
            <a:spAutoFit/>
          </a:bodyPr>
          <a:lstStyle/>
          <a:p>
            <a:pPr marL="285750" indent="-285750">
              <a:buFontTx/>
              <a:buChar char="-"/>
            </a:pPr>
            <a:r>
              <a:rPr lang="en-US" dirty="0">
                <a:solidFill>
                  <a:srgbClr val="000000"/>
                </a:solidFill>
                <a:latin typeface="Calibri" panose="020F0502020204030204" pitchFamily="34" charset="0"/>
              </a:rPr>
              <a:t>During the pandemic, DPH and community partners worked together to place low-barrier, neighborhood-based Covid-19 vaccination sites in areas most impacted by the virus</a:t>
            </a:r>
          </a:p>
          <a:p>
            <a:pPr marL="742950" lvl="1" indent="-285750">
              <a:buFontTx/>
              <a:buChar char="-"/>
            </a:pPr>
            <a:r>
              <a:rPr lang="en-US" dirty="0">
                <a:solidFill>
                  <a:srgbClr val="000000"/>
                </a:solidFill>
                <a:latin typeface="Calibri" panose="020F0502020204030204" pitchFamily="34" charset="0"/>
              </a:rPr>
              <a:t>With the federal emergency ending, federal and state funding has largely ended</a:t>
            </a:r>
          </a:p>
          <a:p>
            <a:pPr marL="742950" lvl="1" indent="-285750">
              <a:buFontTx/>
              <a:buChar char="-"/>
            </a:pPr>
            <a:r>
              <a:rPr lang="en-US" dirty="0">
                <a:solidFill>
                  <a:srgbClr val="000000"/>
                </a:solidFill>
                <a:latin typeface="Calibri" panose="020F0502020204030204" pitchFamily="34" charset="0"/>
              </a:rPr>
              <a:t>Vaccines are now more readily available through health care systems and pharmacies</a:t>
            </a:r>
          </a:p>
          <a:p>
            <a:pPr marL="742950" lvl="1" indent="-285750">
              <a:buFontTx/>
              <a:buChar char="-"/>
            </a:pPr>
            <a:r>
              <a:rPr lang="en-US" dirty="0">
                <a:solidFill>
                  <a:srgbClr val="000000"/>
                </a:solidFill>
                <a:latin typeface="Calibri" panose="020F0502020204030204" pitchFamily="34" charset="0"/>
              </a:rPr>
              <a:t>Public use of neighborhood sites has decreased over time</a:t>
            </a:r>
          </a:p>
          <a:p>
            <a:pPr marL="285750" indent="-285750">
              <a:buFontTx/>
              <a:buChar char="-"/>
            </a:pPr>
            <a:r>
              <a:rPr lang="en-US" dirty="0">
                <a:solidFill>
                  <a:srgbClr val="000000"/>
                </a:solidFill>
                <a:latin typeface="Calibri" panose="020F0502020204030204" pitchFamily="34" charset="0"/>
              </a:rPr>
              <a:t>$2 million reduction aligns with the Department’s current year spending; leaves $1 million a year for a fall vaccine push</a:t>
            </a:r>
          </a:p>
        </p:txBody>
      </p:sp>
    </p:spTree>
    <p:extLst>
      <p:ext uri="{BB962C8B-B14F-4D97-AF65-F5344CB8AC3E}">
        <p14:creationId xmlns:p14="http://schemas.microsoft.com/office/powerpoint/2010/main" val="18630732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B87FC68723AC45B792E89453DF2BE3" ma:contentTypeVersion="10" ma:contentTypeDescription="Create a new document." ma:contentTypeScope="" ma:versionID="5d6583830cffaf492cf94d237fffff02">
  <xsd:schema xmlns:xsd="http://www.w3.org/2001/XMLSchema" xmlns:xs="http://www.w3.org/2001/XMLSchema" xmlns:p="http://schemas.microsoft.com/office/2006/metadata/properties" xmlns:ns2="2f3f3f1d-55b5-43fa-90b1-39dec0b6cf02" xmlns:ns3="8d9f3110-af65-49ac-b893-0151a925d6a5" targetNamespace="http://schemas.microsoft.com/office/2006/metadata/properties" ma:root="true" ma:fieldsID="466b6992c8c6f659648db75bd872ca0b" ns2:_="" ns3:_="">
    <xsd:import namespace="2f3f3f1d-55b5-43fa-90b1-39dec0b6cf02"/>
    <xsd:import namespace="8d9f3110-af65-49ac-b893-0151a925d6a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f3f1d-55b5-43fa-90b1-39dec0b6cf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9f3110-af65-49ac-b893-0151a925d6a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d9f3110-af65-49ac-b893-0151a925d6a5">
      <UserInfo>
        <DisplayName>Boffi, Jennifer (DPH)</DisplayName>
        <AccountId>69</AccountId>
        <AccountType/>
      </UserInfo>
      <UserInfo>
        <DisplayName>Louie, Jenny (DPH)</DisplayName>
        <AccountId>9</AccountId>
        <AccountType/>
      </UserInfo>
      <UserInfo>
        <DisplayName>Hussey, Deirdre (DPH)</DisplayName>
        <AccountId>164</AccountId>
        <AccountType/>
      </UserInfo>
      <UserInfo>
        <DisplayName>Falvey, Christine (DPH)</DisplayName>
        <AccountId>190</AccountId>
        <AccountType/>
      </UserInfo>
      <UserInfo>
        <DisplayName>Quetone, Tal (DPH)</DisplayName>
        <AccountId>245</AccountId>
        <AccountType/>
      </UserInfo>
      <UserInfo>
        <DisplayName>Wagner, Greg (DPH)</DisplayName>
        <AccountId>63</AccountId>
        <AccountType/>
      </UserInfo>
    </SharedWithUsers>
  </documentManagement>
</p:properties>
</file>

<file path=customXml/itemProps1.xml><?xml version="1.0" encoding="utf-8"?>
<ds:datastoreItem xmlns:ds="http://schemas.openxmlformats.org/officeDocument/2006/customXml" ds:itemID="{805E072F-34AF-4412-BE2A-2AAA7A203967}">
  <ds:schemaRefs>
    <ds:schemaRef ds:uri="http://schemas.microsoft.com/sharepoint/v3/contenttype/forms"/>
  </ds:schemaRefs>
</ds:datastoreItem>
</file>

<file path=customXml/itemProps2.xml><?xml version="1.0" encoding="utf-8"?>
<ds:datastoreItem xmlns:ds="http://schemas.openxmlformats.org/officeDocument/2006/customXml" ds:itemID="{E6854B19-C5AF-45E4-92A3-F8B203D1E2A6}"/>
</file>

<file path=customXml/itemProps3.xml><?xml version="1.0" encoding="utf-8"?>
<ds:datastoreItem xmlns:ds="http://schemas.openxmlformats.org/officeDocument/2006/customXml" ds:itemID="{0F1B6C60-AB76-4D7C-B955-51770596A396}">
  <ds:schemaRefs>
    <ds:schemaRef ds:uri="http://schemas.microsoft.com/office/2006/metadata/properties"/>
    <ds:schemaRef ds:uri="http://schemas.microsoft.com/office/2006/documentManagement/types"/>
    <ds:schemaRef ds:uri="http://purl.org/dc/elements/1.1/"/>
    <ds:schemaRef ds:uri="12ed2c72-2568-4170-9ec8-680128ddf108"/>
    <ds:schemaRef ds:uri="http://schemas.microsoft.com/office/infopath/2007/PartnerControls"/>
    <ds:schemaRef ds:uri="http://schemas.openxmlformats.org/package/2006/metadata/core-properties"/>
    <ds:schemaRef ds:uri="http://purl.org/dc/terms/"/>
    <ds:schemaRef ds:uri="cdd57c23-357a-4ed6-883a-4c11c0d6317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319</TotalTime>
  <Words>1708</Words>
  <Application>Microsoft Office PowerPoint</Application>
  <PresentationFormat>On-screen Show (4:3)</PresentationFormat>
  <Paragraphs>339</Paragraphs>
  <Slides>17</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Century Gothic</vt:lpstr>
      <vt:lpstr>Times New Roman</vt:lpstr>
      <vt:lpstr>Tw Cen MT</vt:lpstr>
      <vt:lpstr>Verdana</vt:lpstr>
      <vt:lpstr>Wingdings</vt:lpstr>
      <vt:lpstr>Wingdings 2</vt:lpstr>
      <vt:lpstr>Median</vt:lpstr>
      <vt:lpstr>Department of public health FY 2024-26 Budget</vt:lpstr>
      <vt:lpstr>FY 2024-26 Budget Development</vt:lpstr>
      <vt:lpstr>Contingency Proposals and Continued Financial Uncertainty</vt:lpstr>
      <vt:lpstr>Approach for FY 2024-26 Budget</vt:lpstr>
      <vt:lpstr>Balancing Summary</vt:lpstr>
      <vt:lpstr>Revenue Initiatives</vt:lpstr>
      <vt:lpstr>Revenue Initiatives</vt:lpstr>
      <vt:lpstr>Expenditure Savings Initiatives</vt:lpstr>
      <vt:lpstr>Expenditure Savings Initiatives</vt:lpstr>
      <vt:lpstr>Expenditure Savings Initiatives</vt:lpstr>
      <vt:lpstr>Expenditure Savings Initiatives</vt:lpstr>
      <vt:lpstr>Expenditure Savings Initiatives</vt:lpstr>
      <vt:lpstr>Expenditure Savings Initiatives</vt:lpstr>
      <vt:lpstr>Balancing Summary</vt:lpstr>
      <vt:lpstr>Concepts for Further Reductions to Meet Contingency Targets</vt:lpstr>
      <vt:lpstr>Additional Budget Proposals to Come</vt:lpstr>
      <vt:lpstr>Next Steps</vt:lpstr>
    </vt:vector>
  </TitlesOfParts>
  <Company>CCSF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Public Health Preliminary Financial Results  February 29 Projection</dc:title>
  <dc:creator>Sass_G</dc:creator>
  <cp:lastModifiedBy>Louie, Jenny (DPH)</cp:lastModifiedBy>
  <cp:revision>6</cp:revision>
  <cp:lastPrinted>2020-02-14T04:54:05Z</cp:lastPrinted>
  <dcterms:created xsi:type="dcterms:W3CDTF">2004-05-12T22:48:57Z</dcterms:created>
  <dcterms:modified xsi:type="dcterms:W3CDTF">2024-02-02T18:59:25Z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0x010100F8B87FC68723AC45B792E89453DF2BE3</vt:lpwstr>
  </property>
</Properties>
</file>