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4"/>
  </p:sldMasterIdLst>
  <p:notesMasterIdLst>
    <p:notesMasterId r:id="rId22"/>
  </p:notesMasterIdLst>
  <p:handoutMasterIdLst>
    <p:handoutMasterId r:id="rId23"/>
  </p:handoutMasterIdLst>
  <p:sldIdLst>
    <p:sldId id="385" r:id="rId5"/>
    <p:sldId id="424" r:id="rId6"/>
    <p:sldId id="461" r:id="rId7"/>
    <p:sldId id="654" r:id="rId8"/>
    <p:sldId id="1165" r:id="rId9"/>
    <p:sldId id="427" r:id="rId10"/>
    <p:sldId id="456" r:id="rId11"/>
    <p:sldId id="462" r:id="rId12"/>
    <p:sldId id="429" r:id="rId13"/>
    <p:sldId id="1164" r:id="rId14"/>
    <p:sldId id="430" r:id="rId15"/>
    <p:sldId id="1169" r:id="rId16"/>
    <p:sldId id="1168" r:id="rId17"/>
    <p:sldId id="653" r:id="rId18"/>
    <p:sldId id="1167" r:id="rId19"/>
    <p:sldId id="272" r:id="rId20"/>
    <p:sldId id="422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Y LOUIE" initials="JL" lastIdx="1" clrIdx="0">
    <p:extLst>
      <p:ext uri="{19B8F6BF-5375-455C-9EA6-DF929625EA0E}">
        <p15:presenceInfo xmlns:p15="http://schemas.microsoft.com/office/powerpoint/2012/main" userId="S-1-5-21-789336058-117609710-839522115-33945" providerId="AD"/>
      </p:ext>
    </p:extLst>
  </p:cmAuthor>
  <p:cmAuthor id="2" name="GREG WAGNER" initials="GW" lastIdx="3" clrIdx="1">
    <p:extLst>
      <p:ext uri="{19B8F6BF-5375-455C-9EA6-DF929625EA0E}">
        <p15:presenceInfo xmlns:p15="http://schemas.microsoft.com/office/powerpoint/2012/main" userId="S-1-5-21-789336058-117609710-839522115-51357" providerId="AD"/>
      </p:ext>
    </p:extLst>
  </p:cmAuthor>
  <p:cmAuthor id="3" name="Johnson, Jillian (ADM)" initials="JJ(" lastIdx="2" clrIdx="2">
    <p:extLst>
      <p:ext uri="{19B8F6BF-5375-455C-9EA6-DF929625EA0E}">
        <p15:presenceInfo xmlns:p15="http://schemas.microsoft.com/office/powerpoint/2012/main" userId="S::jillian.johnson@sfgov.org::90f661ca-dac2-40f1-a6b6-5032465cc2c9" providerId="AD"/>
      </p:ext>
    </p:extLst>
  </p:cmAuthor>
  <p:cmAuthor id="4" name="Louie, Jenny (DPH)" initials="LJ(" lastIdx="1" clrIdx="3">
    <p:extLst>
      <p:ext uri="{19B8F6BF-5375-455C-9EA6-DF929625EA0E}">
        <p15:presenceInfo xmlns:p15="http://schemas.microsoft.com/office/powerpoint/2012/main" userId="S::jenny.louie@sfdph.org::e6cd9120-b43e-43a0-b6e1-cd957c4a36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CEA"/>
    <a:srgbClr val="BED3E4"/>
    <a:srgbClr val="A3C2D9"/>
    <a:srgbClr val="98BAD4"/>
    <a:srgbClr val="477EAB"/>
    <a:srgbClr val="294861"/>
    <a:srgbClr val="1D2E3F"/>
    <a:srgbClr val="4679A4"/>
    <a:srgbClr val="769DC4"/>
    <a:srgbClr val="E7E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C936B-5068-46F3-98F3-F83808CAE59D}" v="479" dt="2024-01-11T23:37:59.129"/>
    <p1510:client id="{8B032932-2310-4752-8574-6C73A97C1D3A}" v="101" dt="2024-01-12T17:00:40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s, Emily (DPH)" userId="6af854f8-f730-4ba7-b2c5-3a435f91e140" providerId="ADAL" clId="{8B032932-2310-4752-8574-6C73A97C1D3A}"/>
    <pc:docChg chg="undo custSel addSld delSld modSld sldOrd">
      <pc:chgData name="Gibbs, Emily (DPH)" userId="6af854f8-f730-4ba7-b2c5-3a435f91e140" providerId="ADAL" clId="{8B032932-2310-4752-8574-6C73A97C1D3A}" dt="2024-01-12T17:01:08.979" v="694" actId="20577"/>
      <pc:docMkLst>
        <pc:docMk/>
      </pc:docMkLst>
      <pc:sldChg chg="add">
        <pc:chgData name="Gibbs, Emily (DPH)" userId="6af854f8-f730-4ba7-b2c5-3a435f91e140" providerId="ADAL" clId="{8B032932-2310-4752-8574-6C73A97C1D3A}" dt="2024-01-09T22:08:46.255" v="49"/>
        <pc:sldMkLst>
          <pc:docMk/>
          <pc:sldMk cId="3611046203" sldId="272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2608744064" sldId="318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4016387510" sldId="327"/>
        </pc:sldMkLst>
      </pc:sldChg>
      <pc:sldChg chg="modSp mod">
        <pc:chgData name="Gibbs, Emily (DPH)" userId="6af854f8-f730-4ba7-b2c5-3a435f91e140" providerId="ADAL" clId="{8B032932-2310-4752-8574-6C73A97C1D3A}" dt="2024-01-09T20:01:24.869" v="6" actId="20577"/>
        <pc:sldMkLst>
          <pc:docMk/>
          <pc:sldMk cId="1299269057" sldId="385"/>
        </pc:sldMkLst>
        <pc:spChg chg="mod">
          <ac:chgData name="Gibbs, Emily (DPH)" userId="6af854f8-f730-4ba7-b2c5-3a435f91e140" providerId="ADAL" clId="{8B032932-2310-4752-8574-6C73A97C1D3A}" dt="2024-01-09T20:01:16.926" v="2"/>
          <ac:spMkLst>
            <pc:docMk/>
            <pc:sldMk cId="1299269057" sldId="385"/>
            <ac:spMk id="3074" creationId="{00000000-0000-0000-0000-000000000000}"/>
          </ac:spMkLst>
        </pc:spChg>
        <pc:spChg chg="mod">
          <ac:chgData name="Gibbs, Emily (DPH)" userId="6af854f8-f730-4ba7-b2c5-3a435f91e140" providerId="ADAL" clId="{8B032932-2310-4752-8574-6C73A97C1D3A}" dt="2024-01-09T20:01:24.869" v="6" actId="20577"/>
          <ac:spMkLst>
            <pc:docMk/>
            <pc:sldMk cId="1299269057" sldId="385"/>
            <ac:spMk id="11267" creationId="{00000000-0000-0000-0000-000000000000}"/>
          </ac:spMkLst>
        </pc:spChg>
      </pc:sldChg>
      <pc:sldChg chg="modSp mod">
        <pc:chgData name="Gibbs, Emily (DPH)" userId="6af854f8-f730-4ba7-b2c5-3a435f91e140" providerId="ADAL" clId="{8B032932-2310-4752-8574-6C73A97C1D3A}" dt="2024-01-09T20:01:34.797" v="7" actId="20577"/>
        <pc:sldMkLst>
          <pc:docMk/>
          <pc:sldMk cId="2155070711" sldId="424"/>
        </pc:sldMkLst>
        <pc:spChg chg="mod">
          <ac:chgData name="Gibbs, Emily (DPH)" userId="6af854f8-f730-4ba7-b2c5-3a435f91e140" providerId="ADAL" clId="{8B032932-2310-4752-8574-6C73A97C1D3A}" dt="2024-01-09T20:01:34.797" v="7" actId="20577"/>
          <ac:spMkLst>
            <pc:docMk/>
            <pc:sldMk cId="2155070711" sldId="424"/>
            <ac:spMk id="3" creationId="{00000000-0000-0000-0000-000000000000}"/>
          </ac:spMkLst>
        </pc:spChg>
      </pc:sldChg>
      <pc:sldChg chg="modSp mod">
        <pc:chgData name="Gibbs, Emily (DPH)" userId="6af854f8-f730-4ba7-b2c5-3a435f91e140" providerId="ADAL" clId="{8B032932-2310-4752-8574-6C73A97C1D3A}" dt="2024-01-09T22:45:48.069" v="395" actId="20577"/>
        <pc:sldMkLst>
          <pc:docMk/>
          <pc:sldMk cId="3833814031" sldId="427"/>
        </pc:sldMkLst>
        <pc:spChg chg="mod">
          <ac:chgData name="Gibbs, Emily (DPH)" userId="6af854f8-f730-4ba7-b2c5-3a435f91e140" providerId="ADAL" clId="{8B032932-2310-4752-8574-6C73A97C1D3A}" dt="2024-01-09T22:45:48.069" v="395" actId="20577"/>
          <ac:spMkLst>
            <pc:docMk/>
            <pc:sldMk cId="3833814031" sldId="427"/>
            <ac:spMk id="8" creationId="{00000000-0000-0000-0000-000000000000}"/>
          </ac:spMkLst>
        </pc:spChg>
      </pc:sldChg>
      <pc:sldChg chg="add del">
        <pc:chgData name="Gibbs, Emily (DPH)" userId="6af854f8-f730-4ba7-b2c5-3a435f91e140" providerId="ADAL" clId="{8B032932-2310-4752-8574-6C73A97C1D3A}" dt="2024-01-09T22:04:22.016" v="16" actId="2696"/>
        <pc:sldMkLst>
          <pc:docMk/>
          <pc:sldMk cId="872012463" sldId="429"/>
        </pc:sldMkLst>
      </pc:sldChg>
      <pc:sldChg chg="modSp add">
        <pc:chgData name="Gibbs, Emily (DPH)" userId="6af854f8-f730-4ba7-b2c5-3a435f91e140" providerId="ADAL" clId="{8B032932-2310-4752-8574-6C73A97C1D3A}" dt="2024-01-12T17:00:40.008" v="680" actId="1076"/>
        <pc:sldMkLst>
          <pc:docMk/>
          <pc:sldMk cId="884946112" sldId="429"/>
        </pc:sldMkLst>
        <pc:spChg chg="mod">
          <ac:chgData name="Gibbs, Emily (DPH)" userId="6af854f8-f730-4ba7-b2c5-3a435f91e140" providerId="ADAL" clId="{8B032932-2310-4752-8574-6C73A97C1D3A}" dt="2024-01-12T17:00:40.008" v="680" actId="1076"/>
          <ac:spMkLst>
            <pc:docMk/>
            <pc:sldMk cId="884946112" sldId="429"/>
            <ac:spMk id="3" creationId="{8CA1920A-5CF6-66FF-8E4E-3A7E919B4C55}"/>
          </ac:spMkLst>
        </pc:spChg>
      </pc:sldChg>
      <pc:sldChg chg="add del">
        <pc:chgData name="Gibbs, Emily (DPH)" userId="6af854f8-f730-4ba7-b2c5-3a435f91e140" providerId="ADAL" clId="{8B032932-2310-4752-8574-6C73A97C1D3A}" dt="2024-01-09T22:04:22.016" v="16" actId="2696"/>
        <pc:sldMkLst>
          <pc:docMk/>
          <pc:sldMk cId="397675476" sldId="430"/>
        </pc:sldMkLst>
      </pc:sldChg>
      <pc:sldChg chg="modSp add mod">
        <pc:chgData name="Gibbs, Emily (DPH)" userId="6af854f8-f730-4ba7-b2c5-3a435f91e140" providerId="ADAL" clId="{8B032932-2310-4752-8574-6C73A97C1D3A}" dt="2024-01-09T22:31:04.544" v="225" actId="20577"/>
        <pc:sldMkLst>
          <pc:docMk/>
          <pc:sldMk cId="4114343951" sldId="430"/>
        </pc:sldMkLst>
        <pc:spChg chg="mod">
          <ac:chgData name="Gibbs, Emily (DPH)" userId="6af854f8-f730-4ba7-b2c5-3a435f91e140" providerId="ADAL" clId="{8B032932-2310-4752-8574-6C73A97C1D3A}" dt="2024-01-09T22:31:04.544" v="225" actId="20577"/>
          <ac:spMkLst>
            <pc:docMk/>
            <pc:sldMk cId="4114343951" sldId="430"/>
            <ac:spMk id="3" creationId="{35B47463-DBD2-8480-F841-1F1A19943C18}"/>
          </ac:spMkLst>
        </pc:spChg>
      </pc:sldChg>
      <pc:sldChg chg="modSp del mod">
        <pc:chgData name="Gibbs, Emily (DPH)" userId="6af854f8-f730-4ba7-b2c5-3a435f91e140" providerId="ADAL" clId="{8B032932-2310-4752-8574-6C73A97C1D3A}" dt="2024-01-09T22:08:53.030" v="50" actId="47"/>
        <pc:sldMkLst>
          <pc:docMk/>
          <pc:sldMk cId="2316063447" sldId="435"/>
        </pc:sldMkLst>
        <pc:spChg chg="mod">
          <ac:chgData name="Gibbs, Emily (DPH)" userId="6af854f8-f730-4ba7-b2c5-3a435f91e140" providerId="ADAL" clId="{8B032932-2310-4752-8574-6C73A97C1D3A}" dt="2024-01-09T22:05:05.728" v="25"/>
          <ac:spMkLst>
            <pc:docMk/>
            <pc:sldMk cId="2316063447" sldId="435"/>
            <ac:spMk id="5" creationId="{00000000-0000-0000-0000-000000000000}"/>
          </ac:spMkLst>
        </pc:spChg>
      </pc:sldChg>
      <pc:sldChg chg="modSp mod">
        <pc:chgData name="Gibbs, Emily (DPH)" userId="6af854f8-f730-4ba7-b2c5-3a435f91e140" providerId="ADAL" clId="{8B032932-2310-4752-8574-6C73A97C1D3A}" dt="2024-01-12T17:01:08.979" v="694" actId="20577"/>
        <pc:sldMkLst>
          <pc:docMk/>
          <pc:sldMk cId="1597622963" sldId="456"/>
        </pc:sldMkLst>
        <pc:spChg chg="mod">
          <ac:chgData name="Gibbs, Emily (DPH)" userId="6af854f8-f730-4ba7-b2c5-3a435f91e140" providerId="ADAL" clId="{8B032932-2310-4752-8574-6C73A97C1D3A}" dt="2024-01-12T17:01:08.979" v="694" actId="20577"/>
          <ac:spMkLst>
            <pc:docMk/>
            <pc:sldMk cId="1597622963" sldId="456"/>
            <ac:spMk id="3" creationId="{00000000-0000-0000-0000-000000000000}"/>
          </ac:spMkLst>
        </pc:spChg>
      </pc:sldChg>
      <pc:sldChg chg="del">
        <pc:chgData name="Gibbs, Emily (DPH)" userId="6af854f8-f730-4ba7-b2c5-3a435f91e140" providerId="ADAL" clId="{8B032932-2310-4752-8574-6C73A97C1D3A}" dt="2024-01-09T22:04:34.357" v="18" actId="47"/>
        <pc:sldMkLst>
          <pc:docMk/>
          <pc:sldMk cId="1052211006" sldId="460"/>
        </pc:sldMkLst>
      </pc:sldChg>
      <pc:sldChg chg="del">
        <pc:chgData name="Gibbs, Emily (DPH)" userId="6af854f8-f730-4ba7-b2c5-3a435f91e140" providerId="ADAL" clId="{8B032932-2310-4752-8574-6C73A97C1D3A}" dt="2024-01-09T22:04:39.513" v="21" actId="47"/>
        <pc:sldMkLst>
          <pc:docMk/>
          <pc:sldMk cId="3717289310" sldId="576"/>
        </pc:sldMkLst>
      </pc:sldChg>
      <pc:sldChg chg="del">
        <pc:chgData name="Gibbs, Emily (DPH)" userId="6af854f8-f730-4ba7-b2c5-3a435f91e140" providerId="ADAL" clId="{8B032932-2310-4752-8574-6C73A97C1D3A}" dt="2024-01-09T22:04:36.968" v="20" actId="47"/>
        <pc:sldMkLst>
          <pc:docMk/>
          <pc:sldMk cId="3056484538" sldId="600"/>
        </pc:sldMkLst>
      </pc:sldChg>
      <pc:sldChg chg="del">
        <pc:chgData name="Gibbs, Emily (DPH)" userId="6af854f8-f730-4ba7-b2c5-3a435f91e140" providerId="ADAL" clId="{8B032932-2310-4752-8574-6C73A97C1D3A}" dt="2024-01-09T22:04:35.184" v="19" actId="47"/>
        <pc:sldMkLst>
          <pc:docMk/>
          <pc:sldMk cId="2944210097" sldId="631"/>
        </pc:sldMkLst>
      </pc:sldChg>
      <pc:sldChg chg="del">
        <pc:chgData name="Gibbs, Emily (DPH)" userId="6af854f8-f730-4ba7-b2c5-3a435f91e140" providerId="ADAL" clId="{8B032932-2310-4752-8574-6C73A97C1D3A}" dt="2024-01-09T22:04:41.172" v="22" actId="47"/>
        <pc:sldMkLst>
          <pc:docMk/>
          <pc:sldMk cId="1849046574" sldId="632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764672915" sldId="636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1271916075" sldId="640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2455437681" sldId="643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1880771495" sldId="644"/>
        </pc:sldMkLst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1373169486" sldId="648"/>
        </pc:sldMkLst>
      </pc:sldChg>
      <pc:sldChg chg="delSp modSp del mod">
        <pc:chgData name="Gibbs, Emily (DPH)" userId="6af854f8-f730-4ba7-b2c5-3a435f91e140" providerId="ADAL" clId="{8B032932-2310-4752-8574-6C73A97C1D3A}" dt="2024-01-09T22:44:47.661" v="368" actId="47"/>
        <pc:sldMkLst>
          <pc:docMk/>
          <pc:sldMk cId="3837542715" sldId="649"/>
        </pc:sldMkLst>
        <pc:spChg chg="mod">
          <ac:chgData name="Gibbs, Emily (DPH)" userId="6af854f8-f730-4ba7-b2c5-3a435f91e140" providerId="ADAL" clId="{8B032932-2310-4752-8574-6C73A97C1D3A}" dt="2024-01-09T20:01:55.988" v="14" actId="20577"/>
          <ac:spMkLst>
            <pc:docMk/>
            <pc:sldMk cId="3837542715" sldId="649"/>
            <ac:spMk id="2" creationId="{00000000-0000-0000-0000-000000000000}"/>
          </ac:spMkLst>
        </pc:spChg>
        <pc:graphicFrameChg chg="del">
          <ac:chgData name="Gibbs, Emily (DPH)" userId="6af854f8-f730-4ba7-b2c5-3a435f91e140" providerId="ADAL" clId="{8B032932-2310-4752-8574-6C73A97C1D3A}" dt="2024-01-09T20:01:40.325" v="8" actId="478"/>
          <ac:graphicFrameMkLst>
            <pc:docMk/>
            <pc:sldMk cId="3837542715" sldId="649"/>
            <ac:graphicFrameMk id="7" creationId="{DA2FC864-3665-4BA8-8E13-BC870F175E8E}"/>
          </ac:graphicFrameMkLst>
        </pc:graphicFrameChg>
      </pc:sldChg>
      <pc:sldChg chg="addSp delSp modSp del mod">
        <pc:chgData name="Gibbs, Emily (DPH)" userId="6af854f8-f730-4ba7-b2c5-3a435f91e140" providerId="ADAL" clId="{8B032932-2310-4752-8574-6C73A97C1D3A}" dt="2024-01-09T22:08:35.219" v="47" actId="47"/>
        <pc:sldMkLst>
          <pc:docMk/>
          <pc:sldMk cId="4181061613" sldId="650"/>
        </pc:sldMkLst>
        <pc:spChg chg="del">
          <ac:chgData name="Gibbs, Emily (DPH)" userId="6af854f8-f730-4ba7-b2c5-3a435f91e140" providerId="ADAL" clId="{8B032932-2310-4752-8574-6C73A97C1D3A}" dt="2024-01-09T20:01:46.580" v="9" actId="478"/>
          <ac:spMkLst>
            <pc:docMk/>
            <pc:sldMk cId="4181061613" sldId="650"/>
            <ac:spMk id="2" creationId="{00000000-0000-0000-0000-000000000000}"/>
          </ac:spMkLst>
        </pc:spChg>
        <pc:spChg chg="add mod">
          <ac:chgData name="Gibbs, Emily (DPH)" userId="6af854f8-f730-4ba7-b2c5-3a435f91e140" providerId="ADAL" clId="{8B032932-2310-4752-8574-6C73A97C1D3A}" dt="2024-01-09T20:01:46.580" v="9" actId="478"/>
          <ac:spMkLst>
            <pc:docMk/>
            <pc:sldMk cId="4181061613" sldId="650"/>
            <ac:spMk id="3" creationId="{A10A1B62-3727-92CE-1388-3B42FDED0B90}"/>
          </ac:spMkLst>
        </pc:spChg>
        <pc:graphicFrameChg chg="del">
          <ac:chgData name="Gibbs, Emily (DPH)" userId="6af854f8-f730-4ba7-b2c5-3a435f91e140" providerId="ADAL" clId="{8B032932-2310-4752-8574-6C73A97C1D3A}" dt="2024-01-09T20:01:50.230" v="10" actId="478"/>
          <ac:graphicFrameMkLst>
            <pc:docMk/>
            <pc:sldMk cId="4181061613" sldId="650"/>
            <ac:graphicFrameMk id="7" creationId="{D18AD0D6-2D39-494E-843E-42523BB06DBD}"/>
          </ac:graphicFrameMkLst>
        </pc:graphicFrameChg>
      </pc:sldChg>
      <pc:sldChg chg="del">
        <pc:chgData name="Gibbs, Emily (DPH)" userId="6af854f8-f730-4ba7-b2c5-3a435f91e140" providerId="ADAL" clId="{8B032932-2310-4752-8574-6C73A97C1D3A}" dt="2024-01-09T22:05:15.673" v="26" actId="47"/>
        <pc:sldMkLst>
          <pc:docMk/>
          <pc:sldMk cId="3551943056" sldId="651"/>
        </pc:sldMkLst>
      </pc:sldChg>
      <pc:sldChg chg="modSp del">
        <pc:chgData name="Gibbs, Emily (DPH)" userId="6af854f8-f730-4ba7-b2c5-3a435f91e140" providerId="ADAL" clId="{8B032932-2310-4752-8574-6C73A97C1D3A}" dt="2024-01-09T22:05:29.766" v="27" actId="47"/>
        <pc:sldMkLst>
          <pc:docMk/>
          <pc:sldMk cId="3239756889" sldId="652"/>
        </pc:sldMkLst>
        <pc:spChg chg="mod">
          <ac:chgData name="Gibbs, Emily (DPH)" userId="6af854f8-f730-4ba7-b2c5-3a435f91e140" providerId="ADAL" clId="{8B032932-2310-4752-8574-6C73A97C1D3A}" dt="2024-01-09T20:00:42.499" v="0"/>
          <ac:spMkLst>
            <pc:docMk/>
            <pc:sldMk cId="3239756889" sldId="652"/>
            <ac:spMk id="2" creationId="{43BA56B2-E8E2-F56C-3DD0-8CBD4849EB35}"/>
          </ac:spMkLst>
        </pc:spChg>
      </pc:sldChg>
      <pc:sldChg chg="modSp mod">
        <pc:chgData name="Gibbs, Emily (DPH)" userId="6af854f8-f730-4ba7-b2c5-3a435f91e140" providerId="ADAL" clId="{8B032932-2310-4752-8574-6C73A97C1D3A}" dt="2024-01-09T22:05:42" v="44" actId="20577"/>
        <pc:sldMkLst>
          <pc:docMk/>
          <pc:sldMk cId="1338233749" sldId="653"/>
        </pc:sldMkLst>
        <pc:spChg chg="mod">
          <ac:chgData name="Gibbs, Emily (DPH)" userId="6af854f8-f730-4ba7-b2c5-3a435f91e140" providerId="ADAL" clId="{8B032932-2310-4752-8574-6C73A97C1D3A}" dt="2024-01-09T22:05:42" v="44" actId="20577"/>
          <ac:spMkLst>
            <pc:docMk/>
            <pc:sldMk cId="1338233749" sldId="653"/>
            <ac:spMk id="5" creationId="{00000000-0000-0000-0000-000000000000}"/>
          </ac:spMkLst>
        </pc:spChg>
      </pc:sldChg>
      <pc:sldChg chg="addSp delSp modSp add mod">
        <pc:chgData name="Gibbs, Emily (DPH)" userId="6af854f8-f730-4ba7-b2c5-3a435f91e140" providerId="ADAL" clId="{8B032932-2310-4752-8574-6C73A97C1D3A}" dt="2024-01-09T22:44:32.528" v="367" actId="20577"/>
        <pc:sldMkLst>
          <pc:docMk/>
          <pc:sldMk cId="306843810" sldId="654"/>
        </pc:sldMkLst>
        <pc:graphicFrameChg chg="del">
          <ac:chgData name="Gibbs, Emily (DPH)" userId="6af854f8-f730-4ba7-b2c5-3a435f91e140" providerId="ADAL" clId="{8B032932-2310-4752-8574-6C73A97C1D3A}" dt="2024-01-09T22:41:59.063" v="298" actId="478"/>
          <ac:graphicFrameMkLst>
            <pc:docMk/>
            <pc:sldMk cId="306843810" sldId="654"/>
            <ac:graphicFrameMk id="3" creationId="{D6ED88CA-B63B-73D1-AB46-006D972E06FF}"/>
          </ac:graphicFrameMkLst>
        </pc:graphicFrameChg>
        <pc:graphicFrameChg chg="add mod">
          <ac:chgData name="Gibbs, Emily (DPH)" userId="6af854f8-f730-4ba7-b2c5-3a435f91e140" providerId="ADAL" clId="{8B032932-2310-4752-8574-6C73A97C1D3A}" dt="2024-01-09T22:43:17.428" v="319"/>
          <ac:graphicFrameMkLst>
            <pc:docMk/>
            <pc:sldMk cId="306843810" sldId="654"/>
            <ac:graphicFrameMk id="5" creationId="{15B5816A-011C-44B9-87C0-083F876C5BC0}"/>
          </ac:graphicFrameMkLst>
        </pc:graphicFrameChg>
        <pc:graphicFrameChg chg="modGraphic">
          <ac:chgData name="Gibbs, Emily (DPH)" userId="6af854f8-f730-4ba7-b2c5-3a435f91e140" providerId="ADAL" clId="{8B032932-2310-4752-8574-6C73A97C1D3A}" dt="2024-01-09T22:44:32.528" v="367" actId="20577"/>
          <ac:graphicFrameMkLst>
            <pc:docMk/>
            <pc:sldMk cId="306843810" sldId="654"/>
            <ac:graphicFrameMk id="8" creationId="{3643663F-6261-D6BE-01E8-170A44AD1BDA}"/>
          </ac:graphicFrameMkLst>
        </pc:graphicFrameChg>
      </pc:sldChg>
      <pc:sldChg chg="add del">
        <pc:chgData name="Gibbs, Emily (DPH)" userId="6af854f8-f730-4ba7-b2c5-3a435f91e140" providerId="ADAL" clId="{8B032932-2310-4752-8574-6C73A97C1D3A}" dt="2024-01-09T22:04:22.016" v="16" actId="2696"/>
        <pc:sldMkLst>
          <pc:docMk/>
          <pc:sldMk cId="2325224290" sldId="1164"/>
        </pc:sldMkLst>
      </pc:sldChg>
      <pc:sldChg chg="add">
        <pc:chgData name="Gibbs, Emily (DPH)" userId="6af854f8-f730-4ba7-b2c5-3a435f91e140" providerId="ADAL" clId="{8B032932-2310-4752-8574-6C73A97C1D3A}" dt="2024-01-09T22:04:28.147" v="17"/>
        <pc:sldMkLst>
          <pc:docMk/>
          <pc:sldMk cId="4041614491" sldId="1164"/>
        </pc:sldMkLst>
      </pc:sldChg>
      <pc:sldChg chg="add">
        <pc:chgData name="Gibbs, Emily (DPH)" userId="6af854f8-f730-4ba7-b2c5-3a435f91e140" providerId="ADAL" clId="{8B032932-2310-4752-8574-6C73A97C1D3A}" dt="2024-01-09T22:03:09.607" v="15"/>
        <pc:sldMkLst>
          <pc:docMk/>
          <pc:sldMk cId="966283991" sldId="1165"/>
        </pc:sldMkLst>
      </pc:sldChg>
      <pc:sldChg chg="add del">
        <pc:chgData name="Gibbs, Emily (DPH)" userId="6af854f8-f730-4ba7-b2c5-3a435f91e140" providerId="ADAL" clId="{8B032932-2310-4752-8574-6C73A97C1D3A}" dt="2024-01-09T22:27:46.405" v="55" actId="47"/>
        <pc:sldMkLst>
          <pc:docMk/>
          <pc:sldMk cId="1619201937" sldId="1166"/>
        </pc:sldMkLst>
      </pc:sldChg>
      <pc:sldChg chg="add del">
        <pc:chgData name="Gibbs, Emily (DPH)" userId="6af854f8-f730-4ba7-b2c5-3a435f91e140" providerId="ADAL" clId="{8B032932-2310-4752-8574-6C73A97C1D3A}" dt="2024-01-09T22:04:22.016" v="16" actId="2696"/>
        <pc:sldMkLst>
          <pc:docMk/>
          <pc:sldMk cId="2882203495" sldId="1166"/>
        </pc:sldMkLst>
      </pc:sldChg>
      <pc:sldChg chg="add del">
        <pc:chgData name="Gibbs, Emily (DPH)" userId="6af854f8-f730-4ba7-b2c5-3a435f91e140" providerId="ADAL" clId="{8B032932-2310-4752-8574-6C73A97C1D3A}" dt="2024-01-09T22:04:46.222" v="23" actId="2696"/>
        <pc:sldMkLst>
          <pc:docMk/>
          <pc:sldMk cId="1558345457" sldId="1167"/>
        </pc:sldMkLst>
      </pc:sldChg>
      <pc:sldChg chg="add del">
        <pc:chgData name="Gibbs, Emily (DPH)" userId="6af854f8-f730-4ba7-b2c5-3a435f91e140" providerId="ADAL" clId="{8B032932-2310-4752-8574-6C73A97C1D3A}" dt="2024-01-09T22:04:22.016" v="16" actId="2696"/>
        <pc:sldMkLst>
          <pc:docMk/>
          <pc:sldMk cId="3284533790" sldId="1167"/>
        </pc:sldMkLst>
      </pc:sldChg>
      <pc:sldChg chg="modSp add mod ord">
        <pc:chgData name="Gibbs, Emily (DPH)" userId="6af854f8-f730-4ba7-b2c5-3a435f91e140" providerId="ADAL" clId="{8B032932-2310-4752-8574-6C73A97C1D3A}" dt="2024-01-12T16:59:53.309" v="679" actId="20577"/>
        <pc:sldMkLst>
          <pc:docMk/>
          <pc:sldMk cId="3491976590" sldId="1167"/>
        </pc:sldMkLst>
        <pc:spChg chg="mod">
          <ac:chgData name="Gibbs, Emily (DPH)" userId="6af854f8-f730-4ba7-b2c5-3a435f91e140" providerId="ADAL" clId="{8B032932-2310-4752-8574-6C73A97C1D3A}" dt="2024-01-12T16:59:53.309" v="679" actId="20577"/>
          <ac:spMkLst>
            <pc:docMk/>
            <pc:sldMk cId="3491976590" sldId="1167"/>
            <ac:spMk id="3" creationId="{35B47463-DBD2-8480-F841-1F1A19943C18}"/>
          </ac:spMkLst>
        </pc:spChg>
      </pc:sldChg>
      <pc:sldChg chg="addSp delSp modSp add mod">
        <pc:chgData name="Gibbs, Emily (DPH)" userId="6af854f8-f730-4ba7-b2c5-3a435f91e140" providerId="ADAL" clId="{8B032932-2310-4752-8574-6C73A97C1D3A}" dt="2024-01-12T16:59:24.281" v="678" actId="20577"/>
        <pc:sldMkLst>
          <pc:docMk/>
          <pc:sldMk cId="925435928" sldId="1168"/>
        </pc:sldMkLst>
        <pc:spChg chg="mod">
          <ac:chgData name="Gibbs, Emily (DPH)" userId="6af854f8-f730-4ba7-b2c5-3a435f91e140" providerId="ADAL" clId="{8B032932-2310-4752-8574-6C73A97C1D3A}" dt="2024-01-12T16:59:24.281" v="678" actId="20577"/>
          <ac:spMkLst>
            <pc:docMk/>
            <pc:sldMk cId="925435928" sldId="1168"/>
            <ac:spMk id="3" creationId="{35B47463-DBD2-8480-F841-1F1A19943C18}"/>
          </ac:spMkLst>
        </pc:spChg>
        <pc:spChg chg="add del">
          <ac:chgData name="Gibbs, Emily (DPH)" userId="6af854f8-f730-4ba7-b2c5-3a435f91e140" providerId="ADAL" clId="{8B032932-2310-4752-8574-6C73A97C1D3A}" dt="2024-01-09T22:29:56.957" v="222" actId="22"/>
          <ac:spMkLst>
            <pc:docMk/>
            <pc:sldMk cId="925435928" sldId="1168"/>
            <ac:spMk id="6" creationId="{EBE63E77-BA0C-463C-0AB4-86E1CD002488}"/>
          </ac:spMkLst>
        </pc:spChg>
      </pc:sldChg>
      <pc:sldChg chg="add del">
        <pc:chgData name="Gibbs, Emily (DPH)" userId="6af854f8-f730-4ba7-b2c5-3a435f91e140" providerId="ADAL" clId="{8B032932-2310-4752-8574-6C73A97C1D3A}" dt="2024-01-09T22:27:41.613" v="54"/>
        <pc:sldMkLst>
          <pc:docMk/>
          <pc:sldMk cId="1796507377" sldId="1169"/>
        </pc:sldMkLst>
      </pc:sldChg>
      <pc:sldChg chg="addSp delSp modSp add mod">
        <pc:chgData name="Gibbs, Emily (DPH)" userId="6af854f8-f730-4ba7-b2c5-3a435f91e140" providerId="ADAL" clId="{8B032932-2310-4752-8574-6C73A97C1D3A}" dt="2024-01-11T23:45:10.595" v="651" actId="20577"/>
        <pc:sldMkLst>
          <pc:docMk/>
          <pc:sldMk cId="3321477666" sldId="1169"/>
        </pc:sldMkLst>
        <pc:spChg chg="mod">
          <ac:chgData name="Gibbs, Emily (DPH)" userId="6af854f8-f730-4ba7-b2c5-3a435f91e140" providerId="ADAL" clId="{8B032932-2310-4752-8574-6C73A97C1D3A}" dt="2024-01-09T22:31:12.708" v="248" actId="20577"/>
          <ac:spMkLst>
            <pc:docMk/>
            <pc:sldMk cId="3321477666" sldId="1169"/>
            <ac:spMk id="2" creationId="{724C9C6D-96A0-9DE2-12F4-035C3436D352}"/>
          </ac:spMkLst>
        </pc:spChg>
        <pc:spChg chg="del">
          <ac:chgData name="Gibbs, Emily (DPH)" userId="6af854f8-f730-4ba7-b2c5-3a435f91e140" providerId="ADAL" clId="{8B032932-2310-4752-8574-6C73A97C1D3A}" dt="2024-01-09T22:31:37.865" v="249" actId="478"/>
          <ac:spMkLst>
            <pc:docMk/>
            <pc:sldMk cId="3321477666" sldId="1169"/>
            <ac:spMk id="3" creationId="{35B47463-DBD2-8480-F841-1F1A19943C18}"/>
          </ac:spMkLst>
        </pc:spChg>
        <pc:spChg chg="add del mod">
          <ac:chgData name="Gibbs, Emily (DPH)" userId="6af854f8-f730-4ba7-b2c5-3a435f91e140" providerId="ADAL" clId="{8B032932-2310-4752-8574-6C73A97C1D3A}" dt="2024-01-09T22:31:39.425" v="250" actId="478"/>
          <ac:spMkLst>
            <pc:docMk/>
            <pc:sldMk cId="3321477666" sldId="1169"/>
            <ac:spMk id="5" creationId="{18BA43CB-6739-B90C-23FB-B458267E1B17}"/>
          </ac:spMkLst>
        </pc:spChg>
        <pc:graphicFrameChg chg="add mod modGraphic">
          <ac:chgData name="Gibbs, Emily (DPH)" userId="6af854f8-f730-4ba7-b2c5-3a435f91e140" providerId="ADAL" clId="{8B032932-2310-4752-8574-6C73A97C1D3A}" dt="2024-01-11T23:45:10.595" v="651" actId="20577"/>
          <ac:graphicFrameMkLst>
            <pc:docMk/>
            <pc:sldMk cId="3321477666" sldId="1169"/>
            <ac:graphicFrameMk id="6" creationId="{1E22C46E-9A6F-C68B-4028-A6D01C3A9B34}"/>
          </ac:graphicFrameMkLst>
        </pc:graphicFrameChg>
      </pc:sldChg>
    </pc:docChg>
  </pc:docChgLst>
  <pc:docChgLst>
    <pc:chgData name="Louie, Jenny (DPH)" userId="e6cd9120-b43e-43a0-b6e1-cd957c4a36aa" providerId="ADAL" clId="{17EC936B-5068-46F3-98F3-F83808CAE59D}"/>
    <pc:docChg chg="undo custSel addSld delSld modSld">
      <pc:chgData name="Louie, Jenny (DPH)" userId="e6cd9120-b43e-43a0-b6e1-cd957c4a36aa" providerId="ADAL" clId="{17EC936B-5068-46F3-98F3-F83808CAE59D}" dt="2024-01-11T23:37:59.129" v="1546" actId="113"/>
      <pc:docMkLst>
        <pc:docMk/>
      </pc:docMkLst>
      <pc:sldChg chg="modSp mod">
        <pc:chgData name="Louie, Jenny (DPH)" userId="e6cd9120-b43e-43a0-b6e1-cd957c4a36aa" providerId="ADAL" clId="{17EC936B-5068-46F3-98F3-F83808CAE59D}" dt="2024-01-11T23:31:44.188" v="1544" actId="403"/>
        <pc:sldMkLst>
          <pc:docMk/>
          <pc:sldMk cId="2155070711" sldId="424"/>
        </pc:sldMkLst>
        <pc:spChg chg="mod">
          <ac:chgData name="Louie, Jenny (DPH)" userId="e6cd9120-b43e-43a0-b6e1-cd957c4a36aa" providerId="ADAL" clId="{17EC936B-5068-46F3-98F3-F83808CAE59D}" dt="2024-01-11T23:31:44.188" v="1544" actId="403"/>
          <ac:spMkLst>
            <pc:docMk/>
            <pc:sldMk cId="2155070711" sldId="424"/>
            <ac:spMk id="3" creationId="{00000000-0000-0000-0000-000000000000}"/>
          </ac:spMkLst>
        </pc:spChg>
      </pc:sldChg>
      <pc:sldChg chg="modSp mod">
        <pc:chgData name="Louie, Jenny (DPH)" userId="e6cd9120-b43e-43a0-b6e1-cd957c4a36aa" providerId="ADAL" clId="{17EC936B-5068-46F3-98F3-F83808CAE59D}" dt="2024-01-11T06:05:54.577" v="1114" actId="12"/>
        <pc:sldMkLst>
          <pc:docMk/>
          <pc:sldMk cId="1597622963" sldId="456"/>
        </pc:sldMkLst>
        <pc:spChg chg="mod">
          <ac:chgData name="Louie, Jenny (DPH)" userId="e6cd9120-b43e-43a0-b6e1-cd957c4a36aa" providerId="ADAL" clId="{17EC936B-5068-46F3-98F3-F83808CAE59D}" dt="2024-01-11T06:05:32.017" v="1090" actId="20577"/>
          <ac:spMkLst>
            <pc:docMk/>
            <pc:sldMk cId="1597622963" sldId="456"/>
            <ac:spMk id="2" creationId="{00000000-0000-0000-0000-000000000000}"/>
          </ac:spMkLst>
        </pc:spChg>
        <pc:spChg chg="mod">
          <ac:chgData name="Louie, Jenny (DPH)" userId="e6cd9120-b43e-43a0-b6e1-cd957c4a36aa" providerId="ADAL" clId="{17EC936B-5068-46F3-98F3-F83808CAE59D}" dt="2024-01-11T06:05:54.577" v="1114" actId="12"/>
          <ac:spMkLst>
            <pc:docMk/>
            <pc:sldMk cId="1597622963" sldId="456"/>
            <ac:spMk id="3" creationId="{00000000-0000-0000-0000-000000000000}"/>
          </ac:spMkLst>
        </pc:spChg>
      </pc:sldChg>
      <pc:sldChg chg="modSp mod">
        <pc:chgData name="Louie, Jenny (DPH)" userId="e6cd9120-b43e-43a0-b6e1-cd957c4a36aa" providerId="ADAL" clId="{17EC936B-5068-46F3-98F3-F83808CAE59D}" dt="2024-01-11T23:37:59.129" v="1546" actId="113"/>
        <pc:sldMkLst>
          <pc:docMk/>
          <pc:sldMk cId="3491976590" sldId="1167"/>
        </pc:sldMkLst>
        <pc:spChg chg="mod">
          <ac:chgData name="Louie, Jenny (DPH)" userId="e6cd9120-b43e-43a0-b6e1-cd957c4a36aa" providerId="ADAL" clId="{17EC936B-5068-46F3-98F3-F83808CAE59D}" dt="2024-01-11T23:37:59.129" v="1546" actId="113"/>
          <ac:spMkLst>
            <pc:docMk/>
            <pc:sldMk cId="3491976590" sldId="1167"/>
            <ac:spMk id="3" creationId="{35B47463-DBD2-8480-F841-1F1A19943C18}"/>
          </ac:spMkLst>
        </pc:spChg>
      </pc:sldChg>
      <pc:sldChg chg="modSp mod">
        <pc:chgData name="Louie, Jenny (DPH)" userId="e6cd9120-b43e-43a0-b6e1-cd957c4a36aa" providerId="ADAL" clId="{17EC936B-5068-46F3-98F3-F83808CAE59D}" dt="2024-01-11T06:17:24.140" v="1477" actId="121"/>
        <pc:sldMkLst>
          <pc:docMk/>
          <pc:sldMk cId="3321477666" sldId="1169"/>
        </pc:sldMkLst>
        <pc:graphicFrameChg chg="mod modGraphic">
          <ac:chgData name="Louie, Jenny (DPH)" userId="e6cd9120-b43e-43a0-b6e1-cd957c4a36aa" providerId="ADAL" clId="{17EC936B-5068-46F3-98F3-F83808CAE59D}" dt="2024-01-11T06:17:24.140" v="1477" actId="121"/>
          <ac:graphicFrameMkLst>
            <pc:docMk/>
            <pc:sldMk cId="3321477666" sldId="1169"/>
            <ac:graphicFrameMk id="6" creationId="{1E22C46E-9A6F-C68B-4028-A6D01C3A9B34}"/>
          </ac:graphicFrameMkLst>
        </pc:graphicFrameChg>
      </pc:sldChg>
      <pc:sldChg chg="modSp new del mod">
        <pc:chgData name="Louie, Jenny (DPH)" userId="e6cd9120-b43e-43a0-b6e1-cd957c4a36aa" providerId="ADAL" clId="{17EC936B-5068-46F3-98F3-F83808CAE59D}" dt="2024-01-11T06:06:00.066" v="1115" actId="47"/>
        <pc:sldMkLst>
          <pc:docMk/>
          <pc:sldMk cId="2971292370" sldId="1170"/>
        </pc:sldMkLst>
        <pc:spChg chg="mod">
          <ac:chgData name="Louie, Jenny (DPH)" userId="e6cd9120-b43e-43a0-b6e1-cd957c4a36aa" providerId="ADAL" clId="{17EC936B-5068-46F3-98F3-F83808CAE59D}" dt="2024-01-11T06:04:14.588" v="1069"/>
          <ac:spMkLst>
            <pc:docMk/>
            <pc:sldMk cId="2971292370" sldId="1170"/>
            <ac:spMk id="3" creationId="{47B06ADE-0FB5-5A16-D33E-D6A433A275E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fgov1.sharepoint.com/sites/DPH-AdminOperations-ExecBudgetTeam/Shared%20Documents/Exec%20Budget%20Team/GF%20MAPS/FY%2023%20-%2025%20GF%20Ma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fgov1.sharepoint.com/sites/DPH-AdminOperations-ExecBudgetTeam/Shared%20Documents/Exec%20Budget%20Team/FY%2023-25/Presentations/DPH%20Budget%20over%20tim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fgov1.sharepoint.com/sites/DPH-AdminOperations-ExecBudgetTeam/Shared%20Documents/Exec%20Budget%20Team/GF%20MAPS/FY%2022-24%20GF%20map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164754421864178"/>
          <c:y val="0.22038574026880858"/>
          <c:w val="0.69197493004029709"/>
          <c:h val="0.71749289929898474"/>
        </c:manualLayout>
      </c:layout>
      <c:pieChart>
        <c:varyColors val="1"/>
        <c:ser>
          <c:idx val="0"/>
          <c:order val="0"/>
          <c:tx>
            <c:strRef>
              <c:f>graphs!$B$6</c:f>
              <c:strCache>
                <c:ptCount val="1"/>
                <c:pt idx="0">
                  <c:v>Total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8FC-4F69-A9E1-EA75A6A08D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8FC-4F69-A9E1-EA75A6A08D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8FC-4F69-A9E1-EA75A6A08D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8FC-4F69-A9E1-EA75A6A08D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8FC-4F69-A9E1-EA75A6A08D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8FC-4F69-A9E1-EA75A6A08D2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8FC-4F69-A9E1-EA75A6A08D2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8FC-4F69-A9E1-EA75A6A08D20}"/>
              </c:ext>
            </c:extLst>
          </c:dPt>
          <c:dLbls>
            <c:dLbl>
              <c:idx val="6"/>
              <c:layout>
                <c:manualLayout>
                  <c:x val="-5.6669103980782697E-2"/>
                  <c:y val="-4.274168764231802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8FC-4F69-A9E1-EA75A6A08D20}"/>
                </c:ext>
              </c:extLst>
            </c:dLbl>
            <c:spPr>
              <a:solidFill>
                <a:schemeClr val="lt1"/>
              </a:solidFill>
              <a:ln w="1905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graphs!$A$108:$A$115</c:f>
              <c:strCache>
                <c:ptCount val="8"/>
                <c:pt idx="0">
                  <c:v>Public Health Operations</c:v>
                </c:pt>
                <c:pt idx="1">
                  <c:v>Behavioral Health</c:v>
                </c:pt>
                <c:pt idx="2">
                  <c:v>San Francisco General Hospital</c:v>
                </c:pt>
                <c:pt idx="3">
                  <c:v>Jail Health</c:v>
                </c:pt>
                <c:pt idx="4">
                  <c:v>Laguna Honda Hospital</c:v>
                </c:pt>
                <c:pt idx="5">
                  <c:v>Health Network Services</c:v>
                </c:pt>
                <c:pt idx="6">
                  <c:v>Primary Care</c:v>
                </c:pt>
                <c:pt idx="7">
                  <c:v>Population Health</c:v>
                </c:pt>
              </c:strCache>
            </c:strRef>
          </c:cat>
          <c:val>
            <c:numRef>
              <c:f>graphs!$B$108:$B$115</c:f>
              <c:numCache>
                <c:formatCode>"$"#,##0.0,," M"</c:formatCode>
                <c:ptCount val="8"/>
                <c:pt idx="0">
                  <c:v>196681464</c:v>
                </c:pt>
                <c:pt idx="1">
                  <c:v>687721020</c:v>
                </c:pt>
                <c:pt idx="2">
                  <c:v>1191842289</c:v>
                </c:pt>
                <c:pt idx="3">
                  <c:v>44625290</c:v>
                </c:pt>
                <c:pt idx="4">
                  <c:v>347269997</c:v>
                </c:pt>
                <c:pt idx="5">
                  <c:v>383577368</c:v>
                </c:pt>
                <c:pt idx="6">
                  <c:v>144279795</c:v>
                </c:pt>
                <c:pt idx="7">
                  <c:v>175694723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8FC-4F69-A9E1-EA75A6A08D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DPH Budget (in</a:t>
            </a:r>
            <a:r>
              <a:rPr lang="en-US" sz="1800" baseline="0"/>
              <a:t> millions)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Summary!$A$5</c:f>
              <c:strCache>
                <c:ptCount val="1"/>
                <c:pt idx="0">
                  <c:v>Total DPH Budget (in Millions)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Summary!$B$4:$M$4</c:f>
              <c:strCache>
                <c:ptCount val="12"/>
                <c:pt idx="0">
                  <c:v> FY12-13 </c:v>
                </c:pt>
                <c:pt idx="1">
                  <c:v> FY13-14 </c:v>
                </c:pt>
                <c:pt idx="2">
                  <c:v> FY14-15 </c:v>
                </c:pt>
                <c:pt idx="3">
                  <c:v> FY15-16 </c:v>
                </c:pt>
                <c:pt idx="4">
                  <c:v> FY16-17 </c:v>
                </c:pt>
                <c:pt idx="5">
                  <c:v> FY17-18 </c:v>
                </c:pt>
                <c:pt idx="6">
                  <c:v> FY18-19 </c:v>
                </c:pt>
                <c:pt idx="7">
                  <c:v> FY19-20 </c:v>
                </c:pt>
                <c:pt idx="8">
                  <c:v> FY20-21 </c:v>
                </c:pt>
                <c:pt idx="9">
                  <c:v> FY21-22 </c:v>
                </c:pt>
                <c:pt idx="10">
                  <c:v> FY22-23 </c:v>
                </c:pt>
                <c:pt idx="11">
                  <c:v> FY23-24 </c:v>
                </c:pt>
              </c:strCache>
            </c:strRef>
          </c:cat>
          <c:val>
            <c:numRef>
              <c:f>Summary!$B$5:$M$5</c:f>
              <c:numCache>
                <c:formatCode>_(* #,##0_);_(* \(#,##0\);_(* "-"??_);_(@_)</c:formatCode>
                <c:ptCount val="12"/>
                <c:pt idx="0">
                  <c:v>1675.3360130000001</c:v>
                </c:pt>
                <c:pt idx="1">
                  <c:v>1908.6118269999999</c:v>
                </c:pt>
                <c:pt idx="2">
                  <c:v>1984.2611870000001</c:v>
                </c:pt>
                <c:pt idx="3">
                  <c:v>2033.9972889999999</c:v>
                </c:pt>
                <c:pt idx="4">
                  <c:v>2058.8764390000001</c:v>
                </c:pt>
                <c:pt idx="5">
                  <c:v>2198.1811870000001</c:v>
                </c:pt>
                <c:pt idx="6">
                  <c:v>2223.2755309999998</c:v>
                </c:pt>
                <c:pt idx="7">
                  <c:v>2427.0290420000001</c:v>
                </c:pt>
                <c:pt idx="8">
                  <c:v>2570.0383240000001</c:v>
                </c:pt>
                <c:pt idx="9">
                  <c:v>2821.1819909999999</c:v>
                </c:pt>
                <c:pt idx="10">
                  <c:v>2997.8808349999999</c:v>
                </c:pt>
                <c:pt idx="11">
                  <c:v>3190.0920019999999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C7-43D4-93AF-7B7D12357ABA}"/>
            </c:ext>
          </c:extLst>
        </c:ser>
        <c:ser>
          <c:idx val="1"/>
          <c:order val="1"/>
          <c:tx>
            <c:strRef>
              <c:f>Summary!$A$6</c:f>
              <c:strCache>
                <c:ptCount val="1"/>
                <c:pt idx="0">
                  <c:v>General Fund Support (in Millions)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Summary!$B$4:$M$4</c:f>
              <c:strCache>
                <c:ptCount val="12"/>
                <c:pt idx="0">
                  <c:v> FY12-13 </c:v>
                </c:pt>
                <c:pt idx="1">
                  <c:v> FY13-14 </c:v>
                </c:pt>
                <c:pt idx="2">
                  <c:v> FY14-15 </c:v>
                </c:pt>
                <c:pt idx="3">
                  <c:v> FY15-16 </c:v>
                </c:pt>
                <c:pt idx="4">
                  <c:v> FY16-17 </c:v>
                </c:pt>
                <c:pt idx="5">
                  <c:v> FY17-18 </c:v>
                </c:pt>
                <c:pt idx="6">
                  <c:v> FY18-19 </c:v>
                </c:pt>
                <c:pt idx="7">
                  <c:v> FY19-20 </c:v>
                </c:pt>
                <c:pt idx="8">
                  <c:v> FY20-21 </c:v>
                </c:pt>
                <c:pt idx="9">
                  <c:v> FY21-22 </c:v>
                </c:pt>
                <c:pt idx="10">
                  <c:v> FY22-23 </c:v>
                </c:pt>
                <c:pt idx="11">
                  <c:v> FY23-24 </c:v>
                </c:pt>
              </c:strCache>
            </c:strRef>
          </c:cat>
          <c:val>
            <c:numRef>
              <c:f>Summary!$B$6:$M$6</c:f>
              <c:numCache>
                <c:formatCode>_(* #,##0_);_(* \(#,##0\);_(* "-"??_);_(@_)</c:formatCode>
                <c:ptCount val="12"/>
                <c:pt idx="0">
                  <c:v>446.56418000000002</c:v>
                </c:pt>
                <c:pt idx="1">
                  <c:v>553.73890600000004</c:v>
                </c:pt>
                <c:pt idx="2">
                  <c:v>614.14883999999995</c:v>
                </c:pt>
                <c:pt idx="3">
                  <c:v>636.95490400000006</c:v>
                </c:pt>
                <c:pt idx="4">
                  <c:v>607.58933300000001</c:v>
                </c:pt>
                <c:pt idx="5">
                  <c:v>715.47875599999998</c:v>
                </c:pt>
                <c:pt idx="6">
                  <c:v>770.56720099999995</c:v>
                </c:pt>
                <c:pt idx="7">
                  <c:v>751.83198000000004</c:v>
                </c:pt>
                <c:pt idx="8">
                  <c:v>883.58013800000003</c:v>
                </c:pt>
                <c:pt idx="9">
                  <c:v>838.64193699999998</c:v>
                </c:pt>
                <c:pt idx="10">
                  <c:v>949.6623330000001</c:v>
                </c:pt>
                <c:pt idx="11">
                  <c:v>871.58999500000004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C7-43D4-93AF-7B7D12357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82056640"/>
        <c:axId val="982062880"/>
      </c:barChart>
      <c:catAx>
        <c:axId val="98205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062880"/>
        <c:crosses val="autoZero"/>
        <c:auto val="1"/>
        <c:lblAlgn val="ctr"/>
        <c:lblOffset val="100"/>
        <c:noMultiLvlLbl val="0"/>
      </c:catAx>
      <c:valAx>
        <c:axId val="982062880"/>
        <c:scaling>
          <c:orientation val="minMax"/>
          <c:max val="32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2056640"/>
        <c:crosses val="autoZero"/>
        <c:crossBetween val="between"/>
        <c:majorUnit val="500"/>
        <c:minorUnit val="2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77732343525015"/>
          <c:y val="3.149654374135228E-2"/>
          <c:w val="0.83894136633036154"/>
          <c:h val="0.680456556856903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graphs!$B$17</c:f>
              <c:strCache>
                <c:ptCount val="1"/>
                <c:pt idx="0">
                  <c:v> DPH Generated Revenue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graphs!$A$18:$A$26</c:f>
              <c:strCache>
                <c:ptCount val="9"/>
                <c:pt idx="0">
                  <c:v>Public Health Administration</c:v>
                </c:pt>
                <c:pt idx="1">
                  <c:v>Behavioral Health</c:v>
                </c:pt>
                <c:pt idx="2">
                  <c:v>San Francisco General Hospital</c:v>
                </c:pt>
                <c:pt idx="3">
                  <c:v>Health at Home</c:v>
                </c:pt>
                <c:pt idx="4">
                  <c:v>Jail Health</c:v>
                </c:pt>
                <c:pt idx="5">
                  <c:v>Laguna Honda Hospital</c:v>
                </c:pt>
                <c:pt idx="6">
                  <c:v>Health Network Services</c:v>
                </c:pt>
                <c:pt idx="7">
                  <c:v>Primary Care</c:v>
                </c:pt>
                <c:pt idx="8">
                  <c:v>Population Health</c:v>
                </c:pt>
              </c:strCache>
            </c:strRef>
          </c:cat>
          <c:val>
            <c:numRef>
              <c:f>graphs!$B$18:$B$26</c:f>
              <c:numCache>
                <c:formatCode>_(* #,##0_);_(* \(#,##0\);_(* "-"??_);_(@_)</c:formatCode>
                <c:ptCount val="9"/>
                <c:pt idx="0">
                  <c:v>13755889.75144989</c:v>
                </c:pt>
                <c:pt idx="1">
                  <c:v>467338772</c:v>
                </c:pt>
                <c:pt idx="2">
                  <c:v>1008339861</c:v>
                </c:pt>
                <c:pt idx="3">
                  <c:v>2380772</c:v>
                </c:pt>
                <c:pt idx="4">
                  <c:v>389326</c:v>
                </c:pt>
                <c:pt idx="5">
                  <c:v>229604042</c:v>
                </c:pt>
                <c:pt idx="6">
                  <c:v>206779823.06626534</c:v>
                </c:pt>
                <c:pt idx="7">
                  <c:v>26872660</c:v>
                </c:pt>
                <c:pt idx="8">
                  <c:v>92757356.182284757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A-E247-8F8B-418AB06EEB6C}"/>
            </c:ext>
          </c:extLst>
        </c:ser>
        <c:ser>
          <c:idx val="1"/>
          <c:order val="1"/>
          <c:tx>
            <c:strRef>
              <c:f>graphs!$C$17</c:f>
              <c:strCache>
                <c:ptCount val="1"/>
                <c:pt idx="0">
                  <c:v>City General Fund Subsidy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graphs!$A$18:$A$26</c:f>
              <c:strCache>
                <c:ptCount val="9"/>
                <c:pt idx="0">
                  <c:v>Public Health Administration</c:v>
                </c:pt>
                <c:pt idx="1">
                  <c:v>Behavioral Health</c:v>
                </c:pt>
                <c:pt idx="2">
                  <c:v>San Francisco General Hospital</c:v>
                </c:pt>
                <c:pt idx="3">
                  <c:v>Health at Home</c:v>
                </c:pt>
                <c:pt idx="4">
                  <c:v>Jail Health</c:v>
                </c:pt>
                <c:pt idx="5">
                  <c:v>Laguna Honda Hospital</c:v>
                </c:pt>
                <c:pt idx="6">
                  <c:v>Health Network Services</c:v>
                </c:pt>
                <c:pt idx="7">
                  <c:v>Primary Care</c:v>
                </c:pt>
                <c:pt idx="8">
                  <c:v>Population Health</c:v>
                </c:pt>
              </c:strCache>
            </c:strRef>
          </c:cat>
          <c:val>
            <c:numRef>
              <c:f>graphs!$C$18:$C$26</c:f>
              <c:numCache>
                <c:formatCode>_(* #,##0_);_(* \(#,##0\);_(* "-"??_);_(@_)</c:formatCode>
                <c:ptCount val="9"/>
                <c:pt idx="0">
                  <c:v>156987665.24855012</c:v>
                </c:pt>
                <c:pt idx="1">
                  <c:v>130287352</c:v>
                </c:pt>
                <c:pt idx="2">
                  <c:v>144191164</c:v>
                </c:pt>
                <c:pt idx="3">
                  <c:v>7113356</c:v>
                </c:pt>
                <c:pt idx="4">
                  <c:v>40366073</c:v>
                </c:pt>
                <c:pt idx="5">
                  <c:v>104308737</c:v>
                </c:pt>
                <c:pt idx="6">
                  <c:v>153827944.93373466</c:v>
                </c:pt>
                <c:pt idx="7">
                  <c:v>93909815</c:v>
                </c:pt>
                <c:pt idx="8">
                  <c:v>118670225.81771524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A-E247-8F8B-418AB06EE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65782608"/>
        <c:axId val="665790056"/>
      </c:barChart>
      <c:catAx>
        <c:axId val="665782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65790056"/>
        <c:crosses val="autoZero"/>
        <c:auto val="1"/>
        <c:lblAlgn val="ctr"/>
        <c:lblOffset val="100"/>
        <c:noMultiLvlLbl val="0"/>
      </c:catAx>
      <c:valAx>
        <c:axId val="66579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657826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27" y="0"/>
            <a:ext cx="297259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297259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27" y="8829675"/>
            <a:ext cx="297259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D1E0E4-7E5C-4605-85FA-98113C0A45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379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0E940AB-0E88-4CBB-BB71-B9AE66183DE8}" type="datetimeFigureOut">
              <a:rPr lang="en-US"/>
              <a:pPr>
                <a:defRPr/>
              </a:pPr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2" y="4416428"/>
            <a:ext cx="5484818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A1C45F-87C4-4786-BAD4-C10F4D953E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A1C45F-87C4-4786-BAD4-C10F4D953E6E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442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A1C45F-87C4-4786-BAD4-C10F4D953E6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40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figures represent the operating budget and does not include grants, or special revenue funds. Both figures are pulled out from Q4 year end financial and Q2 current year financial.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A1C45F-87C4-4786-BAD4-C10F4D953E6E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201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A1C45F-87C4-4786-BAD4-C10F4D953E6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181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18D42A-0DE8-4068-BE59-E2E998F62E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98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D6BDE55F-2F54-0E9A-4B9F-41EAAFFA63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713E40B3-729B-8D0B-D046-FA7F6A9461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374E44FD-1F89-846E-A7A5-DD6C6E5164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22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59D76F-253D-4B96-B1F4-A38F2D6B6309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462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A1C45F-87C4-4786-BAD4-C10F4D953E6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94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06B5149-647C-4705-B1D2-90D914EA5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550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F1119-9E80-48B3-A0A0-A5E1C19FB4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BB2D-96D9-4106-AD78-8428316B8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9019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7D7E-65A5-4EDA-BDB7-9111808A9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49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BBA610DD-2EBC-4B1B-932A-9F222FD8E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163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B9BE2-4984-43CF-8873-264206D2D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9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13BC-2B68-4912-A3D2-670F91C52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85E2-7F52-4B27-A13E-5F9DFBB62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79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969E70-632B-43A7-AECB-66D2AFD20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07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519D-4C54-4E45-A786-4E44CFF1E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48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B0BBFBEC-186B-4E8B-9FED-218E12923F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5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54086B-2445-4915-AC61-C56E54158F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0" r:id="rId2"/>
    <p:sldLayoutId id="2147484255" r:id="rId3"/>
    <p:sldLayoutId id="2147484256" r:id="rId4"/>
    <p:sldLayoutId id="2147484257" r:id="rId5"/>
    <p:sldLayoutId id="2147484251" r:id="rId6"/>
    <p:sldLayoutId id="2147484258" r:id="rId7"/>
    <p:sldLayoutId id="2147484252" r:id="rId8"/>
    <p:sldLayoutId id="2147484259" r:id="rId9"/>
    <p:sldLayoutId id="2147484253" r:id="rId10"/>
    <p:sldLayoutId id="21474842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30867" y="3276600"/>
            <a:ext cx="7391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Department of public health</a:t>
            </a:r>
            <a:br>
              <a:rPr lang="en-US"/>
            </a:br>
            <a:r>
              <a:rPr lang="en-US" sz="3600"/>
              <a:t>FY 2024-25 and FY 2025-26 Budget</a:t>
            </a: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/>
              <a:t>January 16, 2024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D10DDC22-938D-4220-ADF4-E8FD75CC8CA2}" type="slidenum">
              <a:rPr lang="en-US" altLang="en-US" smtClean="0">
                <a:solidFill>
                  <a:schemeClr val="tx2"/>
                </a:solidFill>
              </a:rPr>
              <a:pPr/>
              <a:t>1</a:t>
            </a:fld>
            <a:endParaRPr lang="en-US" alt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6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3648-5757-680B-A77A-9940064A8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City Budget Update: Deficit Projection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A4D58-4EC8-6907-2093-C411099F2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6EECCB-95A1-F177-C3B7-02C43C7151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7"/>
          <a:stretch/>
        </p:blipFill>
        <p:spPr>
          <a:xfrm>
            <a:off x="407756" y="1828799"/>
            <a:ext cx="8023322" cy="400300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D0DEFEF-84CC-FD83-D3CC-ED34CF0B9222}"/>
              </a:ext>
            </a:extLst>
          </p:cNvPr>
          <p:cNvSpPr/>
          <p:nvPr/>
        </p:nvSpPr>
        <p:spPr>
          <a:xfrm>
            <a:off x="7981627" y="1720312"/>
            <a:ext cx="650929" cy="480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1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9C6D-96A0-9DE2-12F4-035C3436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Mayor’s Budget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47463-DBD2-8480-F841-1F1A19943C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540506"/>
            <a:ext cx="8362025" cy="4992313"/>
          </a:xfrm>
        </p:spPr>
        <p:txBody>
          <a:bodyPr/>
          <a:lstStyle/>
          <a:p>
            <a:r>
              <a:rPr lang="en-US" sz="3200"/>
              <a:t>10% </a:t>
            </a:r>
            <a:r>
              <a:rPr lang="en-US" sz="3200" i="1"/>
              <a:t>General Fund </a:t>
            </a:r>
            <a:r>
              <a:rPr lang="en-US" sz="3200"/>
              <a:t>reduction target</a:t>
            </a:r>
          </a:p>
          <a:p>
            <a:pPr lvl="1"/>
            <a:r>
              <a:rPr lang="en-US" sz="2400"/>
              <a:t>Based only on General Fund support and not total expenditure</a:t>
            </a:r>
          </a:p>
          <a:p>
            <a:pPr lvl="1"/>
            <a:r>
              <a:rPr lang="en-US" sz="2400"/>
              <a:t>Ongoing savings identified as part of mid-year reductions in FY 2023-24 will count towards meeting these target</a:t>
            </a:r>
          </a:p>
          <a:p>
            <a:endParaRPr lang="en-US" sz="3200"/>
          </a:p>
          <a:p>
            <a:r>
              <a:rPr lang="en-US" sz="3200"/>
              <a:t>Additional 5% </a:t>
            </a:r>
            <a:r>
              <a:rPr lang="en-US" sz="3200" i="1"/>
              <a:t>General Fund </a:t>
            </a:r>
            <a:r>
              <a:rPr lang="en-US" sz="3200"/>
              <a:t>contingency target</a:t>
            </a:r>
          </a:p>
          <a:p>
            <a:pPr marL="663575" lvl="1" indent="-342900"/>
            <a:r>
              <a:rPr lang="en-US" sz="2400"/>
              <a:t>The Mayor’s Office will only take if necessary</a:t>
            </a:r>
            <a:endParaRPr 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235EA-0C81-9EE1-32C0-00C8CED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80380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343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9C6D-96A0-9DE2-12F4-035C3436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DPH Reduction Targets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235EA-0C81-9EE1-32C0-00C8CED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280380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E22C46E-9A6F-C68B-4028-A6D01C3A9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760669"/>
              </p:ext>
            </p:extLst>
          </p:nvPr>
        </p:nvGraphicFramePr>
        <p:xfrm>
          <a:off x="333830" y="1617486"/>
          <a:ext cx="8573865" cy="47774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847245">
                  <a:extLst>
                    <a:ext uri="{9D8B030D-6E8A-4147-A177-3AD203B41FA5}">
                      <a16:colId xmlns:a16="http://schemas.microsoft.com/office/drawing/2014/main" val="3031458350"/>
                    </a:ext>
                  </a:extLst>
                </a:gridCol>
                <a:gridCol w="2363310">
                  <a:extLst>
                    <a:ext uri="{9D8B030D-6E8A-4147-A177-3AD203B41FA5}">
                      <a16:colId xmlns:a16="http://schemas.microsoft.com/office/drawing/2014/main" val="115318648"/>
                    </a:ext>
                  </a:extLst>
                </a:gridCol>
                <a:gridCol w="2363310">
                  <a:extLst>
                    <a:ext uri="{9D8B030D-6E8A-4147-A177-3AD203B41FA5}">
                      <a16:colId xmlns:a16="http://schemas.microsoft.com/office/drawing/2014/main" val="2491502801"/>
                    </a:ext>
                  </a:extLst>
                </a:gridCol>
              </a:tblGrid>
              <a:tr h="882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FY 24-25 </a:t>
                      </a:r>
                      <a:br>
                        <a:rPr lang="en-US" sz="1800" u="none" strike="noStrike">
                          <a:effectLst/>
                          <a:latin typeface="+mn-lt"/>
                        </a:rPr>
                      </a:br>
                      <a:r>
                        <a:rPr lang="en-US" sz="1800" u="none" strike="noStrike">
                          <a:effectLst/>
                          <a:latin typeface="+mn-lt"/>
                        </a:rPr>
                        <a:t>General Fund Savings/(Cost)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FY 25-26</a:t>
                      </a:r>
                      <a:br>
                        <a:rPr lang="en-US" sz="1800" u="none" strike="noStrike">
                          <a:effectLst/>
                          <a:latin typeface="+mn-lt"/>
                        </a:rPr>
                      </a:br>
                      <a:r>
                        <a:rPr lang="en-US" sz="1800" u="none" strike="noStrike">
                          <a:effectLst/>
                          <a:latin typeface="+mn-lt"/>
                        </a:rPr>
                        <a:t>General Fund Savings/(Cost)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8345296"/>
                  </a:ext>
                </a:extLst>
              </a:tr>
              <a:tr h="59124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General Fund Reduction Target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$       (93,820,000)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$      (93,820,000)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9324245"/>
                  </a:ext>
                </a:extLst>
              </a:tr>
              <a:tr h="591249">
                <a:tc>
                  <a:txBody>
                    <a:bodyPr/>
                    <a:lstStyle/>
                    <a:p>
                      <a:pPr marL="0" marR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DPH Revenue Growth Assumed in City Projection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  <a:latin typeface="+mn-lt"/>
                        </a:rPr>
                        <a:t> $       (16,776,176)</a:t>
                      </a:r>
                      <a:endParaRPr lang="en-US" sz="18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sng" strike="noStrike">
                          <a:effectLst/>
                          <a:latin typeface="+mn-lt"/>
                        </a:rPr>
                        <a:t> $      (34,216,796)</a:t>
                      </a:r>
                      <a:endParaRPr lang="en-US" sz="1800" b="0" i="0" u="sng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198719"/>
                  </a:ext>
                </a:extLst>
              </a:tr>
              <a:tr h="63283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Initial Targets </a:t>
                      </a:r>
                      <a:endParaRPr lang="en-US" sz="18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$     (110,596,176)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$    (128,036,796)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617450"/>
                  </a:ext>
                </a:extLst>
              </a:tr>
              <a:tr h="526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 Mid-Year Savings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u="sng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 7,641,094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800" u="sng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   7,808,996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8534474"/>
                  </a:ext>
                </a:extLst>
              </a:tr>
              <a:tr h="471897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Initial 10% Target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(102,955,082)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(120,227,800)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866963"/>
                  </a:ext>
                </a:extLst>
              </a:tr>
              <a:tr h="43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 Contingency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$(46,910,000)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$(46910,000)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32503"/>
                  </a:ext>
                </a:extLst>
              </a:tr>
              <a:tr h="65105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Remaining Target with Contingency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$(149,865,082)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$(167,137,800)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037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47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9C6D-96A0-9DE2-12F4-035C3436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Mayor’s Budget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47463-DBD2-8480-F841-1F1A19943C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524855"/>
            <a:ext cx="8262411" cy="4992313"/>
          </a:xfrm>
        </p:spPr>
        <p:txBody>
          <a:bodyPr/>
          <a:lstStyle/>
          <a:p>
            <a:r>
              <a:rPr lang="en-US" sz="2800" dirty="0"/>
              <a:t>Do Not Create New Positions</a:t>
            </a:r>
          </a:p>
          <a:p>
            <a:pPr marL="639445" lvl="1" indent="-318770"/>
            <a:r>
              <a:rPr lang="en-US" sz="2000" dirty="0"/>
              <a:t>Re-purpose positions to meet new needs</a:t>
            </a:r>
          </a:p>
          <a:p>
            <a:pPr marL="639445" lvl="1" indent="-318770"/>
            <a:r>
              <a:rPr lang="en-US" sz="2000" dirty="0"/>
              <a:t>Review vacant positions to meet reduction target</a:t>
            </a:r>
          </a:p>
          <a:p>
            <a:r>
              <a:rPr lang="en-US" sz="2800" dirty="0"/>
              <a:t>Focus on core department operations &amp; services</a:t>
            </a:r>
          </a:p>
          <a:p>
            <a:pPr lvl="1"/>
            <a:r>
              <a:rPr lang="en-US" sz="2000" dirty="0"/>
              <a:t>Reduce costs in non-essential, discretionary or redundant service areas</a:t>
            </a:r>
          </a:p>
          <a:p>
            <a:pPr lvl="1"/>
            <a:r>
              <a:rPr lang="en-US" sz="2000" dirty="0"/>
              <a:t>Mayor’s Office is convening city departments to identify further citywide solutions and strategies</a:t>
            </a:r>
          </a:p>
          <a:p>
            <a:r>
              <a:rPr lang="en-US" sz="2800" dirty="0"/>
              <a:t>Continue to work on the Mayor’s Priorities:</a:t>
            </a:r>
          </a:p>
          <a:p>
            <a:pPr marL="777875" lvl="1" indent="-457200">
              <a:buFont typeface="+mj-lt"/>
              <a:buAutoNum type="arabicPeriod"/>
            </a:pPr>
            <a:r>
              <a:rPr lang="en-US" sz="2000" dirty="0"/>
              <a:t>Improving public safety and street conditions </a:t>
            </a:r>
          </a:p>
          <a:p>
            <a:pPr marL="777875" lvl="1" indent="-457200">
              <a:buFont typeface="+mj-lt"/>
              <a:buAutoNum type="arabicPeriod"/>
            </a:pPr>
            <a:r>
              <a:rPr lang="en-US" sz="2000" dirty="0"/>
              <a:t>Citywide economic vitality</a:t>
            </a:r>
          </a:p>
          <a:p>
            <a:pPr marL="777875" lvl="1" indent="-457200">
              <a:buFont typeface="+mj-lt"/>
              <a:buAutoNum type="arabicPeriod"/>
            </a:pPr>
            <a:r>
              <a:rPr lang="en-US" sz="2000" dirty="0"/>
              <a:t>Reducing homelessness and transforming mental health service delivery</a:t>
            </a:r>
          </a:p>
          <a:p>
            <a:pPr marL="777875" lvl="1" indent="-457200">
              <a:buFont typeface="+mj-lt"/>
              <a:buAutoNum type="arabicPeriod"/>
            </a:pPr>
            <a:r>
              <a:rPr lang="en-US" sz="2000" dirty="0"/>
              <a:t>Accountability &amp; equity in services and spending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235EA-0C81-9EE1-32C0-00C8CED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435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13057" y="2861420"/>
            <a:ext cx="7886700" cy="2490458"/>
          </a:xfrm>
        </p:spPr>
        <p:txBody>
          <a:bodyPr>
            <a:normAutofit fontScale="90000"/>
          </a:bodyPr>
          <a:lstStyle/>
          <a:p>
            <a:pPr lvl="1" algn="ctr">
              <a:spcAft>
                <a:spcPts val="1350"/>
              </a:spcAft>
            </a:pPr>
            <a:r>
              <a:rPr lang="en-US" sz="5000">
                <a:latin typeface="+mj-lt"/>
              </a:rPr>
              <a:t>FY 2024-26 Approach to Budgeting and Next Steps</a:t>
            </a:r>
            <a:br>
              <a:rPr lang="en-US" sz="4200"/>
            </a:br>
            <a:br>
              <a:rPr lang="en-US" sz="2850"/>
            </a:br>
            <a:br>
              <a:rPr lang="en-US" sz="2100"/>
            </a:br>
            <a:endParaRPr lang="en-US" sz="285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3EE4392-BEB0-4191-AC4B-A8F8C0F04E5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3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9C6D-96A0-9DE2-12F4-035C3436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7" y="228600"/>
            <a:ext cx="8174301" cy="833846"/>
          </a:xfrm>
        </p:spPr>
        <p:txBody>
          <a:bodyPr/>
          <a:lstStyle/>
          <a:p>
            <a:r>
              <a:rPr lang="en-US"/>
              <a:t>DPH Approach to the upcoming budget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47463-DBD2-8480-F841-1F1A19943C1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7" y="1516063"/>
            <a:ext cx="8262411" cy="4992313"/>
          </a:xfrm>
        </p:spPr>
        <p:txBody>
          <a:bodyPr/>
          <a:lstStyle/>
          <a:p>
            <a:r>
              <a:rPr lang="en-US" sz="2400" dirty="0"/>
              <a:t>Get </a:t>
            </a:r>
            <a:r>
              <a:rPr lang="en-US" sz="2400" b="1" dirty="0"/>
              <a:t>Feedback</a:t>
            </a:r>
          </a:p>
          <a:p>
            <a:pPr lvl="1"/>
            <a:r>
              <a:rPr lang="en-US" sz="2100" dirty="0"/>
              <a:t>Internal and External Stakeholders meetings</a:t>
            </a:r>
          </a:p>
          <a:p>
            <a:pPr lvl="1"/>
            <a:r>
              <a:rPr lang="en-US" sz="2000" dirty="0"/>
              <a:t>Stakeholders can send suggestions for efficiencies and budget savings to: </a:t>
            </a:r>
            <a:r>
              <a:rPr lang="en-US" sz="2000" u="sng" dirty="0"/>
              <a:t>dphbudgetideas@sfdph.org</a:t>
            </a:r>
          </a:p>
          <a:p>
            <a:r>
              <a:rPr lang="en-US" sz="2400" dirty="0"/>
              <a:t>Leverage </a:t>
            </a:r>
            <a:r>
              <a:rPr lang="en-US" sz="2400" b="1" dirty="0"/>
              <a:t>revenue</a:t>
            </a:r>
          </a:p>
          <a:p>
            <a:pPr lvl="1"/>
            <a:r>
              <a:rPr lang="en-US" sz="2000" dirty="0"/>
              <a:t>Increasing revenue and/or cost shifting to non GF sources where feasible.</a:t>
            </a:r>
          </a:p>
          <a:p>
            <a:r>
              <a:rPr lang="en-US" sz="2400" dirty="0"/>
              <a:t>Focus on </a:t>
            </a:r>
            <a:r>
              <a:rPr lang="en-US" sz="2400" b="1" dirty="0"/>
              <a:t>Core Services</a:t>
            </a:r>
          </a:p>
          <a:p>
            <a:r>
              <a:rPr lang="en-US" sz="2400" b="1" dirty="0"/>
              <a:t>Pause</a:t>
            </a:r>
            <a:r>
              <a:rPr lang="en-US" sz="2400" dirty="0"/>
              <a:t> new programs/services where appropriate</a:t>
            </a:r>
          </a:p>
          <a:p>
            <a:r>
              <a:rPr lang="en-US" sz="2400" dirty="0"/>
              <a:t>Focus on implementation of new initiatives already funded in prior budgets and </a:t>
            </a:r>
            <a:r>
              <a:rPr lang="en-US" sz="2400" b="1" dirty="0"/>
              <a:t>limit growth of new expenditures</a:t>
            </a:r>
          </a:p>
          <a:p>
            <a:pPr marR="0" lvl="0"/>
            <a:r>
              <a:rPr lang="en-US" sz="2400" dirty="0"/>
              <a:t>Coordinate with the Mayor’s Office on </a:t>
            </a:r>
            <a:r>
              <a:rPr lang="en-US" sz="2400" b="1" dirty="0"/>
              <a:t>Citywide savings ideas </a:t>
            </a:r>
            <a:r>
              <a:rPr lang="en-US" sz="2400" dirty="0"/>
              <a:t>and opportunities for efficiencies across departments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235EA-0C81-9EE1-32C0-00C8CED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976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50E46CAD-995C-15DD-6D10-97FB0FE9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76400" y="6432550"/>
            <a:ext cx="2895600" cy="273050"/>
          </a:xfrm>
        </p:spPr>
        <p:txBody>
          <a:bodyPr>
            <a:normAutofit fontScale="92500" lnSpcReduction="10000"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256A9AE-9DC2-4815-A72B-77D844E22332}" type="slidenum">
              <a:rPr lang="en-US" altLang="en-US" sz="1400">
                <a:latin typeface="Arial" panose="020B0604020202020204" pitchFamily="34" charset="0"/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6035CAA-970F-506E-27FD-C9F103498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457200"/>
          </a:xfrm>
        </p:spPr>
        <p:txBody>
          <a:bodyPr/>
          <a:lstStyle/>
          <a:p>
            <a:pPr eaLnBrk="1" hangingPunct="1"/>
            <a:r>
              <a:rPr lang="en-US" altLang="en-US"/>
              <a:t>Budget Calendar – Major Milestones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BA0458C-876E-9DFF-4222-EE699DB082BD}"/>
              </a:ext>
            </a:extLst>
          </p:cNvPr>
          <p:cNvGraphicFramePr>
            <a:graphicFrameLocks noGrp="1"/>
          </p:cNvGraphicFramePr>
          <p:nvPr/>
        </p:nvGraphicFramePr>
        <p:xfrm>
          <a:off x="652039" y="1809612"/>
          <a:ext cx="7891273" cy="4548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122"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Timeline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What’s happening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793">
                <a:tc>
                  <a:txBody>
                    <a:bodyPr/>
                    <a:lstStyle/>
                    <a:p>
                      <a:r>
                        <a:rPr lang="en-US" sz="1800"/>
                        <a:t>December 13th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en-US" sz="1800"/>
                        <a:t>Mayor’s Budget Instructions and Target Reduction Released</a:t>
                      </a:r>
                      <a:endParaRPr lang="en-US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28">
                <a:tc>
                  <a:txBody>
                    <a:bodyPr/>
                    <a:lstStyle/>
                    <a:p>
                      <a:r>
                        <a:rPr lang="en-US" sz="1800"/>
                        <a:t>December 19th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DPH Managers Stakeholder Meeting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4105644520"/>
                  </a:ext>
                </a:extLst>
              </a:tr>
              <a:tr h="386137">
                <a:tc>
                  <a:txBody>
                    <a:bodyPr/>
                    <a:lstStyle/>
                    <a:p>
                      <a:r>
                        <a:rPr lang="en-US" sz="1800"/>
                        <a:t>December 20th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DPH CBO Stakeholder Meeting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2204612973"/>
                  </a:ext>
                </a:extLst>
              </a:tr>
              <a:tr h="447103">
                <a:tc>
                  <a:txBody>
                    <a:bodyPr/>
                    <a:lstStyle/>
                    <a:p>
                      <a:r>
                        <a:rPr lang="en-US" sz="1800"/>
                        <a:t>January 16</a:t>
                      </a:r>
                      <a:r>
                        <a:rPr lang="en-US" sz="1800" baseline="30000"/>
                        <a:t>th</a:t>
                      </a:r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en-US" sz="1800"/>
                        <a:t>Health Commission – 1</a:t>
                      </a:r>
                      <a:r>
                        <a:rPr lang="en-US" altLang="en-US" sz="1800" baseline="30000"/>
                        <a:t>st</a:t>
                      </a:r>
                      <a:r>
                        <a:rPr lang="en-US" altLang="en-US" sz="1800"/>
                        <a:t> Budget Meeting on Mayor’ instructions and approach</a:t>
                      </a:r>
                      <a:endParaRPr lang="en-US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826">
                <a:tc>
                  <a:txBody>
                    <a:bodyPr/>
                    <a:lstStyle/>
                    <a:p>
                      <a:r>
                        <a:rPr lang="en-US" sz="1800"/>
                        <a:t>February 6</a:t>
                      </a:r>
                      <a:r>
                        <a:rPr lang="en-US" sz="1800" baseline="30000"/>
                        <a:t>th</a:t>
                      </a:r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sz="1800"/>
                        <a:t>Health Commission – 2</a:t>
                      </a:r>
                      <a:r>
                        <a:rPr lang="en-US" sz="1800" baseline="30000"/>
                        <a:t>nd</a:t>
                      </a:r>
                      <a:r>
                        <a:rPr lang="en-US" sz="1800"/>
                        <a:t> Budget Meeting with full DPH budget proposal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826">
                <a:tc>
                  <a:txBody>
                    <a:bodyPr/>
                    <a:lstStyle/>
                    <a:p>
                      <a:r>
                        <a:rPr lang="en-US" sz="1800"/>
                        <a:t>February 21</a:t>
                      </a:r>
                      <a:r>
                        <a:rPr lang="en-US" sz="1800" baseline="30000"/>
                        <a:t>st</a:t>
                      </a:r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defRPr/>
                      </a:pPr>
                      <a:r>
                        <a:rPr lang="en-US" altLang="en-US" sz="1800"/>
                        <a:t>DPH Proposed Budget due to Mayor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0876">
                <a:tc>
                  <a:txBody>
                    <a:bodyPr/>
                    <a:lstStyle/>
                    <a:p>
                      <a:r>
                        <a:rPr lang="en-US" sz="1800"/>
                        <a:t>June</a:t>
                      </a:r>
                      <a:r>
                        <a:rPr lang="en-US" sz="1800" baseline="0"/>
                        <a:t> 1</a:t>
                      </a:r>
                      <a:r>
                        <a:rPr lang="en-US" sz="1800" baseline="30000"/>
                        <a:t>st</a:t>
                      </a:r>
                      <a:endParaRPr lang="en-US" sz="180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altLang="en-US" sz="1800"/>
                        <a:t>Mayor submits budget to Board of Supervisors (BoS) </a:t>
                      </a:r>
                      <a:endParaRPr lang="en-US" sz="180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299">
                <a:tc>
                  <a:txBody>
                    <a:bodyPr/>
                    <a:lstStyle/>
                    <a:p>
                      <a:r>
                        <a:rPr lang="en-US" sz="1800"/>
                        <a:t>June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en-US" sz="1800"/>
                        <a:t>BoS Budget Committee Hearings 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5898">
                <a:tc>
                  <a:txBody>
                    <a:bodyPr/>
                    <a:lstStyle/>
                    <a:p>
                      <a:r>
                        <a:rPr lang="en-US" sz="1800"/>
                        <a:t>July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/>
                        <a:t>Budget Considered at Full Board and Passed</a:t>
                      </a:r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46203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Meeting /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8770" indent="-318770"/>
            <a:r>
              <a:rPr lang="en-US"/>
              <a:t>Present detailed balancing plan </a:t>
            </a:r>
          </a:p>
          <a:p>
            <a:pPr marL="318770" indent="-318770"/>
            <a:r>
              <a:rPr lang="en-US"/>
              <a:t>Request for Health Commission approval of proposed budget for submission to Controller and Mayor’s Office</a:t>
            </a:r>
          </a:p>
          <a:p>
            <a:pPr marL="318770" indent="-318770"/>
            <a:r>
              <a:rPr lang="en-US"/>
              <a:t>Additional hearings as necessary</a:t>
            </a:r>
          </a:p>
          <a:p>
            <a:pPr marL="318770" indent="-318770"/>
            <a:r>
              <a:rPr lang="en-US"/>
              <a:t>Budget Submission is due on February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038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sz="3600"/>
              <a:t>Overview of DPH’s Budget</a:t>
            </a:r>
          </a:p>
          <a:p>
            <a:pPr marL="937895" lvl="1" indent="-571500"/>
            <a:r>
              <a:rPr lang="en-US" sz="3200"/>
              <a:t>Review of Base Budget for Divisions</a:t>
            </a:r>
          </a:p>
          <a:p>
            <a:pPr marL="937895" lvl="1" indent="-571500"/>
            <a:r>
              <a:rPr lang="en-US" sz="3200"/>
              <a:t>Projected Salary Spending in Current Year (Admin Code 3.3)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/>
              <a:t>Five-Year Financial Projection for the City and Mayor’s Budget Instructions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3600"/>
              <a:t>Approach to Budgeting and Next Steps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07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DPH Budget Overview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A610DD-2EBC-4B1B-932A-9F222FD8E98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F3C0C0-7DC3-432B-8E1A-5E5988B3C8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9C6D-96A0-9DE2-12F4-035C3436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DPH’s Annual Budget is $3.2 Billion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235EA-0C81-9EE1-32C0-00C8CED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43663F-6261-D6BE-01E8-170A44AD1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34777"/>
              </p:ext>
            </p:extLst>
          </p:nvPr>
        </p:nvGraphicFramePr>
        <p:xfrm>
          <a:off x="284174" y="1940684"/>
          <a:ext cx="3300855" cy="384048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2154988">
                  <a:extLst>
                    <a:ext uri="{9D8B030D-6E8A-4147-A177-3AD203B41FA5}">
                      <a16:colId xmlns:a16="http://schemas.microsoft.com/office/drawing/2014/main" val="4207282681"/>
                    </a:ext>
                  </a:extLst>
                </a:gridCol>
                <a:gridCol w="1145867">
                  <a:extLst>
                    <a:ext uri="{9D8B030D-6E8A-4147-A177-3AD203B41FA5}">
                      <a16:colId xmlns:a16="http://schemas.microsoft.com/office/drawing/2014/main" val="4002105612"/>
                    </a:ext>
                  </a:extLst>
                </a:gridCol>
              </a:tblGrid>
              <a:tr h="31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Division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</a:rPr>
                        <a:t>Budgeted FTE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878186315"/>
                  </a:ext>
                </a:extLst>
              </a:tr>
              <a:tr h="31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Zuckerberg SF General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 2,981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668346088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Behavioral Health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869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544316643"/>
                  </a:ext>
                </a:extLst>
              </a:tr>
              <a:tr h="31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Laguna Honda Hospital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1,397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98134173"/>
                  </a:ext>
                </a:extLst>
              </a:tr>
              <a:tr h="31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Health Network Services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696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766031391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Primary Care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576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1206943835"/>
                  </a:ext>
                </a:extLst>
              </a:tr>
              <a:tr h="3264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Jail Health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157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4100479695"/>
                  </a:ext>
                </a:extLst>
              </a:tr>
              <a:tr h="31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DPH Operations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585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578128033"/>
                  </a:ext>
                </a:extLst>
              </a:tr>
              <a:tr h="312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Population Health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>
                          <a:effectLst/>
                          <a:latin typeface="+mn-lt"/>
                        </a:rPr>
                        <a:t>                572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950461826"/>
                  </a:ext>
                </a:extLst>
              </a:tr>
              <a:tr h="31209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Total FTE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7,881</a:t>
                      </a: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2729363181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5B5816A-011C-44B9-87C0-083F876C5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788747"/>
              </p:ext>
            </p:extLst>
          </p:nvPr>
        </p:nvGraphicFramePr>
        <p:xfrm>
          <a:off x="3701142" y="1654186"/>
          <a:ext cx="5158684" cy="497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84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9C6D-96A0-9DE2-12F4-035C3436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Growth in DPH Budget</a:t>
            </a:r>
            <a:br>
              <a:rPr lang="en-US"/>
            </a:br>
            <a:r>
              <a:rPr lang="en-US" sz="2800"/>
              <a:t>DPH’s budget is 70% leveraged by Revenue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235EA-0C81-9EE1-32C0-00C8CED1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23F1117-050F-0CDD-42AA-CA582A5A0F9E}"/>
              </a:ext>
            </a:extLst>
          </p:cNvPr>
          <p:cNvGraphicFramePr>
            <a:graphicFrameLocks/>
          </p:cNvGraphicFramePr>
          <p:nvPr/>
        </p:nvGraphicFramePr>
        <p:xfrm>
          <a:off x="266700" y="1874043"/>
          <a:ext cx="8638928" cy="4755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628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DPH Leverages Revenue to Offset General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4519" y="5155028"/>
            <a:ext cx="8518967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Verdana"/>
                <a:cs typeface="Arial"/>
              </a:rPr>
              <a:t>DPH continues to offset ~68% of its costs with revenue, requiring a general fund subsidy of only ~32%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Verdana"/>
                <a:cs typeface="Arial"/>
              </a:rPr>
              <a:t>General Fund share has been fairly consistent over time at around one-third of our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n-lt"/>
                <a:ea typeface="Verdana"/>
                <a:cs typeface="Arial"/>
              </a:rPr>
              <a:t>FY 24-25 approved budget includes about $970 M of General Fund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4DEB971-4D9C-462F-BFFC-45F328D365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611442"/>
              </p:ext>
            </p:extLst>
          </p:nvPr>
        </p:nvGraphicFramePr>
        <p:xfrm>
          <a:off x="127321" y="1793091"/>
          <a:ext cx="8897926" cy="336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381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Administrative Code Section 3.3 – Personnel cost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263" y="1600200"/>
            <a:ext cx="8337785" cy="5032094"/>
          </a:xfrm>
        </p:spPr>
        <p:txBody>
          <a:bodyPr/>
          <a:lstStyle/>
          <a:p>
            <a:r>
              <a:rPr lang="en-US" sz="2400" dirty="0"/>
              <a:t>DPH’s operating budget of $1.36 billion for salary and fringe is currently projected to have $25 M  surplus (~1.8%). </a:t>
            </a:r>
            <a:r>
              <a:rPr lang="en-US" sz="2400"/>
              <a:t>Savings </a:t>
            </a:r>
            <a:r>
              <a:rPr lang="en-US" sz="2400" dirty="0"/>
              <a:t>due to:</a:t>
            </a:r>
          </a:p>
          <a:p>
            <a:pPr marL="639445" lvl="1" indent="-318770"/>
            <a:r>
              <a:rPr lang="en-US" sz="2100" dirty="0"/>
              <a:t>$2 million mid-year attrition savings requested by the Mayor’s Office</a:t>
            </a:r>
          </a:p>
          <a:p>
            <a:pPr marL="639445" lvl="1" indent="-318770"/>
            <a:r>
              <a:rPr lang="en-US" sz="2100" dirty="0"/>
              <a:t>$4.5 million for elimination of 55 FTE of vacant positions </a:t>
            </a:r>
          </a:p>
          <a:p>
            <a:pPr marL="639445" lvl="1" indent="-318770"/>
            <a:r>
              <a:rPr lang="en-US" sz="2100" dirty="0"/>
              <a:t>$3.1 million one-time shift of general fund salaries to grants in population health</a:t>
            </a:r>
          </a:p>
          <a:p>
            <a:pPr marL="639445" lvl="1" indent="-318770"/>
            <a:r>
              <a:rPr lang="en-US" sz="2100" dirty="0"/>
              <a:t>Continued vacancies as the department fills new positions added in the budget in the last two years </a:t>
            </a:r>
          </a:p>
          <a:p>
            <a:pPr marL="318770" indent="-318770"/>
            <a:r>
              <a:rPr lang="en-US" sz="2400" dirty="0"/>
              <a:t>Continued efforts to hire positions budgeted in the current year will have an impact on year-end figures. </a:t>
            </a:r>
          </a:p>
          <a:p>
            <a:pPr marL="318770" indent="-318770"/>
            <a:r>
              <a:rPr lang="en-US" sz="2400" dirty="0"/>
              <a:t>DPH’s quarterly financial reports to the Health Commission will continue to update these projections throughout the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BA7D7E-65A5-4EDA-BDB7-9111808A985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62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Five-Year Financial Projections &amp;</a:t>
            </a:r>
            <a:br>
              <a:rPr lang="en-US" sz="2800"/>
            </a:br>
            <a:r>
              <a:rPr lang="en-US" sz="2800"/>
              <a:t>the Mayor’s Budget Instructions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A610DD-2EBC-4B1B-932A-9F222FD8E98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210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20930-C53E-8437-0C26-D48ACBF2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City Budget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1920A-5CF6-66FF-8E4E-3A7E919B4C5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5396" y="1642908"/>
            <a:ext cx="8447903" cy="4249626"/>
          </a:xfrm>
        </p:spPr>
        <p:txBody>
          <a:bodyPr>
            <a:noAutofit/>
          </a:bodyPr>
          <a:lstStyle/>
          <a:p>
            <a:r>
              <a:rPr lang="en-US" sz="2800" dirty="0"/>
              <a:t>San Francisco’s economic reality remains challenging</a:t>
            </a:r>
            <a:endParaRPr lang="en-US" sz="2400" dirty="0"/>
          </a:p>
          <a:p>
            <a:pPr lvl="1"/>
            <a:r>
              <a:rPr lang="en-US" sz="2400" dirty="0"/>
              <a:t>Reduced revenue expectations, particularly in transfer, hotel &amp; sales taxes </a:t>
            </a:r>
          </a:p>
          <a:p>
            <a:pPr lvl="1"/>
            <a:r>
              <a:rPr lang="en-US" sz="2400" dirty="0"/>
              <a:t>Increased health care costs: 9% projected employee health rate growth in FY 24-25</a:t>
            </a:r>
          </a:p>
          <a:p>
            <a:pPr lvl="1"/>
            <a:r>
              <a:rPr lang="en-US" sz="2400" dirty="0"/>
              <a:t>Multi-Year Inflationary growth on CBO contracts (new ordinance)</a:t>
            </a:r>
            <a:endParaRPr lang="en-US" sz="3200" dirty="0"/>
          </a:p>
          <a:p>
            <a:r>
              <a:rPr lang="en-US" sz="2700" dirty="0"/>
              <a:t>Costs are growing faster than revenues and we need to address our growing structural deficit</a:t>
            </a:r>
          </a:p>
          <a:p>
            <a:pPr lvl="1"/>
            <a:r>
              <a:rPr lang="en-US" sz="2400" dirty="0"/>
              <a:t>Includes personnel costs, inflationary operating costs including CBO Cost of Doing Business</a:t>
            </a:r>
          </a:p>
          <a:p>
            <a:r>
              <a:rPr lang="en-US" sz="2700" dirty="0"/>
              <a:t>Not in a recession</a:t>
            </a:r>
          </a:p>
          <a:p>
            <a:endParaRPr lang="en-US" sz="21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946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87FC68723AC45B792E89453DF2BE3" ma:contentTypeVersion="9" ma:contentTypeDescription="Create a new document." ma:contentTypeScope="" ma:versionID="2e02ff24f24064c2f01f932931b637f3">
  <xsd:schema xmlns:xsd="http://www.w3.org/2001/XMLSchema" xmlns:xs="http://www.w3.org/2001/XMLSchema" xmlns:p="http://schemas.microsoft.com/office/2006/metadata/properties" xmlns:ns2="2f3f3f1d-55b5-43fa-90b1-39dec0b6cf02" xmlns:ns3="8d9f3110-af65-49ac-b893-0151a925d6a5" targetNamespace="http://schemas.microsoft.com/office/2006/metadata/properties" ma:root="true" ma:fieldsID="98a21a57ecb7bebb6a71cc5b24330b5d" ns2:_="" ns3:_="">
    <xsd:import namespace="2f3f3f1d-55b5-43fa-90b1-39dec0b6cf02"/>
    <xsd:import namespace="8d9f3110-af65-49ac-b893-0151a925d6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f3f1d-55b5-43fa-90b1-39dec0b6cf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f3110-af65-49ac-b893-0151a925d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d9f3110-af65-49ac-b893-0151a925d6a5">
      <UserInfo>
        <DisplayName>Louie, Jenny (DPH)</DisplayName>
        <AccountId>6</AccountId>
        <AccountType/>
      </UserInfo>
      <UserInfo>
        <DisplayName>Hussey, Deirdre (DPH)</DisplayName>
        <AccountId>126</AccountId>
        <AccountType/>
      </UserInfo>
      <UserInfo>
        <DisplayName>Wagner, Greg (DPH)</DisplayName>
        <AccountId>17</AccountId>
        <AccountType/>
      </UserInfo>
      <UserInfo>
        <DisplayName>Gibbs, Emily (DPH)</DisplayName>
        <AccountId>96</AccountId>
        <AccountType/>
      </UserInfo>
      <UserInfo>
        <DisplayName>Murrell, Drew (DPH)</DisplayName>
        <AccountId>24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73D0C9C-8771-42A3-BD6C-AC96675D37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2230A8-17F4-42A7-9E45-1C6FFEE86C88}">
  <ds:schemaRefs>
    <ds:schemaRef ds:uri="2f3f3f1d-55b5-43fa-90b1-39dec0b6cf02"/>
    <ds:schemaRef ds:uri="8d9f3110-af65-49ac-b893-0151a925d6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3E9A88D-373E-4FE3-B4D6-EE0EEA36C2D8}">
  <ds:schemaRefs>
    <ds:schemaRef ds:uri="2f3f3f1d-55b5-43fa-90b1-39dec0b6cf02"/>
    <ds:schemaRef ds:uri="8d9f3110-af65-49ac-b893-0151a925d6a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922</Words>
  <Application>Microsoft Office PowerPoint</Application>
  <PresentationFormat>On-screen Show (4:3)</PresentationFormat>
  <Paragraphs>160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Tw Cen MT</vt:lpstr>
      <vt:lpstr>Verdana</vt:lpstr>
      <vt:lpstr>Wingdings</vt:lpstr>
      <vt:lpstr>Wingdings 2</vt:lpstr>
      <vt:lpstr>Median</vt:lpstr>
      <vt:lpstr>Department of public health FY 2024-25 and FY 2025-26 Budget</vt:lpstr>
      <vt:lpstr>Agenda</vt:lpstr>
      <vt:lpstr>DPH Budget Overview</vt:lpstr>
      <vt:lpstr>DPH’s Annual Budget is $3.2 Billion</vt:lpstr>
      <vt:lpstr>Growth in DPH Budget DPH’s budget is 70% leveraged by Revenue</vt:lpstr>
      <vt:lpstr>DPH Leverages Revenue to Offset General Fund</vt:lpstr>
      <vt:lpstr>Administrative Code Section 3.3 – Personnel cost projections</vt:lpstr>
      <vt:lpstr>Five-Year Financial Projections &amp; the Mayor’s Budget Instructions</vt:lpstr>
      <vt:lpstr>City Budget Update</vt:lpstr>
      <vt:lpstr>City Budget Update: Deficit Projection</vt:lpstr>
      <vt:lpstr>Mayor’s Budget Instructions</vt:lpstr>
      <vt:lpstr>DPH Reduction Targets</vt:lpstr>
      <vt:lpstr>Mayor’s Budget Instructions</vt:lpstr>
      <vt:lpstr>FY 2024-26 Approach to Budgeting and Next Steps   </vt:lpstr>
      <vt:lpstr>DPH Approach to the upcoming budget process</vt:lpstr>
      <vt:lpstr>Budget Calendar – Major Milestones</vt:lpstr>
      <vt:lpstr>Next Meeting / Steps</vt:lpstr>
    </vt:vector>
  </TitlesOfParts>
  <Company>CCSF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Public Health Preliminary Financial Results  February 29 Projection</dc:title>
  <dc:creator>Sass_G</dc:creator>
  <cp:lastModifiedBy>Gibbs, Emily (DPH)</cp:lastModifiedBy>
  <cp:revision>1</cp:revision>
  <cp:lastPrinted>2020-01-31T19:36:25Z</cp:lastPrinted>
  <dcterms:created xsi:type="dcterms:W3CDTF">2004-05-12T22:48:57Z</dcterms:created>
  <dcterms:modified xsi:type="dcterms:W3CDTF">2024-01-12T17:01:11Z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0x010100F8B87FC68723AC45B792E89453DF2BE3</vt:lpwstr>
  </property>
</Properties>
</file>