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5F0FQbVt7O6gVK4bYBjgU0568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A20447-4EB7-4368-98B3-490D7BFF14C7}">
  <a:tblStyle styleId="{1BA20447-4EB7-4368-98B3-490D7BFF14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48"/>
  </p:normalViewPr>
  <p:slideViewPr>
    <p:cSldViewPr snapToGrid="0">
      <p:cViewPr varScale="1">
        <p:scale>
          <a:sx n="117" d="100"/>
          <a:sy n="117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d83a8a7ea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5d83a8a7e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d83a8a7ea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5d83a8a7e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d83a8a7ea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/>
          </a:p>
        </p:txBody>
      </p:sp>
      <p:sp>
        <p:nvSpPr>
          <p:cNvPr id="94" name="Google Shape;94;g25d83a8a7e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d83a8a7ea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5d83a8a7e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d83a8a7ea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5d83a8a7e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d83a8a7ea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5d83a8a7e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d83a8a7ea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2" name="Google Shape;122;g25d83a8a7ea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d83a8a7ea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5d83a8a7e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d83a8a7ea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5d83a8a7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d83a8a7ea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5d83a8a7e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chick@westside-health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untainhous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ubhouse-intl.org/?gclid=CjwKCAjw_aemBhBLEiwAT98FMtsw5kJVe_S5YN-cEoxQGLLMBwhLO0RVCkOS4So4WeQP0lRXLNJM0hoCsJoQAvD_Bw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untainhouse.org/about/social-practi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13150" y="19453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000" b="1"/>
              <a:t>Westside Community Services</a:t>
            </a:r>
            <a:endParaRPr sz="50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000" b="1"/>
              <a:t>Crisis Clinic</a:t>
            </a:r>
            <a:endParaRPr sz="5000" b="1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13150" y="45959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Presented by Brook Chick</a:t>
            </a:r>
            <a:endParaRPr/>
          </a:p>
        </p:txBody>
      </p:sp>
      <p:pic>
        <p:nvPicPr>
          <p:cNvPr id="91" name="Google Shape;91;p1" descr="A white sign with red green yellow and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3371" y="1044906"/>
            <a:ext cx="1783558" cy="1783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d83a8a7ea_0_199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5d83a8a7ea_0_199"/>
          <p:cNvSpPr txBox="1">
            <a:spLocks noGrp="1"/>
          </p:cNvSpPr>
          <p:nvPr>
            <p:ph type="title"/>
          </p:nvPr>
        </p:nvSpPr>
        <p:spPr>
          <a:xfrm>
            <a:off x="990606" y="467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How is our funding structured? </a:t>
            </a:r>
            <a:endParaRPr b="1"/>
          </a:p>
        </p:txBody>
      </p:sp>
      <p:sp>
        <p:nvSpPr>
          <p:cNvPr id="153" name="Google Shape;153;g25d83a8a7ea_0_199"/>
          <p:cNvSpPr txBox="1">
            <a:spLocks noGrp="1"/>
          </p:cNvSpPr>
          <p:nvPr>
            <p:ph type="body" idx="1"/>
          </p:nvPr>
        </p:nvSpPr>
        <p:spPr>
          <a:xfrm>
            <a:off x="827356" y="179331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Crisis Clinic Programs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ighlight>
                  <a:schemeClr val="lt1"/>
                </a:highlight>
              </a:rPr>
              <a:t>San Francisco Department of Public Health</a:t>
            </a:r>
            <a:endParaRPr>
              <a:highlight>
                <a:schemeClr val="lt1"/>
              </a:highlight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Clubhouse Peer Planning Group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California Health Care Foundation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Actively Fundraising 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d83a8a7ea_0_146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5d83a8a7ea_0_146"/>
          <p:cNvSpPr txBox="1">
            <a:spLocks noGrp="1"/>
          </p:cNvSpPr>
          <p:nvPr>
            <p:ph type="body" idx="1"/>
          </p:nvPr>
        </p:nvSpPr>
        <p:spPr>
          <a:xfrm>
            <a:off x="827356" y="209809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Thank you for your time! </a:t>
            </a:r>
            <a:endParaRPr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questions please contact Brook Chick at 415-930-1177 or</a:t>
            </a:r>
            <a:endParaRPr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bchick@westside-health.org</a:t>
            </a:r>
            <a:r>
              <a:rPr lang="en-US"/>
              <a:t>. 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0" name="Google Shape;160;g25d83a8a7ea_0_146" descr="A white sign with red green yellow and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9221" y="4562706"/>
            <a:ext cx="1783558" cy="1783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d83a8a7ea_0_153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5d83a8a7ea_0_153"/>
          <p:cNvSpPr txBox="1">
            <a:spLocks noGrp="1"/>
          </p:cNvSpPr>
          <p:nvPr>
            <p:ph type="title"/>
          </p:nvPr>
        </p:nvSpPr>
        <p:spPr>
          <a:xfrm>
            <a:off x="990606" y="467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Table of Contents</a:t>
            </a:r>
            <a:endParaRPr b="1"/>
          </a:p>
        </p:txBody>
      </p:sp>
      <p:sp>
        <p:nvSpPr>
          <p:cNvPr id="98" name="Google Shape;98;g25d83a8a7ea_0_153"/>
          <p:cNvSpPr txBox="1">
            <a:spLocks noGrp="1"/>
          </p:cNvSpPr>
          <p:nvPr>
            <p:ph type="body" idx="1"/>
          </p:nvPr>
        </p:nvSpPr>
        <p:spPr>
          <a:xfrm>
            <a:off x="827356" y="179331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programs does the Crisis Clinic offer?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populations are being served?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is a Clubhouse?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outcomes have been documented for Clubhouse Membership?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is Westside developing a Clubhouse?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is our funding structured?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d83a8a7ea_0_215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g25d83a8a7ea_0_215"/>
          <p:cNvGraphicFramePr/>
          <p:nvPr/>
        </p:nvGraphicFramePr>
        <p:xfrm>
          <a:off x="941650" y="1515750"/>
          <a:ext cx="10287000" cy="4568775"/>
        </p:xfrm>
        <a:graphic>
          <a:graphicData uri="http://schemas.openxmlformats.org/drawingml/2006/table">
            <a:tbl>
              <a:tblPr>
                <a:noFill/>
                <a:tableStyleId>{1BA20447-4EB7-4368-98B3-490D7BFF14C7}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Crisis Clinic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On-site Pharmacy 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Outpatient 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Intensive Case Management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Hours of Operation: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Monday through Friday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7:30 am - 4:30 pm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Target: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San Francisco adult residents who require psychiatric crisis and urgent care services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Staffing: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 designated NPs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 designated LVNs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Referral Pathway: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Walk-in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Target:</a:t>
                      </a:r>
                      <a:r>
                        <a:rPr lang="en-US" b="1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Individuals that need psychiatric  medication day of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Referral Pathway: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Crisis Clinic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Target: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Provides outpatient mental health services to chronically mentally ill clients from diverse ethnic backgrounds with a focus on the African American community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Staffing: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 designated NPs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 Clinical Case Managers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Referral Pathway:</a:t>
                      </a:r>
                      <a:r>
                        <a:rPr lang="en-US"/>
                        <a:t>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Multiple - Crisis Clinic, Within Westside, outside Agency, expect a 10 day turnaround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Target: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San Francisco adults who have long-standing, chronic psychiatric illnesses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Staffing:</a:t>
                      </a:r>
                      <a:r>
                        <a:rPr lang="en-US"/>
                        <a:t>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 Clinical Case Managers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Referral Pathway: 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City of San Fran</a:t>
                      </a:r>
                      <a:r>
                        <a:rPr lang="en-US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cisco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Google Shape;105;g25d83a8a7ea_0_215"/>
          <p:cNvSpPr txBox="1">
            <a:spLocks noGrp="1"/>
          </p:cNvSpPr>
          <p:nvPr>
            <p:ph type="title"/>
          </p:nvPr>
        </p:nvSpPr>
        <p:spPr>
          <a:xfrm>
            <a:off x="990606" y="467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What programs does the Crisis Clinic offer?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d83a8a7ea_0_178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5d83a8a7ea_0_178"/>
          <p:cNvSpPr txBox="1">
            <a:spLocks noGrp="1"/>
          </p:cNvSpPr>
          <p:nvPr>
            <p:ph type="title"/>
          </p:nvPr>
        </p:nvSpPr>
        <p:spPr>
          <a:xfrm>
            <a:off x="990606" y="467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What populations are being served?</a:t>
            </a:r>
            <a:endParaRPr b="1"/>
          </a:p>
        </p:txBody>
      </p:sp>
      <p:graphicFrame>
        <p:nvGraphicFramePr>
          <p:cNvPr id="112" name="Google Shape;112;g25d83a8a7ea_0_178"/>
          <p:cNvGraphicFramePr/>
          <p:nvPr/>
        </p:nvGraphicFramePr>
        <p:xfrm>
          <a:off x="1094050" y="1439550"/>
          <a:ext cx="10287000" cy="4886130"/>
        </p:xfrm>
        <a:graphic>
          <a:graphicData uri="http://schemas.openxmlformats.org/drawingml/2006/table">
            <a:tbl>
              <a:tblPr>
                <a:noFill/>
                <a:tableStyleId>{1BA20447-4EB7-4368-98B3-490D7BFF14C7}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Crisis Clinic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On-site P</a:t>
                      </a:r>
                      <a:r>
                        <a:rPr lang="en-US" sz="2000" b="1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harm</a:t>
                      </a:r>
                      <a:r>
                        <a:rPr lang="en-US" sz="2000" b="1"/>
                        <a:t>acy 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Outpatient 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Intensive Case Management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Race:</a:t>
                      </a:r>
                      <a:endParaRPr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22.7% Black or African Descent 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24.3% White/Caucasian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5% Latina/o/x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48% Other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Age:</a:t>
                      </a:r>
                      <a:endParaRPr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84% fall between 26 to 64 years of age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Gender:</a:t>
                      </a:r>
                      <a:endParaRPr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37.8% Female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62.2% Male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Veteran Status: </a:t>
                      </a:r>
                      <a:endParaRPr b="1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.2% reported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US"/>
                        <a:t>82% declined to answer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Total Served: </a:t>
                      </a:r>
                      <a:r>
                        <a:rPr lang="en-US"/>
                        <a:t>952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Race: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22.7% Black or African Descent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24.3%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5% Latina/o/x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48% Other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Age: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84% fall between 26 to 64 years of age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Gender: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37.8% Female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62.2% Male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Veteran Status: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.2% reported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82% declined to answer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Total Served: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952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Race: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36% Black or African Descent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29.4% White/Caucasian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34.6% Other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Age: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85% Majority fall between 26 to 64 years of age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Gender: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40.1% Female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59.9% Male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1% non-binary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Veteran Status: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1.1% reported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70.6% decline to answer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Total Served: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279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Race: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41% Black or African Descent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23% White/Caucasian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Other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36% Other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Age: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83% Majority fall between 26 to 64 years of age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Gender: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57.5% Female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42.5% Male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Veteran Status: 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0% reported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52% declined to answer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Total Served: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73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d83a8a7ea_0_185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5d83a8a7ea_0_185"/>
          <p:cNvSpPr txBox="1">
            <a:spLocks noGrp="1"/>
          </p:cNvSpPr>
          <p:nvPr>
            <p:ph type="title"/>
          </p:nvPr>
        </p:nvSpPr>
        <p:spPr>
          <a:xfrm>
            <a:off x="990606" y="467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What is a Clubhouse? </a:t>
            </a:r>
            <a:endParaRPr b="1"/>
          </a:p>
        </p:txBody>
      </p:sp>
      <p:sp>
        <p:nvSpPr>
          <p:cNvPr id="119" name="Google Shape;119;g25d83a8a7ea_0_185"/>
          <p:cNvSpPr txBox="1">
            <a:spLocks noGrp="1"/>
          </p:cNvSpPr>
          <p:nvPr>
            <p:ph type="body" idx="1"/>
          </p:nvPr>
        </p:nvSpPr>
        <p:spPr>
          <a:xfrm>
            <a:off x="827356" y="179331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Clubhouse model of social rehabilitation is a well-established augmentation to clinical care. The first Clubhouse was started in NYC in the 1940s.  There are now over 300 Clubhouses worldwide.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Work Order Day: 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50"/>
              <a:t>Clubhouse Members and Staff work together to support daily operations, prepare meals, train for jobs and volunteer positions.</a:t>
            </a:r>
            <a:endParaRPr sz="255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50"/>
              <a:t>All activities are designed to help members build relationships, assume responsibilities, reduce social isolation, and strengthen their recovery.  </a:t>
            </a:r>
            <a:r>
              <a:rPr lang="en-US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(See Fountain House website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https://www.fountainhouse.org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clubhouse-internl.org</a:t>
            </a:r>
            <a:r>
              <a:rPr lang="en-US"/>
              <a:t>)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d83a8a7ea_0_398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5d83a8a7ea_0_398"/>
          <p:cNvSpPr txBox="1">
            <a:spLocks noGrp="1"/>
          </p:cNvSpPr>
          <p:nvPr>
            <p:ph type="body" idx="4294967295"/>
          </p:nvPr>
        </p:nvSpPr>
        <p:spPr>
          <a:xfrm>
            <a:off x="6423100" y="2201775"/>
            <a:ext cx="5183100" cy="4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 b="1">
                <a:solidFill>
                  <a:srgbClr val="EC0A27"/>
                </a:solidFill>
              </a:rPr>
              <a:t>Healthcare Utilization* </a:t>
            </a:r>
            <a:endParaRPr sz="3250" b="1">
              <a:solidFill>
                <a:srgbClr val="EC0A2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-2162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Decreased re-hospitalization rates</a:t>
            </a:r>
            <a:endParaRPr/>
          </a:p>
          <a:p>
            <a:pPr marL="228600" lvl="0" indent="-2162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Reduced Hospital stays</a:t>
            </a:r>
            <a:endParaRPr/>
          </a:p>
          <a:p>
            <a:pPr marL="228600" lvl="0" indent="-2162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Reduced emergency mental health care usage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28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1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 consistently shows that outcomes for people with SMI are tied to the recovery of dignity, hope, self direct, a coherent sense of identity, and the achievement of quality of life.”</a:t>
            </a:r>
            <a:r>
              <a:rPr lang="en-US" sz="2100" i="1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1700">
                <a:solidFill>
                  <a:schemeClr val="dk2"/>
                </a:solidFill>
              </a:rPr>
              <a:t>Fountain House. An Introduction to Social Practice. </a:t>
            </a:r>
            <a:r>
              <a:rPr lang="en-US" sz="1700" i="1">
                <a:solidFill>
                  <a:schemeClr val="dk2"/>
                </a:solidFill>
              </a:rPr>
              <a:t>Fountain House. </a:t>
            </a:r>
            <a:r>
              <a:rPr lang="en-US" sz="1700" i="1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https://www.fountainhouse.org/about/social-practice</a:t>
            </a:r>
            <a:r>
              <a:rPr lang="en-US" sz="1700" i="1">
                <a:solidFill>
                  <a:schemeClr val="dk2"/>
                </a:solidFill>
              </a:rPr>
              <a:t>. </a:t>
            </a:r>
            <a:endParaRPr sz="4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26" name="Google Shape;126;g25d83a8a7ea_0_398"/>
          <p:cNvSpPr txBox="1">
            <a:spLocks noGrp="1"/>
          </p:cNvSpPr>
          <p:nvPr>
            <p:ph type="title"/>
          </p:nvPr>
        </p:nvSpPr>
        <p:spPr>
          <a:xfrm>
            <a:off x="990606" y="7772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What outcomes have been documented for Clubhouse Membership? </a:t>
            </a:r>
            <a:endParaRPr b="1"/>
          </a:p>
        </p:txBody>
      </p:sp>
      <p:sp>
        <p:nvSpPr>
          <p:cNvPr id="127" name="Google Shape;127;g25d83a8a7ea_0_398"/>
          <p:cNvSpPr txBox="1">
            <a:spLocks noGrp="1"/>
          </p:cNvSpPr>
          <p:nvPr>
            <p:ph type="body" idx="4294967295"/>
          </p:nvPr>
        </p:nvSpPr>
        <p:spPr>
          <a:xfrm>
            <a:off x="839800" y="2201775"/>
            <a:ext cx="5583300" cy="3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EC0A27"/>
                </a:solidFill>
              </a:rPr>
              <a:t>Quality of Life and Functioning Status* </a:t>
            </a:r>
            <a:endParaRPr b="1">
              <a:solidFill>
                <a:srgbClr val="EC0A2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Improved Quality of Life</a:t>
            </a:r>
            <a:endParaRPr sz="2400"/>
          </a:p>
          <a:p>
            <a:pPr marL="228600" lvl="0" indent="-2282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Increased self-esteem</a:t>
            </a:r>
            <a:endParaRPr sz="2400"/>
          </a:p>
          <a:p>
            <a:pPr marL="228600" lvl="0" indent="-2282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Increased employment rates</a:t>
            </a:r>
            <a:endParaRPr sz="2400"/>
          </a:p>
          <a:p>
            <a:pPr marL="228600" lvl="0" indent="-2282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Reduced social isolation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None/>
            </a:pPr>
            <a:r>
              <a:rPr lang="en-US" sz="1700">
                <a:solidFill>
                  <a:srgbClr val="FF0000"/>
                </a:solidFill>
              </a:rPr>
              <a:t>* McKay, C, et.a., </a:t>
            </a:r>
            <a:r>
              <a:rPr lang="en-US" sz="1700" i="1">
                <a:solidFill>
                  <a:srgbClr val="FF0000"/>
                </a:solidFill>
              </a:rPr>
              <a:t>A systemic Review of Evidence for the Clubhouse Model of Psychosocial Rehabilitation, </a:t>
            </a:r>
            <a:r>
              <a:rPr lang="en-US" sz="1700" u="sng">
                <a:solidFill>
                  <a:srgbClr val="FF0000"/>
                </a:solidFill>
              </a:rPr>
              <a:t>Adm Policy Mental Health, </a:t>
            </a:r>
            <a:r>
              <a:rPr lang="en-US" sz="1700">
                <a:solidFill>
                  <a:srgbClr val="FF0000"/>
                </a:solidFill>
              </a:rPr>
              <a:t>2018, 45:28-47</a:t>
            </a:r>
            <a:endParaRPr sz="1700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d83a8a7ea_0_192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5d83a8a7ea_0_192"/>
          <p:cNvSpPr txBox="1">
            <a:spLocks noGrp="1"/>
          </p:cNvSpPr>
          <p:nvPr>
            <p:ph type="title"/>
          </p:nvPr>
        </p:nvSpPr>
        <p:spPr>
          <a:xfrm>
            <a:off x="990606" y="467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How is Westside developing a Clubhouse?</a:t>
            </a:r>
            <a:endParaRPr b="1"/>
          </a:p>
        </p:txBody>
      </p:sp>
      <p:sp>
        <p:nvSpPr>
          <p:cNvPr id="134" name="Google Shape;134;g25d83a8a7ea_0_192"/>
          <p:cNvSpPr txBox="1">
            <a:spLocks noGrp="1"/>
          </p:cNvSpPr>
          <p:nvPr>
            <p:ph type="body" idx="1"/>
          </p:nvPr>
        </p:nvSpPr>
        <p:spPr>
          <a:xfrm>
            <a:off x="827356" y="179331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Operations: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ighlight>
                  <a:schemeClr val="lt1"/>
                </a:highlight>
              </a:rPr>
              <a:t>Peer Planning Group: Current Crisis Clinic patients  </a:t>
            </a:r>
            <a:endParaRPr>
              <a:highlight>
                <a:schemeClr val="lt1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ighlight>
                  <a:schemeClr val="lt1"/>
                </a:highlight>
              </a:rPr>
              <a:t>Capacity: Weekly Meetings (Wednesday at 12pm)</a:t>
            </a:r>
            <a:endParaRPr>
              <a:highlight>
                <a:schemeClr val="lt1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ighlight>
                  <a:schemeClr val="lt1"/>
                </a:highlight>
              </a:rPr>
              <a:t>Goal: Transition to more frequent programming that aligns with Work Ordered Days</a:t>
            </a:r>
            <a:endParaRPr>
              <a:highlight>
                <a:schemeClr val="lt1"/>
              </a:highlight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Vision: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Operations: Daily </a:t>
            </a:r>
            <a:r>
              <a:rPr lang="en-US">
                <a:highlight>
                  <a:schemeClr val="lt1"/>
                </a:highlight>
              </a:rPr>
              <a:t>Capacity: Up to 30 (year 1)</a:t>
            </a:r>
            <a:endParaRPr>
              <a:highlight>
                <a:schemeClr val="lt1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ighlight>
                  <a:schemeClr val="lt1"/>
                </a:highlight>
              </a:rPr>
              <a:t>Unit Development: Culinary, Hospitality, Music, Arts, and Exercise 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Partnership with the Veterans Affairs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5d83a8a7ea_0_67"/>
          <p:cNvPicPr preferRelativeResize="0"/>
          <p:nvPr/>
        </p:nvPicPr>
        <p:blipFill rotWithShape="1">
          <a:blip r:embed="rId3">
            <a:alphaModFix/>
          </a:blip>
          <a:srcRect t="-19329" b="13877"/>
          <a:stretch/>
        </p:blipFill>
        <p:spPr>
          <a:xfrm>
            <a:off x="500700" y="-967625"/>
            <a:ext cx="11190600" cy="741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5d83a8a7ea_0_67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25d83a8a7ea_0_137"/>
          <p:cNvPicPr preferRelativeResize="0"/>
          <p:nvPr/>
        </p:nvPicPr>
        <p:blipFill rotWithShape="1">
          <a:blip r:embed="rId3">
            <a:alphaModFix/>
          </a:blip>
          <a:srcRect l="2098" t="26187" r="2088" b="4970"/>
          <a:stretch/>
        </p:blipFill>
        <p:spPr>
          <a:xfrm>
            <a:off x="489775" y="391875"/>
            <a:ext cx="11190600" cy="603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5d83a8a7ea_0_137"/>
          <p:cNvSpPr/>
          <p:nvPr/>
        </p:nvSpPr>
        <p:spPr>
          <a:xfrm>
            <a:off x="489857" y="391886"/>
            <a:ext cx="11190600" cy="6030600"/>
          </a:xfrm>
          <a:prstGeom prst="rect">
            <a:avLst/>
          </a:prstGeom>
          <a:noFill/>
          <a:ln w="63500" cap="flat" cmpd="sng">
            <a:solidFill>
              <a:srgbClr val="EC0A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Macintosh PowerPoint</Application>
  <PresentationFormat>Widescreen</PresentationFormat>
  <Paragraphs>173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Westside Community Services Crisis Clinic</vt:lpstr>
      <vt:lpstr>Table of Contents</vt:lpstr>
      <vt:lpstr>What programs does the Crisis Clinic offer?</vt:lpstr>
      <vt:lpstr>What populations are being served?</vt:lpstr>
      <vt:lpstr>What is a Clubhouse? </vt:lpstr>
      <vt:lpstr>What outcomes have been documented for Clubhouse Membership? </vt:lpstr>
      <vt:lpstr>How is Westside developing a Clubhouse?</vt:lpstr>
      <vt:lpstr>PowerPoint Presentation</vt:lpstr>
      <vt:lpstr>PowerPoint Presentation</vt:lpstr>
      <vt:lpstr>How is our funding structured?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Westside Community Services Crisis Clinic</dc:title>
  <dc:creator>Brook Chick</dc:creator>
  <cp:lastModifiedBy>Brook Chick</cp:lastModifiedBy>
  <cp:revision>1</cp:revision>
  <dcterms:created xsi:type="dcterms:W3CDTF">2023-07-07T17:26:36Z</dcterms:created>
  <dcterms:modified xsi:type="dcterms:W3CDTF">2023-08-08T19:54:55Z</dcterms:modified>
</cp:coreProperties>
</file>