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64" r:id="rId9"/>
    <p:sldId id="265" r:id="rId10"/>
    <p:sldId id="266" r:id="rId11"/>
    <p:sldId id="268" r:id="rId12"/>
    <p:sldId id="270" r:id="rId13"/>
    <p:sldId id="269" r:id="rId14"/>
  </p:sldIdLst>
  <p:sldSz cx="13011150" cy="7315200"/>
  <p:notesSz cx="6858000" cy="9144000"/>
  <p:embeddedFontLst>
    <p:embeddedFont>
      <p:font typeface="Calibri" panose="020F0502020204030204" pitchFamily="34" charset="0"/>
      <p:regular r:id="rId16"/>
      <p:bold r:id="rId17"/>
      <p:italic r:id="rId18"/>
      <p:boldItalic r:id="rId19"/>
    </p:embeddedFont>
    <p:embeddedFont>
      <p:font typeface="Playfair Display" panose="00000500000000000000" pitchFamily="2"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3-01-11T20:22:34"/>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03" d="100"/>
          <a:sy n="103" d="100"/>
        </p:scale>
        <p:origin x="2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endParaRPr/>
          </a:p>
          <a:p>
            <a:pPr algn="l" hangingPunct="0">
              <a:lnSpc>
                <a:spcPct val="100000"/>
              </a:lnSpc>
            </a:pPr>
            <a:r>
              <a:rPr>
                <a:latin typeface="Arial"/>
                <a:ea typeface="+mn-ea"/>
                <a:cs typeface="Arial"/>
              </a:rPr>
              <a:t>California State Building.jpg</a:t>
            </a:r>
          </a:p>
          <a:p>
            <a:pPr algn="l" hangingPunct="0">
              <a:lnSpc>
                <a:spcPct val="100000"/>
              </a:lnSpc>
            </a:pPr>
            <a:r>
              <a:rPr sz="1200">
                <a:latin typeface="Arial"/>
                <a:ea typeface="+mn-ea"/>
                <a:cs typeface="Arial"/>
              </a:rPr>
              <a:t>California is uniquely positioned to take the lead in police oversight due to state-level provisions to increase public transparency and police accountability. Senate Bill 1421 is a 2019 law that made certain categories of previously confidential investigation records now available to the public. Senate Bill 16, enacted in 2022, expands the disclosable categories of officer conduct. Senate Bill 1421 and SB 16 work together to allow increased public access to previously protected police records.  SB 1421 allows for records to be released in peace officer conduct cases that involve discharge of a firearm, use of force resulting in great bodily injury, sexual assault, and dishonesty.  SB 16 increases that scope also to include sustained peace officer misconduct findings of biased and discriminatory behavior, unlawful search and seizure, excessive or unreasonable use of force, and failure to intervene when another officer uses excessive or unreasonable force. </a:t>
            </a:r>
          </a:p>
          <a:p>
            <a:pPr algn="l" hangingPunct="0">
              <a:lnSpc>
                <a:spcPct val="100000"/>
              </a:lnSpc>
            </a:pPr>
            <a:endParaRPr sz="1200">
              <a:latin typeface="Arial"/>
              <a:ea typeface="+mn-ea"/>
              <a:cs typeface="Arial"/>
            </a:endParaRPr>
          </a:p>
          <a:p>
            <a:pPr algn="l" hangingPunct="0">
              <a:lnSpc>
                <a:spcPct val="100000"/>
              </a:lnSpc>
            </a:pPr>
            <a:r>
              <a:rPr sz="1200">
                <a:latin typeface="Arial"/>
                <a:ea typeface="+mn-ea"/>
                <a:cs typeface="Arial"/>
              </a:rPr>
              <a:t>Senate Bill 2, set to come into effect in 2023 will increase accountability for misconduct by peace officers through several changes to existing law.  The bill creates a process to decertify police officer professional certification through POST (Peace Officer Standards and Training) for serious misconduct, expands the list of circumstances that will disqualify an officer from employment as a peace officer, requires police agencies to continue to investigate officers even if they resign or leave the agency, and will require law enforcement agencies to report to POST all complaints and findings of serious misconduct.  Lastly, the bill also removes some immunity protections for peace officers and their employing agencies.   </a:t>
            </a:r>
          </a:p>
          <a:p>
            <a:pPr algn="l" hangingPunct="0">
              <a:lnSpc>
                <a:spcPct val="100000"/>
              </a:lnSpc>
            </a:pPr>
            <a:r>
              <a:rPr>
                <a:latin typeface="Arial"/>
                <a:ea typeface="+mn-ea"/>
                <a:cs typeface="Arial"/>
              </a:rPr>
              <a:t>s</a:t>
            </a:r>
          </a:p>
        </p:txBody>
      </p:sp>
      <p:sp>
        <p:nvSpPr>
          <p:cNvPr id="4" name="Slide Number Placeholder 3"/>
          <p:cNvSpPr>
            <a:spLocks noGrp="1"/>
          </p:cNvSpPr>
          <p:nvPr>
            <p:ph type="sldNum" sz="quarter" idx="5"/>
          </p:nvPr>
        </p:nvSpPr>
        <p:spPr/>
        <p:txBody>
          <a:bodyPr/>
          <a:lstStyle/>
          <a:p>
            <a:fld id="{4F38AFD9-D5DB-4A47-A4BE-251B4DF1413A}" type="slidenum">
              <a:rPr lang="en-US"/>
              <a:t>11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endParaRPr/>
          </a:p>
          <a:p>
            <a:pPr algn="l" hangingPunct="0">
              <a:lnSpc>
                <a:spcPct val="100000"/>
              </a:lnSpc>
            </a:pPr>
            <a:r>
              <a:rPr>
                <a:latin typeface="Arial"/>
                <a:ea typeface="+mn-ea"/>
                <a:cs typeface="Arial"/>
              </a:rPr>
              <a:t>California State Building.jpg</a:t>
            </a:r>
          </a:p>
          <a:p>
            <a:pPr algn="l" hangingPunct="0">
              <a:lnSpc>
                <a:spcPct val="100000"/>
              </a:lnSpc>
            </a:pPr>
            <a:r>
              <a:rPr sz="1200">
                <a:latin typeface="Arial"/>
                <a:ea typeface="+mn-ea"/>
                <a:cs typeface="Arial"/>
              </a:rPr>
              <a:t>California is uniquely positioned to take the lead in police oversight due to state-level provisions to increase public transparency and police accountability. Senate Bill 1421 is a 2019 law that made certain categories of previously confidential investigation records now available to the public. Senate Bill 16, enacted in 2022, expands the disclosable categories of officer conduct. Senate Bill 1421 and SB 16 work together to allow increased public access to previously protected police records.  SB 1421 allows for records to be released in peace officer conduct cases that involve discharge of a firearm, use of force resulting in great bodily injury, sexual assault, and dishonesty.  SB 16 increases that scope also to include sustained peace officer misconduct findings of biased and discriminatory behavior, unlawful search and seizure, excessive or unreasonable use of force, and failure to intervene when another officer uses excessive or unreasonable force. </a:t>
            </a:r>
          </a:p>
          <a:p>
            <a:pPr algn="l" hangingPunct="0">
              <a:lnSpc>
                <a:spcPct val="100000"/>
              </a:lnSpc>
            </a:pPr>
            <a:endParaRPr sz="1200">
              <a:latin typeface="Arial"/>
              <a:ea typeface="+mn-ea"/>
              <a:cs typeface="Arial"/>
            </a:endParaRPr>
          </a:p>
          <a:p>
            <a:pPr algn="l" hangingPunct="0">
              <a:lnSpc>
                <a:spcPct val="100000"/>
              </a:lnSpc>
            </a:pPr>
            <a:r>
              <a:rPr sz="1200">
                <a:latin typeface="Arial"/>
                <a:ea typeface="+mn-ea"/>
                <a:cs typeface="Arial"/>
              </a:rPr>
              <a:t>Senate Bill 2, set to come into effect in 2023 will increase accountability for misconduct by peace officers through several changes to existing law.  The bill creates a process to decertify police officer professional certification through POST (Peace Officer Standards and Training) for serious misconduct, expands the list of circumstances that will disqualify an officer from employment as a peace officer, requires police agencies to continue to investigate officers even if they resign or leave the agency, and will require law enforcement agencies to report to POST all complaints and findings of serious misconduct.  Lastly, the bill also removes some immunity protections for peace officers and their employing agencies.   </a:t>
            </a:r>
          </a:p>
          <a:p>
            <a:pPr algn="l" hangingPunct="0">
              <a:lnSpc>
                <a:spcPct val="100000"/>
              </a:lnSpc>
            </a:pPr>
            <a:r>
              <a:rPr>
                <a:latin typeface="Arial"/>
                <a:ea typeface="+mn-ea"/>
                <a:cs typeface="Arial"/>
              </a:rPr>
              <a:t>s</a:t>
            </a:r>
          </a:p>
        </p:txBody>
      </p:sp>
      <p:sp>
        <p:nvSpPr>
          <p:cNvPr id="4" name="Slide Number Placeholder 3"/>
          <p:cNvSpPr>
            <a:spLocks noGrp="1"/>
          </p:cNvSpPr>
          <p:nvPr>
            <p:ph type="sldNum" sz="quarter" idx="5"/>
          </p:nvPr>
        </p:nvSpPr>
        <p:spPr/>
        <p:txBody>
          <a:bodyPr/>
          <a:lstStyle/>
          <a:p>
            <a:fld id="{4F38AFD9-D5DB-4A47-A4BE-251B4DF1413A}" type="slidenum">
              <a:rPr lang="en-US"/>
              <a:t>12</a:t>
            </a:fld>
            <a:endParaRPr lang="en-US"/>
          </a:p>
        </p:txBody>
      </p:sp>
    </p:spTree>
    <p:extLst>
      <p:ext uri="{BB962C8B-B14F-4D97-AF65-F5344CB8AC3E}">
        <p14:creationId xmlns:p14="http://schemas.microsoft.com/office/powerpoint/2010/main" val="192198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13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9</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1/11/2023</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1.pn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3645"/>
        </a:solidFill>
        <a:effectLst/>
      </p:bgPr>
    </p:bg>
    <p:spTree>
      <p:nvGrpSpPr>
        <p:cNvPr id="1" name="Title"/>
        <p:cNvGrpSpPr/>
        <p:nvPr/>
      </p:nvGrpSpPr>
      <p:grpSpPr>
        <a:xfrm>
          <a:off x="0" y="0"/>
          <a:ext cx="0" cy="0"/>
          <a:chOff x="0" y="0"/>
          <a:chExt cx="0" cy="0"/>
        </a:xfrm>
      </p:grpSpPr>
      <p:pic>
        <p:nvPicPr>
          <p:cNvPr id="2" name="Circle-13"/>
          <p:cNvPicPr/>
          <p:nvPr/>
        </p:nvPicPr>
        <p:blipFill rotWithShape="1">
          <a:blip r:embed="rId3"/>
          <a:stretch>
            <a:fillRect/>
          </a:stretch>
        </p:blipFill>
        <p:spPr>
          <a:xfrm>
            <a:off x="3838575" y="1524000"/>
            <a:ext cx="4708554" cy="4708554"/>
          </a:xfrm>
          <a:prstGeom prst="rect">
            <a:avLst/>
          </a:prstGeom>
        </p:spPr>
      </p:pic>
      <p:pic>
        <p:nvPicPr>
          <p:cNvPr id="3" name="Object"/>
          <p:cNvPicPr/>
          <p:nvPr/>
        </p:nvPicPr>
        <p:blipFill rotWithShape="1">
          <a:blip r:embed="rId4"/>
          <a:stretch>
            <a:fillRect/>
          </a:stretch>
        </p:blipFill>
        <p:spPr>
          <a:xfrm>
            <a:off x="6214141" y="676275"/>
            <a:ext cx="6666654" cy="6275901"/>
          </a:xfrm>
          <a:prstGeom prst="rect">
            <a:avLst/>
          </a:prstGeom>
        </p:spPr>
      </p:pic>
      <p:sp>
        <p:nvSpPr>
          <p:cNvPr id="4" name="Rectangle 3"/>
          <p:cNvSpPr/>
          <p:nvPr/>
        </p:nvSpPr>
        <p:spPr>
          <a:xfrm>
            <a:off x="966203" y="2114550"/>
            <a:ext cx="4564311" cy="4572000"/>
          </a:xfrm>
          <a:prstGeom prst="rect">
            <a:avLst/>
          </a:prstGeom>
        </p:spPr>
        <p:txBody>
          <a:bodyPr spcFirstLastPara="0" lIns="0" tIns="0" rIns="0" bIns="0" anchor="t"/>
          <a:lstStyle/>
          <a:p>
            <a:pPr algn="l" hangingPunct="0">
              <a:lnSpc>
                <a:spcPct val="100000"/>
              </a:lnSpc>
            </a:pPr>
            <a:r>
              <a:rPr sz="7500">
                <a:solidFill>
                  <a:srgbClr val="FFFFFF"/>
                </a:solidFill>
                <a:latin typeface="Playfair Display"/>
                <a:ea typeface="+mn-ea"/>
                <a:cs typeface="Playfair Display"/>
              </a:rPr>
              <a:t>DPA Proposed </a:t>
            </a:r>
          </a:p>
          <a:p>
            <a:pPr algn="l" hangingPunct="0">
              <a:lnSpc>
                <a:spcPct val="100000"/>
              </a:lnSpc>
            </a:pPr>
            <a:r>
              <a:rPr sz="7500">
                <a:solidFill>
                  <a:srgbClr val="FFFFFF"/>
                </a:solidFill>
                <a:latin typeface="Playfair Display"/>
                <a:ea typeface="+mn-ea"/>
                <a:cs typeface="Playfair Display"/>
              </a:rPr>
              <a:t>Budget FY23-24</a:t>
            </a:r>
          </a:p>
        </p:txBody>
      </p:sp>
      <p:pic>
        <p:nvPicPr>
          <p:cNvPr id="5" name="Line-24"/>
          <p:cNvPicPr/>
          <p:nvPr/>
        </p:nvPicPr>
        <p:blipFill rotWithShape="1">
          <a:blip r:embed="rId5"/>
          <a:stretch>
            <a:fillRect/>
          </a:stretch>
        </p:blipFill>
        <p:spPr>
          <a:xfrm>
            <a:off x="0" y="7038975"/>
            <a:ext cx="3279081" cy="361950"/>
          </a:xfrm>
          <a:prstGeom prst="rect">
            <a:avLst/>
          </a:prstGeom>
        </p:spPr>
      </p:pic>
      <p:pic>
        <p:nvPicPr>
          <p:cNvPr id="6" name="Line-24 copy 1"/>
          <p:cNvPicPr/>
          <p:nvPr/>
        </p:nvPicPr>
        <p:blipFill rotWithShape="1">
          <a:blip r:embed="rId6"/>
          <a:stretch>
            <a:fillRect/>
          </a:stretch>
        </p:blipFill>
        <p:spPr>
          <a:xfrm>
            <a:off x="3226998" y="7038975"/>
            <a:ext cx="9834639" cy="361950"/>
          </a:xfrm>
          <a:prstGeom prst="rect">
            <a:avLst/>
          </a:prstGeom>
        </p:spPr>
      </p:pic>
      <p:pic>
        <p:nvPicPr>
          <p:cNvPr id="7" name="ArrowOutline58"/>
          <p:cNvPicPr/>
          <p:nvPr/>
        </p:nvPicPr>
        <p:blipFill rotWithShape="1">
          <a:blip r:embed="rId7"/>
          <a:stretch>
            <a:fillRect/>
          </a:stretch>
        </p:blipFill>
        <p:spPr>
          <a:xfrm>
            <a:off x="8126302" y="9067800"/>
            <a:ext cx="990600" cy="847725"/>
          </a:xfrm>
          <a:prstGeom prst="rect">
            <a:avLst/>
          </a:prstGeom>
        </p:spPr>
      </p:pic>
      <p:pic>
        <p:nvPicPr>
          <p:cNvPr id="8" name="customLine"/>
          <p:cNvPicPr/>
          <p:nvPr/>
        </p:nvPicPr>
        <p:blipFill rotWithShape="1">
          <a:blip r:embed="rId8"/>
          <a:stretch>
            <a:fillRect/>
          </a:stretch>
        </p:blipFill>
        <p:spPr>
          <a:xfrm rot="-5400000">
            <a:off x="-759024" y="2530674"/>
            <a:ext cx="2821915" cy="190500"/>
          </a:xfrm>
          <a:prstGeom prst="rect">
            <a:avLst/>
          </a:prstGeom>
        </p:spPr>
      </p:pic>
      <p:sp>
        <p:nvSpPr>
          <p:cNvPr id="9" name="Rectangle 8"/>
          <p:cNvSpPr/>
          <p:nvPr/>
        </p:nvSpPr>
        <p:spPr>
          <a:xfrm>
            <a:off x="1409700" y="40005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9"/>
          <a:stretch>
            <a:fillRect/>
          </a:stretch>
        </p:blipFill>
        <p:spPr>
          <a:xfrm>
            <a:off x="142875" y="133350"/>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Integrity"/>
        <p:cNvGrpSpPr/>
        <p:nvPr/>
      </p:nvGrpSpPr>
      <p:grpSpPr>
        <a:xfrm>
          <a:off x="0" y="0"/>
          <a:ext cx="0" cy="0"/>
          <a:chOff x="0" y="0"/>
          <a:chExt cx="0" cy="0"/>
        </a:xfrm>
      </p:grpSpPr>
      <p:pic>
        <p:nvPicPr>
          <p:cNvPr id="2" name="Circle-13 copy 1"/>
          <p:cNvPicPr/>
          <p:nvPr/>
        </p:nvPicPr>
        <p:blipFill rotWithShape="1">
          <a:blip r:embed="rId4"/>
          <a:stretch>
            <a:fillRect/>
          </a:stretch>
        </p:blipFill>
        <p:spPr>
          <a:xfrm>
            <a:off x="3626753" y="4410075"/>
            <a:ext cx="5617976" cy="5617976"/>
          </a:xfrm>
          <a:prstGeom prst="rect">
            <a:avLst/>
          </a:prstGeom>
        </p:spPr>
      </p:pic>
      <p:pic>
        <p:nvPicPr>
          <p:cNvPr id="3" name="Line-24"/>
          <p:cNvPicPr/>
          <p:nvPr/>
        </p:nvPicPr>
        <p:blipFill rotWithShape="1">
          <a:blip r:embed="rId5"/>
          <a:stretch>
            <a:fillRect/>
          </a:stretch>
        </p:blipFill>
        <p:spPr>
          <a:xfrm>
            <a:off x="0" y="7038975"/>
            <a:ext cx="3279081" cy="361950"/>
          </a:xfrm>
          <a:prstGeom prst="rect">
            <a:avLst/>
          </a:prstGeom>
        </p:spPr>
      </p:pic>
      <p:pic>
        <p:nvPicPr>
          <p:cNvPr id="4" name="Line-24 copy 1"/>
          <p:cNvPicPr/>
          <p:nvPr/>
        </p:nvPicPr>
        <p:blipFill rotWithShape="1">
          <a:blip r:embed="rId6"/>
          <a:stretch>
            <a:fillRect/>
          </a:stretch>
        </p:blipFill>
        <p:spPr>
          <a:xfrm>
            <a:off x="3226998" y="7038975"/>
            <a:ext cx="9834639" cy="361950"/>
          </a:xfrm>
          <a:prstGeom prst="rect">
            <a:avLst/>
          </a:prstGeom>
        </p:spPr>
      </p:pic>
      <p:sp>
        <p:nvSpPr>
          <p:cNvPr id="5" name="Rectangle 4"/>
          <p:cNvSpPr/>
          <p:nvPr/>
        </p:nvSpPr>
        <p:spPr>
          <a:xfrm>
            <a:off x="761649" y="3019425"/>
            <a:ext cx="11316834" cy="914400"/>
          </a:xfrm>
          <a:prstGeom prst="rect">
            <a:avLst/>
          </a:prstGeom>
        </p:spPr>
        <p:txBody>
          <a:bodyPr spcFirstLastPara="0" lIns="0" tIns="0" rIns="0" bIns="0" anchor="t"/>
          <a:lstStyle/>
          <a:p>
            <a:pPr algn="ctr" hangingPunct="0">
              <a:lnSpc>
                <a:spcPct val="100000"/>
              </a:lnSpc>
            </a:pPr>
            <a:r>
              <a:rPr sz="6000">
                <a:solidFill>
                  <a:srgbClr val="FFFFFF"/>
                </a:solidFill>
                <a:latin typeface="Playfair Display"/>
                <a:ea typeface="+mn-ea"/>
                <a:cs typeface="Playfair Display"/>
              </a:rPr>
              <a:t>Accountability</a:t>
            </a:r>
          </a:p>
        </p:txBody>
      </p:sp>
      <p:pic>
        <p:nvPicPr>
          <p:cNvPr id="6" name="customLine"/>
          <p:cNvPicPr/>
          <p:nvPr/>
        </p:nvPicPr>
        <p:blipFill rotWithShape="1">
          <a:blip r:embed="rId7"/>
          <a:stretch>
            <a:fillRect/>
          </a:stretch>
        </p:blipFill>
        <p:spPr>
          <a:xfrm rot="-5400000">
            <a:off x="5842008" y="2035167"/>
            <a:ext cx="1327133" cy="190500"/>
          </a:xfrm>
          <a:prstGeom prst="rect">
            <a:avLst/>
          </a:prstGeom>
        </p:spPr>
      </p:pic>
      <p:pic>
        <p:nvPicPr>
          <p:cNvPr id="7" name="Line-24"/>
          <p:cNvPicPr/>
          <p:nvPr/>
        </p:nvPicPr>
        <p:blipFill rotWithShape="1">
          <a:blip r:embed="rId8"/>
          <a:stretch>
            <a:fillRect/>
          </a:stretch>
        </p:blipFill>
        <p:spPr>
          <a:xfrm>
            <a:off x="0" y="7038975"/>
            <a:ext cx="3279081" cy="361950"/>
          </a:xfrm>
          <a:prstGeom prst="rect">
            <a:avLst/>
          </a:prstGeom>
        </p:spPr>
      </p:pic>
      <p:pic>
        <p:nvPicPr>
          <p:cNvPr id="8" name="Line-24 copy 1"/>
          <p:cNvPicPr/>
          <p:nvPr/>
        </p:nvPicPr>
        <p:blipFill rotWithShape="1">
          <a:blip r:embed="rId9"/>
          <a:stretch>
            <a:fillRect/>
          </a:stretch>
        </p:blipFill>
        <p:spPr>
          <a:xfrm>
            <a:off x="3226998" y="7038975"/>
            <a:ext cx="9834639" cy="361950"/>
          </a:xfrm>
          <a:prstGeom prst="rect">
            <a:avLst/>
          </a:prstGeom>
        </p:spPr>
      </p:pic>
      <p:sp>
        <p:nvSpPr>
          <p:cNvPr id="9" name="Rectangle 8"/>
          <p:cNvSpPr/>
          <p:nvPr/>
        </p:nvSpPr>
        <p:spPr>
          <a:xfrm>
            <a:off x="1266825" y="26670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10"/>
          <a:stretch>
            <a:fillRect/>
          </a:stretch>
        </p:blipFill>
        <p:spPr>
          <a:xfrm>
            <a:off x="0" y="0"/>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2A36"/>
        </a:solidFill>
        <a:effectLst/>
      </p:bgPr>
    </p:bg>
    <p:spTree>
      <p:nvGrpSpPr>
        <p:cNvPr id="1" name="Stay True to Goals"/>
        <p:cNvGrpSpPr/>
        <p:nvPr/>
      </p:nvGrpSpPr>
      <p:grpSpPr>
        <a:xfrm>
          <a:off x="0" y="0"/>
          <a:ext cx="0" cy="0"/>
          <a:chOff x="0" y="0"/>
          <a:chExt cx="0" cy="0"/>
        </a:xfrm>
      </p:grpSpPr>
      <p:pic>
        <p:nvPicPr>
          <p:cNvPr id="14" name="Circle-13">
            <a:extLst>
              <a:ext uri="{FF2B5EF4-FFF2-40B4-BE49-F238E27FC236}">
                <a16:creationId xmlns:a16="http://schemas.microsoft.com/office/drawing/2014/main" id="{8FD3D1F0-7CC1-06BB-2F48-43DFF75AD9AE}"/>
              </a:ext>
            </a:extLst>
          </p:cNvPr>
          <p:cNvPicPr/>
          <p:nvPr/>
        </p:nvPicPr>
        <p:blipFill rotWithShape="1">
          <a:blip r:embed="rId3"/>
          <a:stretch>
            <a:fillRect/>
          </a:stretch>
        </p:blipFill>
        <p:spPr>
          <a:xfrm>
            <a:off x="3474265" y="-2808988"/>
            <a:ext cx="5617976" cy="5617976"/>
          </a:xfrm>
          <a:prstGeom prst="rect">
            <a:avLst/>
          </a:prstGeom>
        </p:spPr>
      </p:pic>
      <p:sp>
        <p:nvSpPr>
          <p:cNvPr id="3" name="Rectangle 2"/>
          <p:cNvSpPr/>
          <p:nvPr/>
        </p:nvSpPr>
        <p:spPr>
          <a:xfrm>
            <a:off x="1410940" y="2808988"/>
            <a:ext cx="11096757" cy="5124450"/>
          </a:xfrm>
          <a:prstGeom prst="rect">
            <a:avLst/>
          </a:prstGeom>
        </p:spPr>
        <p:txBody>
          <a:bodyPr spcFirstLastPara="0" lIns="0" tIns="0" rIns="0" bIns="0" anchor="t"/>
          <a:lstStyle/>
          <a:p>
            <a:pPr marL="285750" indent="-285750" hangingPunct="0">
              <a:lnSpc>
                <a:spcPct val="116667"/>
              </a:lnSpc>
              <a:buFont typeface="Arial" panose="020B0604020202020204" pitchFamily="34" charset="0"/>
              <a:buChar char="•"/>
            </a:pPr>
            <a:r>
              <a:rPr lang="en-US" sz="1800" dirty="0">
                <a:solidFill>
                  <a:srgbClr val="FFFFFF"/>
                </a:solidFill>
                <a:latin typeface="Playfair Display"/>
                <a:ea typeface="+mn-ea"/>
                <a:cs typeface="Playfair Display"/>
              </a:rPr>
              <a:t>Digitize over 30 years of paper case documents and analog media files.</a:t>
            </a:r>
          </a:p>
          <a:p>
            <a:pPr algn="ctr" hangingPunct="0">
              <a:lnSpc>
                <a:spcPct val="116667"/>
              </a:lnSpc>
            </a:pPr>
            <a:endParaRPr lang="en-US" dirty="0">
              <a:solidFill>
                <a:srgbClr val="FFFFFF"/>
              </a:solidFill>
              <a:latin typeface="Playfair Display"/>
              <a:cs typeface="Playfair Display"/>
            </a:endParaRPr>
          </a:p>
          <a:p>
            <a:pPr marL="285750" indent="-285750" algn="l" hangingPunct="0">
              <a:lnSpc>
                <a:spcPct val="116667"/>
              </a:lnSpc>
              <a:buClr>
                <a:srgbClr val="FFFFFF"/>
              </a:buClr>
              <a:buFont typeface="Arial" panose="020B0604020202020204" pitchFamily="34" charset="0"/>
              <a:buChar char="•"/>
            </a:pPr>
            <a:r>
              <a:rPr lang="en-US" sz="1800" dirty="0">
                <a:solidFill>
                  <a:srgbClr val="FFFFFF"/>
                </a:solidFill>
                <a:latin typeface="Playfair Display"/>
                <a:ea typeface="+mn-ea"/>
                <a:cs typeface="Playfair Display"/>
              </a:rPr>
              <a:t>Request 2 FTEs</a:t>
            </a:r>
          </a:p>
          <a:p>
            <a:pPr marL="742950" lvl="1" indent="-285750" hangingPunct="0">
              <a:lnSpc>
                <a:spcPct val="116667"/>
              </a:lnSpc>
              <a:buClr>
                <a:srgbClr val="FFFFFF"/>
              </a:buClr>
              <a:buFont typeface="Arial" panose="020B0604020202020204" pitchFamily="34" charset="0"/>
              <a:buChar char="•"/>
            </a:pPr>
            <a:r>
              <a:rPr lang="en-US" dirty="0">
                <a:solidFill>
                  <a:srgbClr val="FFFFFF"/>
                </a:solidFill>
                <a:latin typeface="Playfair Display"/>
                <a:ea typeface="+mn-ea"/>
                <a:cs typeface="Playfair Display"/>
              </a:rPr>
              <a:t>NEW: 1092 IT Administrator </a:t>
            </a:r>
          </a:p>
          <a:p>
            <a:pPr marL="742950" lvl="1" indent="-285750" hangingPunct="0">
              <a:lnSpc>
                <a:spcPct val="116667"/>
              </a:lnSpc>
              <a:buClr>
                <a:srgbClr val="FFFFFF"/>
              </a:buClr>
              <a:buFont typeface="Arial" panose="020B0604020202020204" pitchFamily="34" charset="0"/>
              <a:buChar char="•"/>
            </a:pPr>
            <a:r>
              <a:rPr lang="en-US" dirty="0">
                <a:solidFill>
                  <a:srgbClr val="FFFFFF"/>
                </a:solidFill>
                <a:latin typeface="Playfair Display"/>
                <a:ea typeface="+mn-ea"/>
                <a:cs typeface="Playfair Display"/>
              </a:rPr>
              <a:t>Change 1823 from a temporary to a permanent</a:t>
            </a:r>
            <a:r>
              <a:rPr lang="en-US" sz="1350" dirty="0">
                <a:solidFill>
                  <a:srgbClr val="111111"/>
                </a:solidFill>
                <a:latin typeface="Playfair Display"/>
                <a:ea typeface="+mn-ea"/>
                <a:cs typeface="Playfair Display"/>
              </a:rPr>
              <a:t> </a:t>
            </a:r>
            <a:r>
              <a:rPr lang="en-US" dirty="0">
                <a:solidFill>
                  <a:srgbClr val="FFFFFF"/>
                </a:solidFill>
                <a:latin typeface="Playfair Display"/>
                <a:ea typeface="+mn-ea"/>
                <a:cs typeface="Playfair Display"/>
              </a:rPr>
              <a:t>position </a:t>
            </a:r>
          </a:p>
          <a:p>
            <a:pPr marL="285750" indent="-285750" hangingPunct="0">
              <a:lnSpc>
                <a:spcPct val="116667"/>
              </a:lnSpc>
              <a:buClr>
                <a:srgbClr val="FFFFFF"/>
              </a:buClr>
              <a:buFont typeface="Arial" panose="020B0604020202020204" pitchFamily="34" charset="0"/>
              <a:buChar char="•"/>
            </a:pPr>
            <a:endParaRPr lang="en-US" dirty="0">
              <a:solidFill>
                <a:srgbClr val="FFFFFF"/>
              </a:solidFill>
              <a:latin typeface="Playfair Display"/>
              <a:cs typeface="Playfair Display"/>
            </a:endParaRPr>
          </a:p>
          <a:p>
            <a:pPr marL="285750" indent="-285750" hangingPunct="0">
              <a:lnSpc>
                <a:spcPct val="116667"/>
              </a:lnSpc>
              <a:buClr>
                <a:srgbClr val="FFFFFF"/>
              </a:buClr>
              <a:buFont typeface="Arial" panose="020B0604020202020204" pitchFamily="34" charset="0"/>
              <a:buChar char="•"/>
            </a:pPr>
            <a:r>
              <a:rPr lang="en-US" dirty="0">
                <a:solidFill>
                  <a:srgbClr val="FFFFFF"/>
                </a:solidFill>
                <a:latin typeface="Playfair Display"/>
                <a:ea typeface="+mn-ea"/>
                <a:cs typeface="Playfair Display"/>
              </a:rPr>
              <a:t>Develop a joint SFPD and DPA case tracking system. The system would allow SFPD and DPA jointly track all cases, discipline and report on the details in real-time. The system would also help SFPD track cases for Senate Bill 2 and ensure SFPD can comply with the new legislation. </a:t>
            </a:r>
          </a:p>
          <a:p>
            <a:pPr marL="685800" lvl="1" indent="-228600" hangingPunct="0">
              <a:lnSpc>
                <a:spcPct val="116667"/>
              </a:lnSpc>
              <a:buClr>
                <a:srgbClr val="FFFFFF"/>
              </a:buClr>
              <a:buFont typeface="Courier New" panose="020B0604020202020204" pitchFamily="34" charset="0"/>
              <a:buChar char="o"/>
            </a:pPr>
            <a:endParaRPr lang="en-US" dirty="0">
              <a:solidFill>
                <a:srgbClr val="FFFFFF"/>
              </a:solidFill>
              <a:latin typeface="Playfair Display"/>
              <a:ea typeface="+mn-ea"/>
              <a:cs typeface="Playfair Display"/>
            </a:endParaRPr>
          </a:p>
          <a:p>
            <a:pPr algn="ctr" hangingPunct="0">
              <a:lnSpc>
                <a:spcPct val="116667"/>
              </a:lnSpc>
            </a:pPr>
            <a:endParaRPr lang="en-US" sz="1800" dirty="0">
              <a:solidFill>
                <a:srgbClr val="FFFFFF"/>
              </a:solidFill>
              <a:latin typeface="Playfair Display"/>
              <a:ea typeface="+mn-ea"/>
              <a:cs typeface="Playfair Display"/>
            </a:endParaRPr>
          </a:p>
          <a:p>
            <a:pPr algn="ctr" hangingPunct="0">
              <a:lnSpc>
                <a:spcPct val="116667"/>
              </a:lnSpc>
            </a:pPr>
            <a:endParaRPr sz="1800" dirty="0">
              <a:solidFill>
                <a:srgbClr val="FFFFFF"/>
              </a:solidFill>
              <a:latin typeface="Playfair Display"/>
              <a:ea typeface="+mn-ea"/>
              <a:cs typeface="Playfair Display"/>
            </a:endParaRPr>
          </a:p>
        </p:txBody>
      </p:sp>
      <p:pic>
        <p:nvPicPr>
          <p:cNvPr id="4" name="Line-24"/>
          <p:cNvPicPr/>
          <p:nvPr/>
        </p:nvPicPr>
        <p:blipFill rotWithShape="1">
          <a:blip r:embed="rId4"/>
          <a:stretch>
            <a:fillRect/>
          </a:stretch>
        </p:blipFill>
        <p:spPr>
          <a:xfrm>
            <a:off x="0" y="7038975"/>
            <a:ext cx="3279081" cy="361950"/>
          </a:xfrm>
          <a:prstGeom prst="rect">
            <a:avLst/>
          </a:prstGeom>
        </p:spPr>
      </p:pic>
      <p:pic>
        <p:nvPicPr>
          <p:cNvPr id="5" name="Line-24 copy 1"/>
          <p:cNvPicPr/>
          <p:nvPr/>
        </p:nvPicPr>
        <p:blipFill rotWithShape="1">
          <a:blip r:embed="rId5"/>
          <a:stretch>
            <a:fillRect/>
          </a:stretch>
        </p:blipFill>
        <p:spPr>
          <a:xfrm>
            <a:off x="3226998" y="7038975"/>
            <a:ext cx="9834639" cy="361950"/>
          </a:xfrm>
          <a:prstGeom prst="rect">
            <a:avLst/>
          </a:prstGeom>
        </p:spPr>
      </p:pic>
      <p:sp>
        <p:nvSpPr>
          <p:cNvPr id="7" name="Rectangle 6"/>
          <p:cNvSpPr/>
          <p:nvPr/>
        </p:nvSpPr>
        <p:spPr>
          <a:xfrm>
            <a:off x="1057275" y="26670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8" name="2022-01-07 13:08:38"/>
          <p:cNvPicPr/>
          <p:nvPr/>
        </p:nvPicPr>
        <p:blipFill rotWithShape="1">
          <a:blip r:embed="rId6"/>
          <a:stretch>
            <a:fillRect/>
          </a:stretch>
        </p:blipFill>
        <p:spPr>
          <a:xfrm>
            <a:off x="-209550" y="0"/>
            <a:ext cx="1365382" cy="817807"/>
          </a:xfrm>
          <a:prstGeom prst="rect">
            <a:avLst/>
          </a:prstGeom>
        </p:spPr>
      </p:pic>
      <p:sp>
        <p:nvSpPr>
          <p:cNvPr id="9" name="Rectangle 8"/>
          <p:cNvSpPr/>
          <p:nvPr/>
        </p:nvSpPr>
        <p:spPr>
          <a:xfrm>
            <a:off x="4255431" y="884140"/>
            <a:ext cx="10317856" cy="638175"/>
          </a:xfrm>
          <a:prstGeom prst="rect">
            <a:avLst/>
          </a:prstGeom>
        </p:spPr>
        <p:txBody>
          <a:bodyPr spcFirstLastPara="0" lIns="0" tIns="0" rIns="0" bIns="0" anchor="t"/>
          <a:lstStyle/>
          <a:p>
            <a:pPr algn="l" hangingPunct="0">
              <a:lnSpc>
                <a:spcPct val="100000"/>
              </a:lnSpc>
            </a:pPr>
            <a:r>
              <a:rPr lang="en-US" sz="3600" dirty="0">
                <a:solidFill>
                  <a:srgbClr val="FFFFFF"/>
                </a:solidFill>
                <a:latin typeface="Playfair Display"/>
                <a:ea typeface="+mn-ea"/>
                <a:cs typeface="Playfair Display"/>
              </a:rPr>
              <a:t>DPA Budget Priority</a:t>
            </a:r>
          </a:p>
        </p:txBody>
      </p:sp>
      <p:pic>
        <p:nvPicPr>
          <p:cNvPr id="13" name="Shape-1">
            <a:extLst>
              <a:ext uri="{FF2B5EF4-FFF2-40B4-BE49-F238E27FC236}">
                <a16:creationId xmlns:a16="http://schemas.microsoft.com/office/drawing/2014/main" id="{B12D2798-76B0-8941-B38B-E63D3E40EC2C}"/>
              </a:ext>
            </a:extLst>
          </p:cNvPr>
          <p:cNvPicPr/>
          <p:nvPr/>
        </p:nvPicPr>
        <p:blipFill rotWithShape="1">
          <a:blip r:embed="rId7"/>
          <a:stretch>
            <a:fillRect/>
          </a:stretch>
        </p:blipFill>
        <p:spPr>
          <a:xfrm>
            <a:off x="4073211" y="1873055"/>
            <a:ext cx="4420083" cy="219075"/>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A36"/>
        </a:solidFill>
        <a:effectLst/>
      </p:bgPr>
    </p:bg>
    <p:spTree>
      <p:nvGrpSpPr>
        <p:cNvPr id="1" name="Stay True to Goals"/>
        <p:cNvGrpSpPr/>
        <p:nvPr/>
      </p:nvGrpSpPr>
      <p:grpSpPr>
        <a:xfrm>
          <a:off x="0" y="0"/>
          <a:ext cx="0" cy="0"/>
          <a:chOff x="0" y="0"/>
          <a:chExt cx="0" cy="0"/>
        </a:xfrm>
      </p:grpSpPr>
      <p:pic>
        <p:nvPicPr>
          <p:cNvPr id="2" name="Circle-13"/>
          <p:cNvPicPr/>
          <p:nvPr/>
        </p:nvPicPr>
        <p:blipFill rotWithShape="1">
          <a:blip r:embed="rId3"/>
          <a:stretch>
            <a:fillRect/>
          </a:stretch>
        </p:blipFill>
        <p:spPr>
          <a:xfrm>
            <a:off x="3724036" y="-3028950"/>
            <a:ext cx="5617976" cy="5617976"/>
          </a:xfrm>
          <a:prstGeom prst="rect">
            <a:avLst/>
          </a:prstGeom>
        </p:spPr>
      </p:pic>
      <p:sp>
        <p:nvSpPr>
          <p:cNvPr id="3" name="Rectangle 2"/>
          <p:cNvSpPr/>
          <p:nvPr/>
        </p:nvSpPr>
        <p:spPr>
          <a:xfrm>
            <a:off x="1303189" y="2076450"/>
            <a:ext cx="11096757" cy="5124450"/>
          </a:xfrm>
          <a:prstGeom prst="rect">
            <a:avLst/>
          </a:prstGeom>
        </p:spPr>
        <p:txBody>
          <a:bodyPr spcFirstLastPara="0" lIns="0" tIns="0" rIns="0" bIns="0" anchor="t"/>
          <a:lstStyle/>
          <a:p>
            <a:pPr algn="ctr" hangingPunct="0">
              <a:lnSpc>
                <a:spcPct val="116667"/>
              </a:lnSpc>
            </a:pPr>
            <a:r>
              <a:rPr sz="1800" b="1" dirty="0">
                <a:solidFill>
                  <a:srgbClr val="FFFFFF"/>
                </a:solidFill>
                <a:latin typeface="Playfair Display"/>
                <a:ea typeface="+mn-ea"/>
                <a:cs typeface="Playfair Display"/>
              </a:rPr>
              <a:t>INCREASING CASELOADS: </a:t>
            </a:r>
          </a:p>
          <a:p>
            <a:pPr algn="ctr" hangingPunct="0">
              <a:lnSpc>
                <a:spcPct val="116667"/>
              </a:lnSpc>
            </a:pPr>
            <a:r>
              <a:rPr sz="1800" dirty="0">
                <a:solidFill>
                  <a:srgbClr val="FFFFFF"/>
                </a:solidFill>
                <a:latin typeface="Playfair Display"/>
                <a:ea typeface="+mn-ea"/>
                <a:cs typeface="Playfair Display"/>
              </a:rPr>
              <a:t>Annual case numbers continue totaling above 700. Cases are increasing in complexity and require additional review due to the prevalence of video evidence.</a:t>
            </a:r>
          </a:p>
          <a:p>
            <a:pPr algn="ctr" hangingPunct="0">
              <a:lnSpc>
                <a:spcPct val="116667"/>
              </a:lnSpc>
            </a:pPr>
            <a:r>
              <a:rPr sz="1800" dirty="0">
                <a:solidFill>
                  <a:srgbClr val="FFFFFF"/>
                </a:solidFill>
                <a:latin typeface="Playfair Display"/>
                <a:ea typeface="+mn-ea"/>
                <a:cs typeface="Playfair Display"/>
              </a:rPr>
              <a:t>-</a:t>
            </a:r>
          </a:p>
          <a:p>
            <a:pPr algn="ctr" hangingPunct="0">
              <a:lnSpc>
                <a:spcPct val="116667"/>
              </a:lnSpc>
            </a:pPr>
            <a:r>
              <a:rPr sz="1800" b="1" dirty="0">
                <a:solidFill>
                  <a:srgbClr val="FFFFFF"/>
                </a:solidFill>
                <a:latin typeface="Playfair Display"/>
                <a:ea typeface="+mn-ea"/>
                <a:cs typeface="Playfair Display"/>
              </a:rPr>
              <a:t>SENATE BILL 1421 DISCLOSURE DELAYS:  </a:t>
            </a:r>
          </a:p>
          <a:p>
            <a:pPr algn="ctr" hangingPunct="0">
              <a:lnSpc>
                <a:spcPct val="116667"/>
              </a:lnSpc>
            </a:pPr>
            <a:r>
              <a:rPr sz="1800" dirty="0">
                <a:solidFill>
                  <a:srgbClr val="FFFFFF"/>
                </a:solidFill>
                <a:latin typeface="Playfair Display"/>
                <a:ea typeface="+mn-ea"/>
                <a:cs typeface="Playfair Display"/>
              </a:rPr>
              <a:t>Complying with SB 1421, SB 16, and SB 2 continues to present significant administrative challenges as DPA reviews and redacts thousands of qualifying records. As of January 1, 2023, nine new disclosure categories require additional record review and an obligation to provide case data to the statewide Commission on Peace Officer Standards and Training. </a:t>
            </a:r>
          </a:p>
          <a:p>
            <a:pPr algn="ctr" hangingPunct="0">
              <a:lnSpc>
                <a:spcPct val="116667"/>
              </a:lnSpc>
            </a:pPr>
            <a:r>
              <a:rPr sz="1800" dirty="0">
                <a:solidFill>
                  <a:srgbClr val="FFFFFF"/>
                </a:solidFill>
                <a:latin typeface="Playfair Display"/>
                <a:ea typeface="+mn-ea"/>
                <a:cs typeface="Playfair Display"/>
              </a:rPr>
              <a:t>-</a:t>
            </a:r>
          </a:p>
          <a:p>
            <a:pPr algn="ctr" hangingPunct="0">
              <a:lnSpc>
                <a:spcPct val="116667"/>
              </a:lnSpc>
            </a:pPr>
            <a:r>
              <a:rPr sz="1800" b="1" dirty="0">
                <a:solidFill>
                  <a:srgbClr val="FFFFFF"/>
                </a:solidFill>
                <a:latin typeface="Playfair Display"/>
                <a:ea typeface="+mn-ea"/>
                <a:cs typeface="Playfair Display"/>
              </a:rPr>
              <a:t>AUDIT DELAYS</a:t>
            </a:r>
            <a:r>
              <a:rPr sz="1800" dirty="0">
                <a:solidFill>
                  <a:srgbClr val="FFFFFF"/>
                </a:solidFill>
                <a:latin typeface="Playfair Display"/>
                <a:ea typeface="+mn-ea"/>
                <a:cs typeface="Playfair Display"/>
              </a:rPr>
              <a:t>:</a:t>
            </a:r>
            <a:endParaRPr lang="en-US" sz="1800" dirty="0">
              <a:solidFill>
                <a:srgbClr val="FFFFFF"/>
              </a:solidFill>
              <a:latin typeface="Playfair Display"/>
              <a:ea typeface="+mn-ea"/>
              <a:cs typeface="Playfair Display"/>
            </a:endParaRPr>
          </a:p>
          <a:p>
            <a:pPr algn="ctr" hangingPunct="0">
              <a:lnSpc>
                <a:spcPct val="116667"/>
              </a:lnSpc>
            </a:pPr>
            <a:r>
              <a:rPr sz="1800" dirty="0">
                <a:solidFill>
                  <a:srgbClr val="FFFFFF"/>
                </a:solidFill>
                <a:latin typeface="Playfair Display"/>
                <a:ea typeface="+mn-ea"/>
                <a:cs typeface="Playfair Display"/>
              </a:rPr>
              <a:t>The DPA has endeavored to meet community and Police Commission expectations by exercising its charter-mandated authority to conduct periodic biased policing audits of the San Francisco Police Department. To support the Mayor’s budget reduction requests, the DPA plans to leverage existing department and City resources to perform this project.</a:t>
            </a:r>
          </a:p>
          <a:p>
            <a:pPr algn="ctr" hangingPunct="0">
              <a:lnSpc>
                <a:spcPct val="116667"/>
              </a:lnSpc>
            </a:pPr>
            <a:endParaRPr sz="1800" dirty="0">
              <a:solidFill>
                <a:srgbClr val="FFFFFF"/>
              </a:solidFill>
              <a:latin typeface="Playfair Display"/>
              <a:ea typeface="+mn-ea"/>
              <a:cs typeface="Playfair Display"/>
            </a:endParaRPr>
          </a:p>
        </p:txBody>
      </p:sp>
      <p:pic>
        <p:nvPicPr>
          <p:cNvPr id="4" name="Line-24"/>
          <p:cNvPicPr/>
          <p:nvPr/>
        </p:nvPicPr>
        <p:blipFill rotWithShape="1">
          <a:blip r:embed="rId4"/>
          <a:stretch>
            <a:fillRect/>
          </a:stretch>
        </p:blipFill>
        <p:spPr>
          <a:xfrm>
            <a:off x="0" y="7038975"/>
            <a:ext cx="3279081" cy="361950"/>
          </a:xfrm>
          <a:prstGeom prst="rect">
            <a:avLst/>
          </a:prstGeom>
        </p:spPr>
      </p:pic>
      <p:pic>
        <p:nvPicPr>
          <p:cNvPr id="5" name="Line-24 copy 1"/>
          <p:cNvPicPr/>
          <p:nvPr/>
        </p:nvPicPr>
        <p:blipFill rotWithShape="1">
          <a:blip r:embed="rId5"/>
          <a:stretch>
            <a:fillRect/>
          </a:stretch>
        </p:blipFill>
        <p:spPr>
          <a:xfrm>
            <a:off x="3226998" y="7038975"/>
            <a:ext cx="9834639" cy="361950"/>
          </a:xfrm>
          <a:prstGeom prst="rect">
            <a:avLst/>
          </a:prstGeom>
        </p:spPr>
      </p:pic>
      <p:pic>
        <p:nvPicPr>
          <p:cNvPr id="6" name="Shape-1"/>
          <p:cNvPicPr/>
          <p:nvPr/>
        </p:nvPicPr>
        <p:blipFill rotWithShape="1">
          <a:blip r:embed="rId6"/>
          <a:stretch>
            <a:fillRect/>
          </a:stretch>
        </p:blipFill>
        <p:spPr>
          <a:xfrm>
            <a:off x="4660576" y="1447800"/>
            <a:ext cx="4420083" cy="219075"/>
          </a:xfrm>
          <a:prstGeom prst="rect">
            <a:avLst/>
          </a:prstGeom>
        </p:spPr>
      </p:pic>
      <p:sp>
        <p:nvSpPr>
          <p:cNvPr id="7" name="Rectangle 6"/>
          <p:cNvSpPr/>
          <p:nvPr/>
        </p:nvSpPr>
        <p:spPr>
          <a:xfrm>
            <a:off x="1057275" y="26670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8" name="2022-01-07 13:08:38"/>
          <p:cNvPicPr/>
          <p:nvPr/>
        </p:nvPicPr>
        <p:blipFill rotWithShape="1">
          <a:blip r:embed="rId7"/>
          <a:stretch>
            <a:fillRect/>
          </a:stretch>
        </p:blipFill>
        <p:spPr>
          <a:xfrm>
            <a:off x="-209550" y="0"/>
            <a:ext cx="1365382" cy="817807"/>
          </a:xfrm>
          <a:prstGeom prst="rect">
            <a:avLst/>
          </a:prstGeom>
        </p:spPr>
      </p:pic>
      <p:sp>
        <p:nvSpPr>
          <p:cNvPr id="9" name="Rectangle 8"/>
          <p:cNvSpPr/>
          <p:nvPr/>
        </p:nvSpPr>
        <p:spPr>
          <a:xfrm>
            <a:off x="1579896" y="657225"/>
            <a:ext cx="10317856" cy="638175"/>
          </a:xfrm>
          <a:prstGeom prst="rect">
            <a:avLst/>
          </a:prstGeom>
        </p:spPr>
        <p:txBody>
          <a:bodyPr spcFirstLastPara="0" lIns="0" tIns="0" rIns="0" bIns="0" anchor="t"/>
          <a:lstStyle/>
          <a:p>
            <a:pPr algn="ctr" hangingPunct="0">
              <a:lnSpc>
                <a:spcPct val="116667"/>
              </a:lnSpc>
            </a:pPr>
            <a:r>
              <a:rPr sz="3600">
                <a:solidFill>
                  <a:srgbClr val="FFFFFF"/>
                </a:solidFill>
                <a:latin typeface="Playfair Display"/>
                <a:ea typeface="+mn-ea"/>
                <a:cs typeface="Playfair Display"/>
              </a:rPr>
              <a:t>Impact of Reductions</a:t>
            </a:r>
          </a:p>
        </p:txBody>
      </p:sp>
      <p:pic>
        <p:nvPicPr>
          <p:cNvPr id="10" name="Icon-398"/>
          <p:cNvPicPr/>
          <p:nvPr/>
        </p:nvPicPr>
        <p:blipFill rotWithShape="1">
          <a:blip r:embed="rId8"/>
          <a:stretch>
            <a:fillRect/>
          </a:stretch>
        </p:blipFill>
        <p:spPr>
          <a:xfrm>
            <a:off x="578451" y="2280478"/>
            <a:ext cx="682984" cy="593594"/>
          </a:xfrm>
          <a:prstGeom prst="rect">
            <a:avLst/>
          </a:prstGeom>
        </p:spPr>
      </p:pic>
      <p:pic>
        <p:nvPicPr>
          <p:cNvPr id="11" name="Icon-398 copy 2"/>
          <p:cNvPicPr/>
          <p:nvPr/>
        </p:nvPicPr>
        <p:blipFill rotWithShape="1">
          <a:blip r:embed="rId9"/>
          <a:stretch>
            <a:fillRect/>
          </a:stretch>
        </p:blipFill>
        <p:spPr>
          <a:xfrm>
            <a:off x="569764" y="3671694"/>
            <a:ext cx="733425" cy="637043"/>
          </a:xfrm>
          <a:prstGeom prst="rect">
            <a:avLst/>
          </a:prstGeom>
        </p:spPr>
      </p:pic>
      <p:pic>
        <p:nvPicPr>
          <p:cNvPr id="12" name="Icon-398 copy 3"/>
          <p:cNvPicPr/>
          <p:nvPr/>
        </p:nvPicPr>
        <p:blipFill rotWithShape="1">
          <a:blip r:embed="rId10"/>
          <a:stretch>
            <a:fillRect/>
          </a:stretch>
        </p:blipFill>
        <p:spPr>
          <a:xfrm>
            <a:off x="578451" y="5495925"/>
            <a:ext cx="733425" cy="637043"/>
          </a:xfrm>
          <a:prstGeom prst="rect">
            <a:avLst/>
          </a:prstGeom>
        </p:spPr>
      </p:pic>
    </p:spTree>
    <p:extLst>
      <p:ext uri="{BB962C8B-B14F-4D97-AF65-F5344CB8AC3E}">
        <p14:creationId xmlns:p14="http://schemas.microsoft.com/office/powerpoint/2010/main" val="277325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Any Questions"/>
        <p:cNvGrpSpPr/>
        <p:nvPr/>
      </p:nvGrpSpPr>
      <p:grpSpPr>
        <a:xfrm>
          <a:off x="0" y="0"/>
          <a:ext cx="0" cy="0"/>
          <a:chOff x="0" y="0"/>
          <a:chExt cx="0" cy="0"/>
        </a:xfrm>
      </p:grpSpPr>
      <p:pic>
        <p:nvPicPr>
          <p:cNvPr id="2" name="Circle-13 copy 1"/>
          <p:cNvPicPr/>
          <p:nvPr/>
        </p:nvPicPr>
        <p:blipFill rotWithShape="1">
          <a:blip r:embed="rId4"/>
          <a:stretch>
            <a:fillRect/>
          </a:stretch>
        </p:blipFill>
        <p:spPr>
          <a:xfrm>
            <a:off x="2630304" y="-285750"/>
            <a:ext cx="7636035" cy="7636035"/>
          </a:xfrm>
          <a:prstGeom prst="rect">
            <a:avLst/>
          </a:prstGeom>
        </p:spPr>
      </p:pic>
      <p:pic>
        <p:nvPicPr>
          <p:cNvPr id="3" name="Line-24"/>
          <p:cNvPicPr/>
          <p:nvPr/>
        </p:nvPicPr>
        <p:blipFill rotWithShape="1">
          <a:blip r:embed="rId5"/>
          <a:stretch>
            <a:fillRect/>
          </a:stretch>
        </p:blipFill>
        <p:spPr>
          <a:xfrm>
            <a:off x="0" y="7038975"/>
            <a:ext cx="3279081" cy="361950"/>
          </a:xfrm>
          <a:prstGeom prst="rect">
            <a:avLst/>
          </a:prstGeom>
        </p:spPr>
      </p:pic>
      <p:pic>
        <p:nvPicPr>
          <p:cNvPr id="4" name="Line-24 copy 1"/>
          <p:cNvPicPr/>
          <p:nvPr/>
        </p:nvPicPr>
        <p:blipFill rotWithShape="1">
          <a:blip r:embed="rId6"/>
          <a:stretch>
            <a:fillRect/>
          </a:stretch>
        </p:blipFill>
        <p:spPr>
          <a:xfrm>
            <a:off x="3226998" y="7038975"/>
            <a:ext cx="9834639" cy="361950"/>
          </a:xfrm>
          <a:prstGeom prst="rect">
            <a:avLst/>
          </a:prstGeom>
        </p:spPr>
      </p:pic>
      <p:sp>
        <p:nvSpPr>
          <p:cNvPr id="5" name="Rectangle 4"/>
          <p:cNvSpPr/>
          <p:nvPr/>
        </p:nvSpPr>
        <p:spPr>
          <a:xfrm>
            <a:off x="971550" y="2867025"/>
            <a:ext cx="11316834" cy="914400"/>
          </a:xfrm>
          <a:prstGeom prst="rect">
            <a:avLst/>
          </a:prstGeom>
        </p:spPr>
        <p:txBody>
          <a:bodyPr spcFirstLastPara="0" lIns="0" tIns="0" rIns="0" bIns="0" anchor="t"/>
          <a:lstStyle/>
          <a:p>
            <a:pPr algn="ctr" hangingPunct="0">
              <a:lnSpc>
                <a:spcPct val="100000"/>
              </a:lnSpc>
            </a:pPr>
            <a:r>
              <a:rPr sz="6000">
                <a:solidFill>
                  <a:srgbClr val="FFFFFF"/>
                </a:solidFill>
                <a:latin typeface="Playfair Display"/>
                <a:ea typeface="+mn-ea"/>
                <a:cs typeface="Playfair Display"/>
              </a:rPr>
              <a:t>Any Questions?</a:t>
            </a:r>
          </a:p>
        </p:txBody>
      </p:sp>
      <p:pic>
        <p:nvPicPr>
          <p:cNvPr id="6" name="Line-24"/>
          <p:cNvPicPr/>
          <p:nvPr/>
        </p:nvPicPr>
        <p:blipFill rotWithShape="1">
          <a:blip r:embed="rId7"/>
          <a:stretch>
            <a:fillRect/>
          </a:stretch>
        </p:blipFill>
        <p:spPr>
          <a:xfrm>
            <a:off x="0" y="7038975"/>
            <a:ext cx="3279081" cy="361950"/>
          </a:xfrm>
          <a:prstGeom prst="rect">
            <a:avLst/>
          </a:prstGeom>
        </p:spPr>
      </p:pic>
      <p:pic>
        <p:nvPicPr>
          <p:cNvPr id="7" name="Line-24 copy 1"/>
          <p:cNvPicPr/>
          <p:nvPr/>
        </p:nvPicPr>
        <p:blipFill rotWithShape="1">
          <a:blip r:embed="rId8"/>
          <a:stretch>
            <a:fillRect/>
          </a:stretch>
        </p:blipFill>
        <p:spPr>
          <a:xfrm>
            <a:off x="3226998" y="7038975"/>
            <a:ext cx="9834639" cy="361950"/>
          </a:xfrm>
          <a:prstGeom prst="rect">
            <a:avLst/>
          </a:prstGeom>
        </p:spPr>
      </p:pic>
      <p:sp>
        <p:nvSpPr>
          <p:cNvPr id="8" name="Rectangle 7"/>
          <p:cNvSpPr/>
          <p:nvPr/>
        </p:nvSpPr>
        <p:spPr>
          <a:xfrm>
            <a:off x="1266825" y="45720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9" name="2022-01-07 13:08:38"/>
          <p:cNvPicPr/>
          <p:nvPr/>
        </p:nvPicPr>
        <p:blipFill rotWithShape="1">
          <a:blip r:embed="rId9"/>
          <a:stretch>
            <a:fillRect/>
          </a:stretch>
        </p:blipFill>
        <p:spPr>
          <a:xfrm>
            <a:off x="0" y="190500"/>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About"/>
        <p:cNvGrpSpPr/>
        <p:nvPr/>
      </p:nvGrpSpPr>
      <p:grpSpPr>
        <a:xfrm>
          <a:off x="0" y="0"/>
          <a:ext cx="0" cy="0"/>
          <a:chOff x="0" y="0"/>
          <a:chExt cx="0" cy="0"/>
        </a:xfrm>
      </p:grpSpPr>
      <p:pic>
        <p:nvPicPr>
          <p:cNvPr id="2" name="Circle-13 copy 1"/>
          <p:cNvPicPr/>
          <p:nvPr/>
        </p:nvPicPr>
        <p:blipFill rotWithShape="1">
          <a:blip r:embed="rId4"/>
          <a:stretch>
            <a:fillRect/>
          </a:stretch>
        </p:blipFill>
        <p:spPr>
          <a:xfrm>
            <a:off x="3626753" y="4410075"/>
            <a:ext cx="5617976" cy="5617976"/>
          </a:xfrm>
          <a:prstGeom prst="rect">
            <a:avLst/>
          </a:prstGeom>
        </p:spPr>
      </p:pic>
      <p:pic>
        <p:nvPicPr>
          <p:cNvPr id="3" name="Line-24"/>
          <p:cNvPicPr/>
          <p:nvPr/>
        </p:nvPicPr>
        <p:blipFill rotWithShape="1">
          <a:blip r:embed="rId5"/>
          <a:stretch>
            <a:fillRect/>
          </a:stretch>
        </p:blipFill>
        <p:spPr>
          <a:xfrm>
            <a:off x="0" y="7038975"/>
            <a:ext cx="3279081" cy="361950"/>
          </a:xfrm>
          <a:prstGeom prst="rect">
            <a:avLst/>
          </a:prstGeom>
        </p:spPr>
      </p:pic>
      <p:pic>
        <p:nvPicPr>
          <p:cNvPr id="4" name="Line-24 copy 1"/>
          <p:cNvPicPr/>
          <p:nvPr/>
        </p:nvPicPr>
        <p:blipFill rotWithShape="1">
          <a:blip r:embed="rId6"/>
          <a:stretch>
            <a:fillRect/>
          </a:stretch>
        </p:blipFill>
        <p:spPr>
          <a:xfrm>
            <a:off x="3226998" y="7038975"/>
            <a:ext cx="9834639" cy="361950"/>
          </a:xfrm>
          <a:prstGeom prst="rect">
            <a:avLst/>
          </a:prstGeom>
        </p:spPr>
      </p:pic>
      <p:sp>
        <p:nvSpPr>
          <p:cNvPr id="5" name="Rectangle 4"/>
          <p:cNvSpPr/>
          <p:nvPr/>
        </p:nvSpPr>
        <p:spPr>
          <a:xfrm>
            <a:off x="761649" y="3019425"/>
            <a:ext cx="11316834" cy="914400"/>
          </a:xfrm>
          <a:prstGeom prst="rect">
            <a:avLst/>
          </a:prstGeom>
        </p:spPr>
        <p:txBody>
          <a:bodyPr spcFirstLastPara="0" lIns="0" tIns="0" rIns="0" bIns="0" anchor="t"/>
          <a:lstStyle/>
          <a:p>
            <a:pPr algn="ctr" hangingPunct="0">
              <a:lnSpc>
                <a:spcPct val="100000"/>
              </a:lnSpc>
            </a:pPr>
            <a:r>
              <a:rPr sz="6000">
                <a:solidFill>
                  <a:srgbClr val="FFFFFF"/>
                </a:solidFill>
                <a:latin typeface="Playfair Display"/>
                <a:ea typeface="+mn-ea"/>
                <a:cs typeface="Playfair Display"/>
              </a:rPr>
              <a:t>About DPA</a:t>
            </a:r>
          </a:p>
        </p:txBody>
      </p:sp>
      <p:pic>
        <p:nvPicPr>
          <p:cNvPr id="6" name="customLine"/>
          <p:cNvPicPr/>
          <p:nvPr/>
        </p:nvPicPr>
        <p:blipFill rotWithShape="1">
          <a:blip r:embed="rId7"/>
          <a:stretch>
            <a:fillRect/>
          </a:stretch>
        </p:blipFill>
        <p:spPr>
          <a:xfrm rot="-5400000">
            <a:off x="5842008" y="2035167"/>
            <a:ext cx="1327133" cy="190500"/>
          </a:xfrm>
          <a:prstGeom prst="rect">
            <a:avLst/>
          </a:prstGeom>
        </p:spPr>
      </p:pic>
      <p:pic>
        <p:nvPicPr>
          <p:cNvPr id="7" name="Line-24"/>
          <p:cNvPicPr/>
          <p:nvPr/>
        </p:nvPicPr>
        <p:blipFill rotWithShape="1">
          <a:blip r:embed="rId8"/>
          <a:stretch>
            <a:fillRect/>
          </a:stretch>
        </p:blipFill>
        <p:spPr>
          <a:xfrm>
            <a:off x="0" y="7038975"/>
            <a:ext cx="3279081" cy="361950"/>
          </a:xfrm>
          <a:prstGeom prst="rect">
            <a:avLst/>
          </a:prstGeom>
        </p:spPr>
      </p:pic>
      <p:pic>
        <p:nvPicPr>
          <p:cNvPr id="8" name="Line-24 copy 1"/>
          <p:cNvPicPr/>
          <p:nvPr/>
        </p:nvPicPr>
        <p:blipFill rotWithShape="1">
          <a:blip r:embed="rId9"/>
          <a:stretch>
            <a:fillRect/>
          </a:stretch>
        </p:blipFill>
        <p:spPr>
          <a:xfrm>
            <a:off x="3226998" y="7038975"/>
            <a:ext cx="9834639" cy="361950"/>
          </a:xfrm>
          <a:prstGeom prst="rect">
            <a:avLst/>
          </a:prstGeom>
        </p:spPr>
      </p:pic>
      <p:sp>
        <p:nvSpPr>
          <p:cNvPr id="9" name="Rectangle 8"/>
          <p:cNvSpPr/>
          <p:nvPr/>
        </p:nvSpPr>
        <p:spPr>
          <a:xfrm>
            <a:off x="1268087" y="6810375"/>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10"/>
          <a:stretch>
            <a:fillRect/>
          </a:stretch>
        </p:blipFill>
        <p:spPr>
          <a:xfrm>
            <a:off x="1262" y="6543675"/>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3645"/>
        </a:solidFill>
        <a:effectLst/>
      </p:bgPr>
    </p:bg>
    <p:spTree>
      <p:nvGrpSpPr>
        <p:cNvPr id="1" name="Details"/>
        <p:cNvGrpSpPr/>
        <p:nvPr/>
      </p:nvGrpSpPr>
      <p:grpSpPr>
        <a:xfrm>
          <a:off x="0" y="0"/>
          <a:ext cx="0" cy="0"/>
          <a:chOff x="0" y="0"/>
          <a:chExt cx="0" cy="0"/>
        </a:xfrm>
      </p:grpSpPr>
      <p:pic>
        <p:nvPicPr>
          <p:cNvPr id="2" name="Shape-19 copy 3"/>
          <p:cNvPicPr/>
          <p:nvPr/>
        </p:nvPicPr>
        <p:blipFill rotWithShape="1">
          <a:blip r:embed="rId3"/>
          <a:stretch>
            <a:fillRect/>
          </a:stretch>
        </p:blipFill>
        <p:spPr>
          <a:xfrm>
            <a:off x="590550" y="1800225"/>
            <a:ext cx="12025478" cy="12025478"/>
          </a:xfrm>
          <a:prstGeom prst="rect">
            <a:avLst/>
          </a:prstGeom>
        </p:spPr>
      </p:pic>
      <p:pic>
        <p:nvPicPr>
          <p:cNvPr id="3" name="Circle-13"/>
          <p:cNvPicPr/>
          <p:nvPr/>
        </p:nvPicPr>
        <p:blipFill rotWithShape="1">
          <a:blip r:embed="rId4"/>
          <a:stretch>
            <a:fillRect/>
          </a:stretch>
        </p:blipFill>
        <p:spPr>
          <a:xfrm>
            <a:off x="3724036" y="-3028950"/>
            <a:ext cx="5617976" cy="5617976"/>
          </a:xfrm>
          <a:prstGeom prst="rect">
            <a:avLst/>
          </a:prstGeom>
        </p:spPr>
      </p:pic>
      <p:sp>
        <p:nvSpPr>
          <p:cNvPr id="4" name="Rectangle 3"/>
          <p:cNvSpPr/>
          <p:nvPr/>
        </p:nvSpPr>
        <p:spPr>
          <a:xfrm>
            <a:off x="3050112" y="3695700"/>
            <a:ext cx="6654511" cy="3038475"/>
          </a:xfrm>
          <a:prstGeom prst="rect">
            <a:avLst/>
          </a:prstGeom>
        </p:spPr>
        <p:txBody>
          <a:bodyPr spcFirstLastPara="0" lIns="0" tIns="0" rIns="0" bIns="0" anchor="t"/>
          <a:lstStyle/>
          <a:p>
            <a:pPr algn="ctr" hangingPunct="0">
              <a:lnSpc>
                <a:spcPct val="158333"/>
              </a:lnSpc>
            </a:pPr>
            <a:r>
              <a:rPr sz="1800">
                <a:solidFill>
                  <a:srgbClr val="FFFFFF"/>
                </a:solidFill>
                <a:latin typeface="Playfair Display"/>
                <a:ea typeface="+mn-ea"/>
                <a:cs typeface="Playfair Display"/>
              </a:rPr>
              <a:t>MISSION</a:t>
            </a:r>
          </a:p>
          <a:p>
            <a:pPr algn="ctr" hangingPunct="0">
              <a:lnSpc>
                <a:spcPct val="158333"/>
              </a:lnSpc>
            </a:pPr>
            <a:r>
              <a:rPr sz="1800">
                <a:solidFill>
                  <a:srgbClr val="FFFFFF"/>
                </a:solidFill>
                <a:latin typeface="Playfair Display"/>
                <a:ea typeface="+mn-ea"/>
                <a:cs typeface="Playfair Display"/>
              </a:rPr>
              <a:t>The Department of Police Accountability (DPA) is committed to providing the City of San Francisco with independent and impartial law enforcement oversight through investigations, policy recommendations, and performance audits to ensure that the Department reflects the values and concerns of the community it serves.</a:t>
            </a:r>
          </a:p>
        </p:txBody>
      </p:sp>
      <p:pic>
        <p:nvPicPr>
          <p:cNvPr id="5" name="Line-24"/>
          <p:cNvPicPr/>
          <p:nvPr/>
        </p:nvPicPr>
        <p:blipFill rotWithShape="1">
          <a:blip r:embed="rId5"/>
          <a:stretch>
            <a:fillRect/>
          </a:stretch>
        </p:blipFill>
        <p:spPr>
          <a:xfrm>
            <a:off x="0" y="7038975"/>
            <a:ext cx="3279081" cy="361950"/>
          </a:xfrm>
          <a:prstGeom prst="rect">
            <a:avLst/>
          </a:prstGeom>
        </p:spPr>
      </p:pic>
      <p:pic>
        <p:nvPicPr>
          <p:cNvPr id="6" name="Line-24 copy 1"/>
          <p:cNvPicPr/>
          <p:nvPr/>
        </p:nvPicPr>
        <p:blipFill rotWithShape="1">
          <a:blip r:embed="rId6"/>
          <a:stretch>
            <a:fillRect/>
          </a:stretch>
        </p:blipFill>
        <p:spPr>
          <a:xfrm>
            <a:off x="3226998" y="7038975"/>
            <a:ext cx="9834639" cy="361950"/>
          </a:xfrm>
          <a:prstGeom prst="rect">
            <a:avLst/>
          </a:prstGeom>
        </p:spPr>
      </p:pic>
      <p:pic>
        <p:nvPicPr>
          <p:cNvPr id="7" name="Shape-19 copy 2"/>
          <p:cNvPicPr/>
          <p:nvPr/>
        </p:nvPicPr>
        <p:blipFill rotWithShape="1">
          <a:blip r:embed="rId7"/>
          <a:stretch>
            <a:fillRect/>
          </a:stretch>
        </p:blipFill>
        <p:spPr>
          <a:xfrm>
            <a:off x="906497" y="3690520"/>
            <a:ext cx="1877951" cy="1877951"/>
          </a:xfrm>
          <a:prstGeom prst="rect">
            <a:avLst/>
          </a:prstGeom>
        </p:spPr>
      </p:pic>
      <p:pic>
        <p:nvPicPr>
          <p:cNvPr id="8" name="WebOutline91"/>
          <p:cNvPicPr/>
          <p:nvPr/>
        </p:nvPicPr>
        <p:blipFill rotWithShape="1">
          <a:blip r:embed="rId8"/>
          <a:stretch>
            <a:fillRect/>
          </a:stretch>
        </p:blipFill>
        <p:spPr>
          <a:xfrm>
            <a:off x="1410198" y="4191000"/>
            <a:ext cx="877380" cy="877380"/>
          </a:xfrm>
          <a:prstGeom prst="rect">
            <a:avLst/>
          </a:prstGeom>
        </p:spPr>
      </p:pic>
      <p:pic>
        <p:nvPicPr>
          <p:cNvPr id="9" name="Shape-19 copy 5"/>
          <p:cNvPicPr/>
          <p:nvPr/>
        </p:nvPicPr>
        <p:blipFill rotWithShape="1">
          <a:blip r:embed="rId7"/>
          <a:stretch>
            <a:fillRect/>
          </a:stretch>
        </p:blipFill>
        <p:spPr>
          <a:xfrm>
            <a:off x="5383108" y="1571625"/>
            <a:ext cx="1877951" cy="1877951"/>
          </a:xfrm>
          <a:prstGeom prst="rect">
            <a:avLst/>
          </a:prstGeom>
        </p:spPr>
      </p:pic>
      <p:pic>
        <p:nvPicPr>
          <p:cNvPr id="10" name="Medical82-O"/>
          <p:cNvPicPr/>
          <p:nvPr/>
        </p:nvPicPr>
        <p:blipFill rotWithShape="1">
          <a:blip r:embed="rId9"/>
          <a:stretch>
            <a:fillRect/>
          </a:stretch>
        </p:blipFill>
        <p:spPr>
          <a:xfrm>
            <a:off x="5776970" y="2105025"/>
            <a:ext cx="1108406" cy="860095"/>
          </a:xfrm>
          <a:prstGeom prst="rect">
            <a:avLst/>
          </a:prstGeom>
        </p:spPr>
      </p:pic>
      <p:pic>
        <p:nvPicPr>
          <p:cNvPr id="11" name="Shape-19 copy 6"/>
          <p:cNvPicPr/>
          <p:nvPr/>
        </p:nvPicPr>
        <p:blipFill rotWithShape="1">
          <a:blip r:embed="rId7"/>
          <a:stretch>
            <a:fillRect/>
          </a:stretch>
        </p:blipFill>
        <p:spPr>
          <a:xfrm>
            <a:off x="7899530" y="2096971"/>
            <a:ext cx="1877951" cy="1877951"/>
          </a:xfrm>
          <a:prstGeom prst="rect">
            <a:avLst/>
          </a:prstGeom>
        </p:spPr>
      </p:pic>
      <p:pic>
        <p:nvPicPr>
          <p:cNvPr id="12" name="BusinessOutline22"/>
          <p:cNvPicPr/>
          <p:nvPr/>
        </p:nvPicPr>
        <p:blipFill rotWithShape="1">
          <a:blip r:embed="rId10"/>
          <a:stretch>
            <a:fillRect/>
          </a:stretch>
        </p:blipFill>
        <p:spPr>
          <a:xfrm>
            <a:off x="8380595" y="2514600"/>
            <a:ext cx="933450" cy="990600"/>
          </a:xfrm>
          <a:prstGeom prst="rect">
            <a:avLst/>
          </a:prstGeom>
        </p:spPr>
      </p:pic>
      <p:pic>
        <p:nvPicPr>
          <p:cNvPr id="13" name="Shape-19 copy 4"/>
          <p:cNvPicPr/>
          <p:nvPr/>
        </p:nvPicPr>
        <p:blipFill rotWithShape="1">
          <a:blip r:embed="rId7"/>
          <a:stretch>
            <a:fillRect/>
          </a:stretch>
        </p:blipFill>
        <p:spPr>
          <a:xfrm>
            <a:off x="2885225" y="2096971"/>
            <a:ext cx="1877951" cy="1877951"/>
          </a:xfrm>
          <a:prstGeom prst="rect">
            <a:avLst/>
          </a:prstGeom>
        </p:spPr>
      </p:pic>
      <p:pic>
        <p:nvPicPr>
          <p:cNvPr id="14" name="Marketing76-O"/>
          <p:cNvPicPr/>
          <p:nvPr/>
        </p:nvPicPr>
        <p:blipFill rotWithShape="1">
          <a:blip r:embed="rId11"/>
          <a:stretch>
            <a:fillRect/>
          </a:stretch>
        </p:blipFill>
        <p:spPr>
          <a:xfrm>
            <a:off x="3270033" y="2552700"/>
            <a:ext cx="1100868" cy="964834"/>
          </a:xfrm>
          <a:prstGeom prst="rect">
            <a:avLst/>
          </a:prstGeom>
        </p:spPr>
      </p:pic>
      <p:pic>
        <p:nvPicPr>
          <p:cNvPr id="15" name="Shape-19 copy 7"/>
          <p:cNvPicPr/>
          <p:nvPr/>
        </p:nvPicPr>
        <p:blipFill rotWithShape="1">
          <a:blip r:embed="rId7"/>
          <a:stretch>
            <a:fillRect/>
          </a:stretch>
        </p:blipFill>
        <p:spPr>
          <a:xfrm>
            <a:off x="9747326" y="3690520"/>
            <a:ext cx="1877951" cy="1877951"/>
          </a:xfrm>
          <a:prstGeom prst="rect">
            <a:avLst/>
          </a:prstGeom>
        </p:spPr>
      </p:pic>
      <p:pic>
        <p:nvPicPr>
          <p:cNvPr id="16" name="Marketing86-O"/>
          <p:cNvPicPr/>
          <p:nvPr/>
        </p:nvPicPr>
        <p:blipFill rotWithShape="1">
          <a:blip r:embed="rId12"/>
          <a:stretch>
            <a:fillRect/>
          </a:stretch>
        </p:blipFill>
        <p:spPr>
          <a:xfrm>
            <a:off x="10358730" y="4210050"/>
            <a:ext cx="669494" cy="860227"/>
          </a:xfrm>
          <a:prstGeom prst="rect">
            <a:avLst/>
          </a:prstGeom>
        </p:spPr>
      </p:pic>
      <p:pic>
        <p:nvPicPr>
          <p:cNvPr id="17" name="Line-24"/>
          <p:cNvPicPr/>
          <p:nvPr/>
        </p:nvPicPr>
        <p:blipFill rotWithShape="1">
          <a:blip r:embed="rId13"/>
          <a:stretch>
            <a:fillRect/>
          </a:stretch>
        </p:blipFill>
        <p:spPr>
          <a:xfrm>
            <a:off x="0" y="7038975"/>
            <a:ext cx="3279081" cy="361950"/>
          </a:xfrm>
          <a:prstGeom prst="rect">
            <a:avLst/>
          </a:prstGeom>
        </p:spPr>
      </p:pic>
      <p:pic>
        <p:nvPicPr>
          <p:cNvPr id="18" name="Line-24 copy 1"/>
          <p:cNvPicPr/>
          <p:nvPr/>
        </p:nvPicPr>
        <p:blipFill rotWithShape="1">
          <a:blip r:embed="rId14"/>
          <a:stretch>
            <a:fillRect/>
          </a:stretch>
        </p:blipFill>
        <p:spPr>
          <a:xfrm>
            <a:off x="3226998" y="7038975"/>
            <a:ext cx="9834639" cy="361950"/>
          </a:xfrm>
          <a:prstGeom prst="rect">
            <a:avLst/>
          </a:prstGeom>
        </p:spPr>
      </p:pic>
      <p:sp>
        <p:nvSpPr>
          <p:cNvPr id="19" name="Rectangle 18"/>
          <p:cNvSpPr/>
          <p:nvPr/>
        </p:nvSpPr>
        <p:spPr>
          <a:xfrm>
            <a:off x="1350354" y="333375"/>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20" name="2022-01-07 13:08:38"/>
          <p:cNvPicPr/>
          <p:nvPr/>
        </p:nvPicPr>
        <p:blipFill rotWithShape="1">
          <a:blip r:embed="rId15"/>
          <a:stretch>
            <a:fillRect/>
          </a:stretch>
        </p:blipFill>
        <p:spPr>
          <a:xfrm>
            <a:off x="83529" y="66675"/>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DPA at a Glance"/>
        <p:cNvGrpSpPr/>
        <p:nvPr/>
      </p:nvGrpSpPr>
      <p:grpSpPr>
        <a:xfrm>
          <a:off x="0" y="0"/>
          <a:ext cx="0" cy="0"/>
          <a:chOff x="0" y="0"/>
          <a:chExt cx="0" cy="0"/>
        </a:xfrm>
      </p:grpSpPr>
      <p:pic>
        <p:nvPicPr>
          <p:cNvPr id="2" name="Circle-13 copy 1"/>
          <p:cNvPicPr/>
          <p:nvPr/>
        </p:nvPicPr>
        <p:blipFill rotWithShape="1">
          <a:blip r:embed="rId4"/>
          <a:stretch>
            <a:fillRect/>
          </a:stretch>
        </p:blipFill>
        <p:spPr>
          <a:xfrm>
            <a:off x="3626753" y="4410075"/>
            <a:ext cx="5617976" cy="5617976"/>
          </a:xfrm>
          <a:prstGeom prst="rect">
            <a:avLst/>
          </a:prstGeom>
        </p:spPr>
      </p:pic>
      <p:pic>
        <p:nvPicPr>
          <p:cNvPr id="3" name="Line-24"/>
          <p:cNvPicPr/>
          <p:nvPr/>
        </p:nvPicPr>
        <p:blipFill rotWithShape="1">
          <a:blip r:embed="rId5"/>
          <a:stretch>
            <a:fillRect/>
          </a:stretch>
        </p:blipFill>
        <p:spPr>
          <a:xfrm>
            <a:off x="0" y="7038975"/>
            <a:ext cx="3279081" cy="361950"/>
          </a:xfrm>
          <a:prstGeom prst="rect">
            <a:avLst/>
          </a:prstGeom>
        </p:spPr>
      </p:pic>
      <p:pic>
        <p:nvPicPr>
          <p:cNvPr id="4" name="Line-24 copy 1"/>
          <p:cNvPicPr/>
          <p:nvPr/>
        </p:nvPicPr>
        <p:blipFill rotWithShape="1">
          <a:blip r:embed="rId6"/>
          <a:stretch>
            <a:fillRect/>
          </a:stretch>
        </p:blipFill>
        <p:spPr>
          <a:xfrm>
            <a:off x="3226998" y="7038975"/>
            <a:ext cx="9834639" cy="361950"/>
          </a:xfrm>
          <a:prstGeom prst="rect">
            <a:avLst/>
          </a:prstGeom>
        </p:spPr>
      </p:pic>
      <p:sp>
        <p:nvSpPr>
          <p:cNvPr id="5" name="Rectangle 4"/>
          <p:cNvSpPr/>
          <p:nvPr/>
        </p:nvSpPr>
        <p:spPr>
          <a:xfrm>
            <a:off x="761649" y="3019425"/>
            <a:ext cx="11316834" cy="914400"/>
          </a:xfrm>
          <a:prstGeom prst="rect">
            <a:avLst/>
          </a:prstGeom>
        </p:spPr>
        <p:txBody>
          <a:bodyPr spcFirstLastPara="0" lIns="0" tIns="0" rIns="0" bIns="0" anchor="t"/>
          <a:lstStyle/>
          <a:p>
            <a:pPr algn="ctr" hangingPunct="0">
              <a:lnSpc>
                <a:spcPct val="100000"/>
              </a:lnSpc>
            </a:pPr>
            <a:r>
              <a:rPr sz="6000">
                <a:solidFill>
                  <a:srgbClr val="FFFFFF"/>
                </a:solidFill>
                <a:latin typeface="Playfair Display"/>
                <a:ea typeface="+mn-ea"/>
                <a:cs typeface="Playfair Display"/>
              </a:rPr>
              <a:t>DPA at a Glance</a:t>
            </a:r>
          </a:p>
        </p:txBody>
      </p:sp>
      <p:pic>
        <p:nvPicPr>
          <p:cNvPr id="6" name="customLine"/>
          <p:cNvPicPr/>
          <p:nvPr/>
        </p:nvPicPr>
        <p:blipFill rotWithShape="1">
          <a:blip r:embed="rId7"/>
          <a:stretch>
            <a:fillRect/>
          </a:stretch>
        </p:blipFill>
        <p:spPr>
          <a:xfrm rot="-5400000">
            <a:off x="5842008" y="2035167"/>
            <a:ext cx="1327133" cy="190500"/>
          </a:xfrm>
          <a:prstGeom prst="rect">
            <a:avLst/>
          </a:prstGeom>
        </p:spPr>
      </p:pic>
      <p:pic>
        <p:nvPicPr>
          <p:cNvPr id="7" name="Line-24"/>
          <p:cNvPicPr/>
          <p:nvPr/>
        </p:nvPicPr>
        <p:blipFill rotWithShape="1">
          <a:blip r:embed="rId8"/>
          <a:stretch>
            <a:fillRect/>
          </a:stretch>
        </p:blipFill>
        <p:spPr>
          <a:xfrm>
            <a:off x="0" y="7038975"/>
            <a:ext cx="3279081" cy="361950"/>
          </a:xfrm>
          <a:prstGeom prst="rect">
            <a:avLst/>
          </a:prstGeom>
        </p:spPr>
      </p:pic>
      <p:pic>
        <p:nvPicPr>
          <p:cNvPr id="8" name="Line-24 copy 1"/>
          <p:cNvPicPr/>
          <p:nvPr/>
        </p:nvPicPr>
        <p:blipFill rotWithShape="1">
          <a:blip r:embed="rId9"/>
          <a:stretch>
            <a:fillRect/>
          </a:stretch>
        </p:blipFill>
        <p:spPr>
          <a:xfrm>
            <a:off x="3226998" y="7038975"/>
            <a:ext cx="9834639" cy="361950"/>
          </a:xfrm>
          <a:prstGeom prst="rect">
            <a:avLst/>
          </a:prstGeom>
        </p:spPr>
      </p:pic>
      <p:sp>
        <p:nvSpPr>
          <p:cNvPr id="9" name="Rectangle 8"/>
          <p:cNvSpPr/>
          <p:nvPr/>
        </p:nvSpPr>
        <p:spPr>
          <a:xfrm>
            <a:off x="1323975" y="681990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10"/>
          <a:stretch>
            <a:fillRect/>
          </a:stretch>
        </p:blipFill>
        <p:spPr>
          <a:xfrm>
            <a:off x="57150" y="6553200"/>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2A36"/>
        </a:solidFill>
        <a:effectLst/>
      </p:bgPr>
    </p:bg>
    <p:spTree>
      <p:nvGrpSpPr>
        <p:cNvPr id="1" name="DPA Demographic Snapshot"/>
        <p:cNvGrpSpPr/>
        <p:nvPr/>
      </p:nvGrpSpPr>
      <p:grpSpPr>
        <a:xfrm>
          <a:off x="0" y="0"/>
          <a:ext cx="0" cy="0"/>
          <a:chOff x="0" y="0"/>
          <a:chExt cx="0" cy="0"/>
        </a:xfrm>
      </p:grpSpPr>
      <p:pic>
        <p:nvPicPr>
          <p:cNvPr id="2" name="Circle-13"/>
          <p:cNvPicPr/>
          <p:nvPr/>
        </p:nvPicPr>
        <p:blipFill rotWithShape="1">
          <a:blip r:embed="rId3"/>
          <a:stretch>
            <a:fillRect/>
          </a:stretch>
        </p:blipFill>
        <p:spPr>
          <a:xfrm>
            <a:off x="3724036" y="-3028950"/>
            <a:ext cx="5617976" cy="5617976"/>
          </a:xfrm>
          <a:prstGeom prst="rect">
            <a:avLst/>
          </a:prstGeom>
        </p:spPr>
      </p:pic>
      <p:pic>
        <p:nvPicPr>
          <p:cNvPr id="3" name="Line-24"/>
          <p:cNvPicPr/>
          <p:nvPr/>
        </p:nvPicPr>
        <p:blipFill rotWithShape="1">
          <a:blip r:embed="rId4"/>
          <a:stretch>
            <a:fillRect/>
          </a:stretch>
        </p:blipFill>
        <p:spPr>
          <a:xfrm>
            <a:off x="0" y="7038975"/>
            <a:ext cx="3279081" cy="361950"/>
          </a:xfrm>
          <a:prstGeom prst="rect">
            <a:avLst/>
          </a:prstGeom>
        </p:spPr>
      </p:pic>
      <p:pic>
        <p:nvPicPr>
          <p:cNvPr id="4" name="Line-24 copy 1"/>
          <p:cNvPicPr/>
          <p:nvPr/>
        </p:nvPicPr>
        <p:blipFill rotWithShape="1">
          <a:blip r:embed="rId5"/>
          <a:stretch>
            <a:fillRect/>
          </a:stretch>
        </p:blipFill>
        <p:spPr>
          <a:xfrm>
            <a:off x="3226998" y="7038975"/>
            <a:ext cx="9834639" cy="361950"/>
          </a:xfrm>
          <a:prstGeom prst="rect">
            <a:avLst/>
          </a:prstGeom>
        </p:spPr>
      </p:pic>
      <p:pic>
        <p:nvPicPr>
          <p:cNvPr id="5" name="Line-24"/>
          <p:cNvPicPr/>
          <p:nvPr/>
        </p:nvPicPr>
        <p:blipFill rotWithShape="1">
          <a:blip r:embed="rId6"/>
          <a:stretch>
            <a:fillRect/>
          </a:stretch>
        </p:blipFill>
        <p:spPr>
          <a:xfrm>
            <a:off x="0" y="7038975"/>
            <a:ext cx="3279081" cy="361950"/>
          </a:xfrm>
          <a:prstGeom prst="rect">
            <a:avLst/>
          </a:prstGeom>
        </p:spPr>
      </p:pic>
      <p:pic>
        <p:nvPicPr>
          <p:cNvPr id="6" name="Line-24 copy 1"/>
          <p:cNvPicPr/>
          <p:nvPr/>
        </p:nvPicPr>
        <p:blipFill rotWithShape="1">
          <a:blip r:embed="rId7"/>
          <a:stretch>
            <a:fillRect/>
          </a:stretch>
        </p:blipFill>
        <p:spPr>
          <a:xfrm>
            <a:off x="3226998" y="7038975"/>
            <a:ext cx="9834639" cy="361950"/>
          </a:xfrm>
          <a:prstGeom prst="rect">
            <a:avLst/>
          </a:prstGeom>
        </p:spPr>
      </p:pic>
      <p:sp>
        <p:nvSpPr>
          <p:cNvPr id="7" name="Rectangle 6"/>
          <p:cNvSpPr/>
          <p:nvPr/>
        </p:nvSpPr>
        <p:spPr>
          <a:xfrm>
            <a:off x="1076325" y="26670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8" name="2022-01-07 13:08:38"/>
          <p:cNvPicPr/>
          <p:nvPr/>
        </p:nvPicPr>
        <p:blipFill rotWithShape="1">
          <a:blip r:embed="rId8"/>
          <a:stretch>
            <a:fillRect/>
          </a:stretch>
        </p:blipFill>
        <p:spPr>
          <a:xfrm>
            <a:off x="-190500" y="0"/>
            <a:ext cx="1365382" cy="817807"/>
          </a:xfrm>
          <a:prstGeom prst="rect">
            <a:avLst/>
          </a:prstGeom>
        </p:spPr>
      </p:pic>
      <p:sp>
        <p:nvSpPr>
          <p:cNvPr id="9" name="Rectangle 8"/>
          <p:cNvSpPr/>
          <p:nvPr/>
        </p:nvSpPr>
        <p:spPr>
          <a:xfrm>
            <a:off x="3728700" y="657225"/>
            <a:ext cx="5617626" cy="457200"/>
          </a:xfrm>
          <a:prstGeom prst="rect">
            <a:avLst/>
          </a:prstGeom>
        </p:spPr>
        <p:txBody>
          <a:bodyPr spcFirstLastPara="0" lIns="0" tIns="0" rIns="0" bIns="0" anchor="t"/>
          <a:lstStyle/>
          <a:p>
            <a:pPr algn="ctr" hangingPunct="0">
              <a:lnSpc>
                <a:spcPct val="100000"/>
              </a:lnSpc>
            </a:pPr>
            <a:r>
              <a:rPr sz="3000">
                <a:solidFill>
                  <a:srgbClr val="FFFFFF"/>
                </a:solidFill>
                <a:latin typeface="Playfair Display"/>
                <a:ea typeface="+mn-ea"/>
                <a:cs typeface="Playfair Display"/>
              </a:rPr>
              <a:t>Divisions</a:t>
            </a:r>
          </a:p>
        </p:txBody>
      </p:sp>
      <p:sp>
        <p:nvSpPr>
          <p:cNvPr id="10" name="Rectangle 9"/>
          <p:cNvSpPr/>
          <p:nvPr/>
        </p:nvSpPr>
        <p:spPr>
          <a:xfrm>
            <a:off x="492191" y="1524000"/>
            <a:ext cx="11878866" cy="5203217"/>
          </a:xfrm>
          <a:prstGeom prst="rect">
            <a:avLst/>
          </a:prstGeom>
        </p:spPr>
        <p:txBody>
          <a:bodyPr spcFirstLastPara="0" lIns="0" tIns="0" rIns="0" bIns="0" anchor="t"/>
          <a:lstStyle/>
          <a:p>
            <a:pPr algn="l" hangingPunct="0">
              <a:lnSpc>
                <a:spcPct val="158333"/>
              </a:lnSpc>
            </a:pPr>
            <a:r>
              <a:rPr sz="1438" b="1" dirty="0">
                <a:solidFill>
                  <a:srgbClr val="FFFFFF"/>
                </a:solidFill>
                <a:latin typeface="Playfair Display"/>
                <a:ea typeface="+mn-ea"/>
                <a:cs typeface="Playfair Display"/>
              </a:rPr>
              <a:t>INVESTIGATIONS </a:t>
            </a:r>
            <a:r>
              <a:rPr sz="1438" dirty="0">
                <a:solidFill>
                  <a:srgbClr val="FFFFFF"/>
                </a:solidFill>
                <a:latin typeface="Playfair Display"/>
                <a:ea typeface="+mn-ea"/>
                <a:cs typeface="Playfair Display"/>
              </a:rPr>
              <a:t>DIVISION</a:t>
            </a:r>
            <a:r>
              <a:rPr sz="1438" b="1" dirty="0">
                <a:solidFill>
                  <a:srgbClr val="FFFFFF"/>
                </a:solidFill>
                <a:latin typeface="Playfair Display"/>
                <a:ea typeface="+mn-ea"/>
                <a:cs typeface="Playfair Display"/>
              </a:rPr>
              <a:t> </a:t>
            </a:r>
            <a:r>
              <a:rPr sz="1438" dirty="0">
                <a:solidFill>
                  <a:srgbClr val="FFFFFF"/>
                </a:solidFill>
                <a:latin typeface="Playfair Display"/>
                <a:ea typeface="+mn-ea"/>
                <a:cs typeface="Playfair Display"/>
              </a:rPr>
              <a:t>investigates and makes findings on civilian complaints of police misconduct or neglect of duty and investigates all officer-involved shootings that result in injury. </a:t>
            </a:r>
          </a:p>
          <a:p>
            <a:pPr algn="l" hangingPunct="0">
              <a:lnSpc>
                <a:spcPct val="158333"/>
              </a:lnSpc>
            </a:pPr>
            <a:endParaRPr sz="1438" dirty="0">
              <a:solidFill>
                <a:srgbClr val="FFFFFF"/>
              </a:solidFill>
              <a:latin typeface="Playfair Display"/>
              <a:ea typeface="+mn-ea"/>
              <a:cs typeface="Playfair Display"/>
            </a:endParaRPr>
          </a:p>
          <a:p>
            <a:pPr algn="l" hangingPunct="0">
              <a:lnSpc>
                <a:spcPct val="158333"/>
              </a:lnSpc>
            </a:pPr>
            <a:r>
              <a:rPr sz="1438" b="1" dirty="0">
                <a:solidFill>
                  <a:srgbClr val="FFFFFF"/>
                </a:solidFill>
                <a:latin typeface="Playfair Display"/>
                <a:ea typeface="+mn-ea"/>
                <a:cs typeface="Playfair Display"/>
              </a:rPr>
              <a:t>AUDIT </a:t>
            </a:r>
            <a:r>
              <a:rPr sz="1438" dirty="0">
                <a:solidFill>
                  <a:srgbClr val="FFFFFF"/>
                </a:solidFill>
                <a:latin typeface="Playfair Display"/>
                <a:ea typeface="+mn-ea"/>
                <a:cs typeface="Playfair Display"/>
              </a:rPr>
              <a:t>DIVISION conducts regular performance audits on police officer use of force and how the Police Department handles claims of officer misconduct. </a:t>
            </a:r>
          </a:p>
          <a:p>
            <a:pPr algn="l" hangingPunct="0">
              <a:lnSpc>
                <a:spcPct val="158333"/>
              </a:lnSpc>
            </a:pPr>
            <a:endParaRPr sz="1438" dirty="0">
              <a:solidFill>
                <a:srgbClr val="FFFFFF"/>
              </a:solidFill>
              <a:latin typeface="Playfair Display"/>
              <a:ea typeface="+mn-ea"/>
              <a:cs typeface="Playfair Display"/>
            </a:endParaRPr>
          </a:p>
          <a:p>
            <a:pPr algn="l" hangingPunct="0">
              <a:lnSpc>
                <a:spcPct val="158333"/>
              </a:lnSpc>
            </a:pPr>
            <a:r>
              <a:rPr sz="1438" b="1" dirty="0">
                <a:solidFill>
                  <a:srgbClr val="FFFFFF"/>
                </a:solidFill>
                <a:latin typeface="Playfair Display"/>
                <a:ea typeface="+mn-ea"/>
                <a:cs typeface="Playfair Display"/>
              </a:rPr>
              <a:t>LEGAL AND POLICY DIVISION</a:t>
            </a:r>
            <a:r>
              <a:rPr sz="1438" dirty="0">
                <a:solidFill>
                  <a:srgbClr val="FFFFFF"/>
                </a:solidFill>
                <a:latin typeface="Playfair Display"/>
                <a:ea typeface="+mn-ea"/>
                <a:cs typeface="Playfair Display"/>
              </a:rPr>
              <a:t> presents misconduct cases to the Police Chief and the Police Commission, as designated by the Police Commission’s Disciplinary Penalty and Referral Guidelines. Attorneys also make recommendations on Police Department policies or practices to enhance police-community relations while ensuring effective police services. </a:t>
            </a:r>
          </a:p>
          <a:p>
            <a:pPr algn="l" hangingPunct="0">
              <a:lnSpc>
                <a:spcPct val="158333"/>
              </a:lnSpc>
            </a:pPr>
            <a:endParaRPr sz="1438" dirty="0">
              <a:solidFill>
                <a:srgbClr val="FFFFFF"/>
              </a:solidFill>
              <a:latin typeface="Playfair Display"/>
              <a:ea typeface="+mn-ea"/>
              <a:cs typeface="Playfair Display"/>
            </a:endParaRPr>
          </a:p>
          <a:p>
            <a:pPr algn="l" hangingPunct="0">
              <a:lnSpc>
                <a:spcPct val="158333"/>
              </a:lnSpc>
            </a:pPr>
            <a:r>
              <a:rPr sz="1438" b="1" dirty="0">
                <a:solidFill>
                  <a:srgbClr val="FFFFFF"/>
                </a:solidFill>
                <a:latin typeface="Playfair Display"/>
                <a:ea typeface="+mn-ea"/>
                <a:cs typeface="Playfair Display"/>
              </a:rPr>
              <a:t>MEDIATION AND OUTREACH DIVISION</a:t>
            </a:r>
            <a:r>
              <a:rPr sz="1438" dirty="0">
                <a:solidFill>
                  <a:srgbClr val="FFFFFF"/>
                </a:solidFill>
                <a:latin typeface="Playfair Display"/>
                <a:ea typeface="+mn-ea"/>
                <a:cs typeface="Playfair Display"/>
              </a:rPr>
              <a:t> provides a forum for officers and complainants to discuss complaints. The Outreach program seeks to reach communities that have been economically, racially, culturally, or linguistically isolated from police services.</a:t>
            </a:r>
          </a:p>
          <a:p>
            <a:pPr algn="l" hangingPunct="0">
              <a:lnSpc>
                <a:spcPct val="158333"/>
              </a:lnSpc>
            </a:pPr>
            <a:endParaRPr sz="1438" dirty="0">
              <a:solidFill>
                <a:srgbClr val="FFFFFF"/>
              </a:solidFill>
              <a:latin typeface="Playfair Display"/>
              <a:ea typeface="+mn-ea"/>
              <a:cs typeface="Playfair Display"/>
            </a:endParaRPr>
          </a:p>
          <a:p>
            <a:pPr algn="l" hangingPunct="0">
              <a:lnSpc>
                <a:spcPct val="158333"/>
              </a:lnSpc>
            </a:pPr>
            <a:r>
              <a:rPr sz="1438" b="1" dirty="0">
                <a:solidFill>
                  <a:srgbClr val="FFFFFF"/>
                </a:solidFill>
                <a:latin typeface="Playfair Display"/>
                <a:ea typeface="+mn-ea"/>
                <a:cs typeface="Playfair Display"/>
              </a:rPr>
              <a:t>SENATE BILL 1421 DIVISION </a:t>
            </a:r>
            <a:r>
              <a:rPr sz="1438" dirty="0">
                <a:solidFill>
                  <a:srgbClr val="FFFFFF"/>
                </a:solidFill>
                <a:latin typeface="Playfair Display"/>
                <a:ea typeface="+mn-ea"/>
                <a:cs typeface="Playfair Display"/>
              </a:rPr>
              <a:t>ensures that records involving officer-involved shootings and great bodily injury are posted to DPA’s website. Prepare for regulatory changes due to the implementation of Senate Bill 16 that will impact DPA’s document production obligations.</a:t>
            </a:r>
          </a:p>
        </p:txBody>
      </p:sp>
    </p:spTree>
    <p:extLst>
      <p:ext uri="{BB962C8B-B14F-4D97-AF65-F5344CB8AC3E}">
        <p14:creationId xmlns:p14="http://schemas.microsoft.com/office/powerpoint/2010/main" val="393002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2A36"/>
        </a:solidFill>
        <a:effectLst/>
      </p:bgPr>
    </p:bg>
    <p:spTree>
      <p:nvGrpSpPr>
        <p:cNvPr id="1" name="Team Model"/>
        <p:cNvGrpSpPr/>
        <p:nvPr/>
      </p:nvGrpSpPr>
      <p:grpSpPr>
        <a:xfrm>
          <a:off x="0" y="0"/>
          <a:ext cx="0" cy="0"/>
          <a:chOff x="0" y="0"/>
          <a:chExt cx="0" cy="0"/>
        </a:xfrm>
      </p:grpSpPr>
      <p:pic>
        <p:nvPicPr>
          <p:cNvPr id="2" name="Circle-13"/>
          <p:cNvPicPr/>
          <p:nvPr/>
        </p:nvPicPr>
        <p:blipFill rotWithShape="1">
          <a:blip r:embed="rId3"/>
          <a:stretch>
            <a:fillRect/>
          </a:stretch>
        </p:blipFill>
        <p:spPr>
          <a:xfrm>
            <a:off x="3724036" y="-3028950"/>
            <a:ext cx="5617976" cy="5617976"/>
          </a:xfrm>
          <a:prstGeom prst="rect">
            <a:avLst/>
          </a:prstGeom>
        </p:spPr>
      </p:pic>
      <p:sp>
        <p:nvSpPr>
          <p:cNvPr id="3" name="Rectangle 2"/>
          <p:cNvSpPr/>
          <p:nvPr/>
        </p:nvSpPr>
        <p:spPr>
          <a:xfrm>
            <a:off x="1346647" y="717804"/>
            <a:ext cx="10317856" cy="638175"/>
          </a:xfrm>
          <a:prstGeom prst="rect">
            <a:avLst/>
          </a:prstGeom>
        </p:spPr>
        <p:txBody>
          <a:bodyPr spcFirstLastPara="0" lIns="0" tIns="0" rIns="0" bIns="0" anchor="t"/>
          <a:lstStyle/>
          <a:p>
            <a:pPr algn="ctr" hangingPunct="0">
              <a:lnSpc>
                <a:spcPct val="116667"/>
              </a:lnSpc>
            </a:pPr>
            <a:r>
              <a:rPr sz="3600" dirty="0">
                <a:solidFill>
                  <a:srgbClr val="FFFFFF"/>
                </a:solidFill>
                <a:latin typeface="Playfair Display"/>
                <a:ea typeface="+mn-ea"/>
                <a:cs typeface="Playfair Display"/>
              </a:rPr>
              <a:t>Mayors Budget Instructions </a:t>
            </a:r>
          </a:p>
        </p:txBody>
      </p:sp>
      <p:pic>
        <p:nvPicPr>
          <p:cNvPr id="4" name="Line-24"/>
          <p:cNvPicPr/>
          <p:nvPr/>
        </p:nvPicPr>
        <p:blipFill rotWithShape="1">
          <a:blip r:embed="rId4"/>
          <a:stretch>
            <a:fillRect/>
          </a:stretch>
        </p:blipFill>
        <p:spPr>
          <a:xfrm>
            <a:off x="0" y="7038975"/>
            <a:ext cx="3279081" cy="361950"/>
          </a:xfrm>
          <a:prstGeom prst="rect">
            <a:avLst/>
          </a:prstGeom>
        </p:spPr>
      </p:pic>
      <p:pic>
        <p:nvPicPr>
          <p:cNvPr id="5" name="Line-24 copy 1"/>
          <p:cNvPicPr/>
          <p:nvPr/>
        </p:nvPicPr>
        <p:blipFill rotWithShape="1">
          <a:blip r:embed="rId5"/>
          <a:stretch>
            <a:fillRect/>
          </a:stretch>
        </p:blipFill>
        <p:spPr>
          <a:xfrm>
            <a:off x="3226998" y="7038975"/>
            <a:ext cx="9834639" cy="361950"/>
          </a:xfrm>
          <a:prstGeom prst="rect">
            <a:avLst/>
          </a:prstGeom>
        </p:spPr>
      </p:pic>
      <p:pic>
        <p:nvPicPr>
          <p:cNvPr id="6" name="Shape-1"/>
          <p:cNvPicPr/>
          <p:nvPr/>
        </p:nvPicPr>
        <p:blipFill rotWithShape="1">
          <a:blip r:embed="rId6"/>
          <a:stretch>
            <a:fillRect/>
          </a:stretch>
        </p:blipFill>
        <p:spPr>
          <a:xfrm>
            <a:off x="4478049" y="1594101"/>
            <a:ext cx="4016806" cy="217934"/>
          </a:xfrm>
          <a:prstGeom prst="rect">
            <a:avLst/>
          </a:prstGeom>
        </p:spPr>
      </p:pic>
      <p:pic>
        <p:nvPicPr>
          <p:cNvPr id="7" name="Line-24"/>
          <p:cNvPicPr/>
          <p:nvPr/>
        </p:nvPicPr>
        <p:blipFill rotWithShape="1">
          <a:blip r:embed="rId7"/>
          <a:stretch>
            <a:fillRect/>
          </a:stretch>
        </p:blipFill>
        <p:spPr>
          <a:xfrm>
            <a:off x="0" y="7038975"/>
            <a:ext cx="3279081" cy="361950"/>
          </a:xfrm>
          <a:prstGeom prst="rect">
            <a:avLst/>
          </a:prstGeom>
        </p:spPr>
      </p:pic>
      <p:pic>
        <p:nvPicPr>
          <p:cNvPr id="8" name="Line-24 copy 1"/>
          <p:cNvPicPr/>
          <p:nvPr/>
        </p:nvPicPr>
        <p:blipFill rotWithShape="1">
          <a:blip r:embed="rId8"/>
          <a:stretch>
            <a:fillRect/>
          </a:stretch>
        </p:blipFill>
        <p:spPr>
          <a:xfrm>
            <a:off x="3226998" y="7038975"/>
            <a:ext cx="9834639" cy="361950"/>
          </a:xfrm>
          <a:prstGeom prst="rect">
            <a:avLst/>
          </a:prstGeom>
        </p:spPr>
      </p:pic>
      <p:sp>
        <p:nvSpPr>
          <p:cNvPr id="9" name="Rectangle 8"/>
          <p:cNvSpPr/>
          <p:nvPr/>
        </p:nvSpPr>
        <p:spPr>
          <a:xfrm>
            <a:off x="1200150" y="676275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9"/>
          <a:stretch>
            <a:fillRect/>
          </a:stretch>
        </p:blipFill>
        <p:spPr>
          <a:xfrm>
            <a:off x="-66675" y="6496050"/>
            <a:ext cx="1365382" cy="817807"/>
          </a:xfrm>
          <a:prstGeom prst="rect">
            <a:avLst/>
          </a:prstGeom>
        </p:spPr>
      </p:pic>
      <p:sp>
        <p:nvSpPr>
          <p:cNvPr id="11" name="Rectangle 10"/>
          <p:cNvSpPr/>
          <p:nvPr/>
        </p:nvSpPr>
        <p:spPr>
          <a:xfrm>
            <a:off x="1781175" y="3952875"/>
            <a:ext cx="10922000" cy="1638300"/>
          </a:xfrm>
          <a:prstGeom prst="rect">
            <a:avLst/>
          </a:prstGeom>
        </p:spPr>
        <p:txBody>
          <a:bodyPr spcFirstLastPara="0" lIns="0" tIns="0" rIns="0" bIns="0" anchor="t"/>
          <a:lstStyle/>
          <a:p>
            <a:pPr marL="285750" indent="-285750" algn="l" hangingPunct="0">
              <a:lnSpc>
                <a:spcPct val="116667"/>
              </a:lnSpc>
              <a:buClr>
                <a:srgbClr val="FFFFFF"/>
              </a:buClr>
              <a:buFont typeface="Courier New" panose="020B0604020202020204" pitchFamily="34" charset="0"/>
              <a:buChar char="o"/>
            </a:pPr>
            <a:r>
              <a:rPr sz="2250">
                <a:solidFill>
                  <a:srgbClr val="FFFFFF"/>
                </a:solidFill>
                <a:latin typeface="Source Sans Pro"/>
                <a:ea typeface="+mn-ea"/>
                <a:cs typeface="Source Sans Pro"/>
              </a:rPr>
              <a:t>Recovery of the local economy with focus on downtown and economic core</a:t>
            </a:r>
          </a:p>
          <a:p>
            <a:pPr marL="285750" indent="-285750" algn="l" hangingPunct="0">
              <a:lnSpc>
                <a:spcPct val="116667"/>
              </a:lnSpc>
              <a:buClr>
                <a:srgbClr val="FFFFFF"/>
              </a:buClr>
              <a:buFont typeface="Courier New" panose="020B0604020202020204" pitchFamily="34" charset="0"/>
              <a:buChar char="o"/>
            </a:pPr>
            <a:r>
              <a:rPr sz="2250">
                <a:solidFill>
                  <a:srgbClr val="FFFFFF"/>
                </a:solidFill>
                <a:latin typeface="Source Sans Pro"/>
                <a:ea typeface="+mn-ea"/>
                <a:cs typeface="Source Sans Pro"/>
              </a:rPr>
              <a:t>Improving public safety and street conditions</a:t>
            </a:r>
          </a:p>
          <a:p>
            <a:pPr marL="285750" indent="-285750" algn="l" hangingPunct="0">
              <a:lnSpc>
                <a:spcPct val="116667"/>
              </a:lnSpc>
              <a:buClr>
                <a:srgbClr val="FFFFFF"/>
              </a:buClr>
              <a:buFont typeface="Courier New" panose="020B0604020202020204" pitchFamily="34" charset="0"/>
              <a:buChar char="o"/>
            </a:pPr>
            <a:r>
              <a:rPr sz="2250">
                <a:solidFill>
                  <a:srgbClr val="FFFFFF"/>
                </a:solidFill>
                <a:latin typeface="Source Sans Pro"/>
                <a:ea typeface="+mn-ea"/>
                <a:cs typeface="Source Sans Pro"/>
              </a:rPr>
              <a:t>Reducing homelessness and transforming mental health service delivery</a:t>
            </a:r>
          </a:p>
          <a:p>
            <a:pPr marL="285750" indent="-285750" algn="l" hangingPunct="0">
              <a:lnSpc>
                <a:spcPct val="116667"/>
              </a:lnSpc>
              <a:buClr>
                <a:srgbClr val="FFFFFF"/>
              </a:buClr>
              <a:buFont typeface="Courier New" panose="020B0604020202020204" pitchFamily="34" charset="0"/>
              <a:buChar char="o"/>
            </a:pPr>
            <a:r>
              <a:rPr sz="2250">
                <a:solidFill>
                  <a:srgbClr val="FFFFFF"/>
                </a:solidFill>
                <a:latin typeface="Source Sans Pro"/>
                <a:ea typeface="+mn-ea"/>
                <a:cs typeface="Source Sans Pro"/>
              </a:rPr>
              <a:t>Accountability &amp; equity in services and spending</a:t>
            </a:r>
          </a:p>
        </p:txBody>
      </p:sp>
      <p:sp>
        <p:nvSpPr>
          <p:cNvPr id="12" name="Rectangle 11"/>
          <p:cNvSpPr/>
          <p:nvPr/>
        </p:nvSpPr>
        <p:spPr>
          <a:xfrm>
            <a:off x="1298707" y="2486025"/>
            <a:ext cx="10922000" cy="1600200"/>
          </a:xfrm>
          <a:prstGeom prst="rect">
            <a:avLst/>
          </a:prstGeom>
        </p:spPr>
        <p:txBody>
          <a:bodyPr spcFirstLastPara="0" lIns="0" tIns="0" rIns="0" bIns="0" anchor="t"/>
          <a:lstStyle/>
          <a:p>
            <a:pPr algn="l" hangingPunct="0">
              <a:lnSpc>
                <a:spcPct val="116667"/>
              </a:lnSpc>
            </a:pPr>
            <a:r>
              <a:rPr sz="2250">
                <a:solidFill>
                  <a:srgbClr val="FFFFFF"/>
                </a:solidFill>
                <a:latin typeface="Source Sans Pro"/>
                <a:ea typeface="+mn-ea"/>
                <a:cs typeface="Source Sans Pro"/>
              </a:rPr>
              <a:t>In response to instructions from the Mayor’s Office, the DPA proposes reductions to its salary and benefits. The salary and benefits reduction will be achieved through attrition and keeping vacant positions unfilled. </a:t>
            </a:r>
          </a:p>
          <a:p>
            <a:pPr algn="l" hangingPunct="0">
              <a:lnSpc>
                <a:spcPct val="116667"/>
              </a:lnSpc>
            </a:pPr>
            <a:endParaRPr sz="2250">
              <a:solidFill>
                <a:srgbClr val="FFFFFF"/>
              </a:solidFill>
              <a:latin typeface="Source Sans Pro"/>
              <a:ea typeface="+mn-ea"/>
              <a:cs typeface="Source Sans Pro"/>
            </a:endParaRPr>
          </a:p>
        </p:txBody>
      </p:sp>
      <p:sp>
        <p:nvSpPr>
          <p:cNvPr id="13" name="text 4"/>
          <p:cNvSpPr/>
          <p:nvPr/>
        </p:nvSpPr>
        <p:spPr>
          <a:xfrm>
            <a:off x="1847850" y="5972175"/>
            <a:ext cx="11563350" cy="400050"/>
          </a:xfrm>
          <a:prstGeom prst="rect">
            <a:avLst/>
          </a:prstGeom>
        </p:spPr>
        <p:txBody>
          <a:bodyPr spcFirstLastPara="0" lIns="0" tIns="0" rIns="0" bIns="0" anchor="t"/>
          <a:lstStyle/>
          <a:p>
            <a:pPr algn="l" hangingPunct="0">
              <a:lnSpc>
                <a:spcPct val="116667"/>
              </a:lnSpc>
            </a:pPr>
            <a:r>
              <a:rPr sz="2250">
                <a:solidFill>
                  <a:srgbClr val="FFFFFF"/>
                </a:solidFill>
                <a:latin typeface="Source Sans Pro"/>
                <a:ea typeface="+mn-ea"/>
                <a:cs typeface="Source Sans Pro"/>
              </a:rPr>
              <a:t>Reduce General Fund support in FY 23-24 by 5%, and 8% in FY 24-25</a:t>
            </a:r>
          </a:p>
        </p:txBody>
      </p:sp>
    </p:spTree>
    <p:extLst>
      <p:ext uri="{BB962C8B-B14F-4D97-AF65-F5344CB8AC3E}">
        <p14:creationId xmlns:p14="http://schemas.microsoft.com/office/powerpoint/2010/main" val="39300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Transparency"/>
        <p:cNvGrpSpPr/>
        <p:nvPr/>
      </p:nvGrpSpPr>
      <p:grpSpPr>
        <a:xfrm>
          <a:off x="0" y="0"/>
          <a:ext cx="0" cy="0"/>
          <a:chOff x="0" y="0"/>
          <a:chExt cx="0" cy="0"/>
        </a:xfrm>
      </p:grpSpPr>
      <p:pic>
        <p:nvPicPr>
          <p:cNvPr id="2" name="Circle-13 copy 1"/>
          <p:cNvPicPr/>
          <p:nvPr/>
        </p:nvPicPr>
        <p:blipFill rotWithShape="1">
          <a:blip r:embed="rId4"/>
          <a:stretch>
            <a:fillRect/>
          </a:stretch>
        </p:blipFill>
        <p:spPr>
          <a:xfrm>
            <a:off x="3626753" y="4410075"/>
            <a:ext cx="5617976" cy="5617976"/>
          </a:xfrm>
          <a:prstGeom prst="rect">
            <a:avLst/>
          </a:prstGeom>
        </p:spPr>
      </p:pic>
      <p:pic>
        <p:nvPicPr>
          <p:cNvPr id="3" name="Line-24"/>
          <p:cNvPicPr/>
          <p:nvPr/>
        </p:nvPicPr>
        <p:blipFill rotWithShape="1">
          <a:blip r:embed="rId5"/>
          <a:stretch>
            <a:fillRect/>
          </a:stretch>
        </p:blipFill>
        <p:spPr>
          <a:xfrm>
            <a:off x="0" y="7038975"/>
            <a:ext cx="3279081" cy="361950"/>
          </a:xfrm>
          <a:prstGeom prst="rect">
            <a:avLst/>
          </a:prstGeom>
        </p:spPr>
      </p:pic>
      <p:pic>
        <p:nvPicPr>
          <p:cNvPr id="4" name="Line-24 copy 1"/>
          <p:cNvPicPr/>
          <p:nvPr/>
        </p:nvPicPr>
        <p:blipFill rotWithShape="1">
          <a:blip r:embed="rId6"/>
          <a:stretch>
            <a:fillRect/>
          </a:stretch>
        </p:blipFill>
        <p:spPr>
          <a:xfrm>
            <a:off x="3226998" y="7038975"/>
            <a:ext cx="9834639" cy="361950"/>
          </a:xfrm>
          <a:prstGeom prst="rect">
            <a:avLst/>
          </a:prstGeom>
        </p:spPr>
      </p:pic>
      <p:sp>
        <p:nvSpPr>
          <p:cNvPr id="5" name="Rectangle 4"/>
          <p:cNvSpPr/>
          <p:nvPr/>
        </p:nvSpPr>
        <p:spPr>
          <a:xfrm>
            <a:off x="761649" y="3019425"/>
            <a:ext cx="11316834" cy="914400"/>
          </a:xfrm>
          <a:prstGeom prst="rect">
            <a:avLst/>
          </a:prstGeom>
        </p:spPr>
        <p:txBody>
          <a:bodyPr spcFirstLastPara="0" lIns="0" tIns="0" rIns="0" bIns="0" anchor="t"/>
          <a:lstStyle/>
          <a:p>
            <a:pPr algn="ctr" hangingPunct="0">
              <a:lnSpc>
                <a:spcPct val="100000"/>
              </a:lnSpc>
            </a:pPr>
            <a:r>
              <a:rPr sz="6000">
                <a:solidFill>
                  <a:srgbClr val="FFFFFF"/>
                </a:solidFill>
                <a:latin typeface="Playfair Display"/>
                <a:ea typeface="+mn-ea"/>
                <a:cs typeface="Playfair Display"/>
              </a:rPr>
              <a:t>DPA Proposed Budget</a:t>
            </a:r>
          </a:p>
        </p:txBody>
      </p:sp>
      <p:pic>
        <p:nvPicPr>
          <p:cNvPr id="6" name="customLine"/>
          <p:cNvPicPr/>
          <p:nvPr/>
        </p:nvPicPr>
        <p:blipFill rotWithShape="1">
          <a:blip r:embed="rId7"/>
          <a:stretch>
            <a:fillRect/>
          </a:stretch>
        </p:blipFill>
        <p:spPr>
          <a:xfrm rot="-5400000">
            <a:off x="5842008" y="2035167"/>
            <a:ext cx="1327133" cy="190500"/>
          </a:xfrm>
          <a:prstGeom prst="rect">
            <a:avLst/>
          </a:prstGeom>
        </p:spPr>
      </p:pic>
      <p:pic>
        <p:nvPicPr>
          <p:cNvPr id="7" name="Line-24"/>
          <p:cNvPicPr/>
          <p:nvPr/>
        </p:nvPicPr>
        <p:blipFill rotWithShape="1">
          <a:blip r:embed="rId8"/>
          <a:stretch>
            <a:fillRect/>
          </a:stretch>
        </p:blipFill>
        <p:spPr>
          <a:xfrm>
            <a:off x="0" y="7038975"/>
            <a:ext cx="3279081" cy="361950"/>
          </a:xfrm>
          <a:prstGeom prst="rect">
            <a:avLst/>
          </a:prstGeom>
        </p:spPr>
      </p:pic>
      <p:pic>
        <p:nvPicPr>
          <p:cNvPr id="8" name="Line-24 copy 1"/>
          <p:cNvPicPr/>
          <p:nvPr/>
        </p:nvPicPr>
        <p:blipFill rotWithShape="1">
          <a:blip r:embed="rId9"/>
          <a:stretch>
            <a:fillRect/>
          </a:stretch>
        </p:blipFill>
        <p:spPr>
          <a:xfrm>
            <a:off x="3226998" y="7038975"/>
            <a:ext cx="9834639" cy="361950"/>
          </a:xfrm>
          <a:prstGeom prst="rect">
            <a:avLst/>
          </a:prstGeom>
        </p:spPr>
      </p:pic>
      <p:sp>
        <p:nvSpPr>
          <p:cNvPr id="9" name="Rectangle 8"/>
          <p:cNvSpPr/>
          <p:nvPr/>
        </p:nvSpPr>
        <p:spPr>
          <a:xfrm>
            <a:off x="1038225" y="676275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10"/>
          <a:stretch>
            <a:fillRect/>
          </a:stretch>
        </p:blipFill>
        <p:spPr>
          <a:xfrm>
            <a:off x="-228600" y="6496050"/>
            <a:ext cx="1365382" cy="817807"/>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2A36"/>
        </a:solidFill>
        <a:effectLst/>
      </p:bgPr>
    </p:bg>
    <p:spTree>
      <p:nvGrpSpPr>
        <p:cNvPr id="1" name="Team Model copy 1"/>
        <p:cNvGrpSpPr/>
        <p:nvPr/>
      </p:nvGrpSpPr>
      <p:grpSpPr>
        <a:xfrm>
          <a:off x="0" y="0"/>
          <a:ext cx="0" cy="0"/>
          <a:chOff x="0" y="0"/>
          <a:chExt cx="0" cy="0"/>
        </a:xfrm>
      </p:grpSpPr>
      <p:pic>
        <p:nvPicPr>
          <p:cNvPr id="2" name="Circle-13"/>
          <p:cNvPicPr/>
          <p:nvPr/>
        </p:nvPicPr>
        <p:blipFill rotWithShape="1">
          <a:blip r:embed="rId3"/>
          <a:stretch>
            <a:fillRect/>
          </a:stretch>
        </p:blipFill>
        <p:spPr>
          <a:xfrm>
            <a:off x="3724036" y="-3028950"/>
            <a:ext cx="5617976" cy="5617976"/>
          </a:xfrm>
          <a:prstGeom prst="rect">
            <a:avLst/>
          </a:prstGeom>
        </p:spPr>
      </p:pic>
      <p:sp>
        <p:nvSpPr>
          <p:cNvPr id="3" name="Rectangle 2"/>
          <p:cNvSpPr/>
          <p:nvPr/>
        </p:nvSpPr>
        <p:spPr>
          <a:xfrm>
            <a:off x="1494285" y="695325"/>
            <a:ext cx="10317856" cy="638175"/>
          </a:xfrm>
          <a:prstGeom prst="rect">
            <a:avLst/>
          </a:prstGeom>
        </p:spPr>
        <p:txBody>
          <a:bodyPr spcFirstLastPara="0" lIns="0" tIns="0" rIns="0" bIns="0" anchor="t"/>
          <a:lstStyle/>
          <a:p>
            <a:pPr algn="ctr" hangingPunct="0">
              <a:lnSpc>
                <a:spcPct val="116667"/>
              </a:lnSpc>
            </a:pPr>
            <a:r>
              <a:rPr sz="3600">
                <a:solidFill>
                  <a:srgbClr val="FFFFFF"/>
                </a:solidFill>
                <a:latin typeface="Playfair Display"/>
                <a:ea typeface="+mn-ea"/>
                <a:cs typeface="Playfair Display"/>
              </a:rPr>
              <a:t>Department Proposed Budget</a:t>
            </a:r>
          </a:p>
        </p:txBody>
      </p:sp>
      <p:pic>
        <p:nvPicPr>
          <p:cNvPr id="4" name="Line-24"/>
          <p:cNvPicPr/>
          <p:nvPr/>
        </p:nvPicPr>
        <p:blipFill rotWithShape="1">
          <a:blip r:embed="rId4"/>
          <a:stretch>
            <a:fillRect/>
          </a:stretch>
        </p:blipFill>
        <p:spPr>
          <a:xfrm>
            <a:off x="0" y="7038975"/>
            <a:ext cx="3279081" cy="361950"/>
          </a:xfrm>
          <a:prstGeom prst="rect">
            <a:avLst/>
          </a:prstGeom>
        </p:spPr>
      </p:pic>
      <p:pic>
        <p:nvPicPr>
          <p:cNvPr id="5" name="Line-24 copy 1"/>
          <p:cNvPicPr/>
          <p:nvPr/>
        </p:nvPicPr>
        <p:blipFill rotWithShape="1">
          <a:blip r:embed="rId5"/>
          <a:stretch>
            <a:fillRect/>
          </a:stretch>
        </p:blipFill>
        <p:spPr>
          <a:xfrm>
            <a:off x="3226998" y="7038975"/>
            <a:ext cx="9834639" cy="361950"/>
          </a:xfrm>
          <a:prstGeom prst="rect">
            <a:avLst/>
          </a:prstGeom>
        </p:spPr>
      </p:pic>
      <p:pic>
        <p:nvPicPr>
          <p:cNvPr id="6" name="Shape-1"/>
          <p:cNvPicPr/>
          <p:nvPr/>
        </p:nvPicPr>
        <p:blipFill rotWithShape="1">
          <a:blip r:embed="rId6"/>
          <a:stretch>
            <a:fillRect/>
          </a:stretch>
        </p:blipFill>
        <p:spPr>
          <a:xfrm>
            <a:off x="4524621" y="1600200"/>
            <a:ext cx="4016806" cy="217934"/>
          </a:xfrm>
          <a:prstGeom prst="rect">
            <a:avLst/>
          </a:prstGeom>
        </p:spPr>
      </p:pic>
      <p:pic>
        <p:nvPicPr>
          <p:cNvPr id="7" name="Line-24"/>
          <p:cNvPicPr/>
          <p:nvPr/>
        </p:nvPicPr>
        <p:blipFill rotWithShape="1">
          <a:blip r:embed="rId7"/>
          <a:stretch>
            <a:fillRect/>
          </a:stretch>
        </p:blipFill>
        <p:spPr>
          <a:xfrm>
            <a:off x="0" y="7038975"/>
            <a:ext cx="3279081" cy="361950"/>
          </a:xfrm>
          <a:prstGeom prst="rect">
            <a:avLst/>
          </a:prstGeom>
        </p:spPr>
      </p:pic>
      <p:pic>
        <p:nvPicPr>
          <p:cNvPr id="8" name="Line-24 copy 1"/>
          <p:cNvPicPr/>
          <p:nvPr/>
        </p:nvPicPr>
        <p:blipFill rotWithShape="1">
          <a:blip r:embed="rId8"/>
          <a:stretch>
            <a:fillRect/>
          </a:stretch>
        </p:blipFill>
        <p:spPr>
          <a:xfrm>
            <a:off x="3226998" y="7038975"/>
            <a:ext cx="9834639" cy="361950"/>
          </a:xfrm>
          <a:prstGeom prst="rect">
            <a:avLst/>
          </a:prstGeom>
        </p:spPr>
      </p:pic>
      <p:sp>
        <p:nvSpPr>
          <p:cNvPr id="9" name="Rectangle 8"/>
          <p:cNvSpPr/>
          <p:nvPr/>
        </p:nvSpPr>
        <p:spPr>
          <a:xfrm>
            <a:off x="1200150" y="676275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9"/>
          <a:stretch>
            <a:fillRect/>
          </a:stretch>
        </p:blipFill>
        <p:spPr>
          <a:xfrm>
            <a:off x="-66675" y="6496050"/>
            <a:ext cx="1365382" cy="817807"/>
          </a:xfrm>
          <a:prstGeom prst="rect">
            <a:avLst/>
          </a:prstGeom>
        </p:spPr>
      </p:pic>
      <p:pic>
        <p:nvPicPr>
          <p:cNvPr id="11" name="Table 4"/>
          <p:cNvPicPr/>
          <p:nvPr/>
        </p:nvPicPr>
        <p:blipFill rotWithShape="1">
          <a:blip r:embed="rId10"/>
          <a:stretch>
            <a:fillRect/>
          </a:stretch>
        </p:blipFill>
        <p:spPr>
          <a:xfrm>
            <a:off x="3344706" y="2114550"/>
            <a:ext cx="6384510" cy="1936242"/>
          </a:xfrm>
          <a:prstGeom prst="rect">
            <a:avLst/>
          </a:prstGeom>
        </p:spPr>
      </p:pic>
      <p:pic>
        <p:nvPicPr>
          <p:cNvPr id="14" name="Picture 13">
            <a:extLst>
              <a:ext uri="{FF2B5EF4-FFF2-40B4-BE49-F238E27FC236}">
                <a16:creationId xmlns:a16="http://schemas.microsoft.com/office/drawing/2014/main" id="{0059C25D-CED9-12CE-1353-D3E4EA9DCDE4}"/>
              </a:ext>
            </a:extLst>
          </p:cNvPr>
          <p:cNvPicPr>
            <a:picLocks noChangeAspect="1"/>
          </p:cNvPicPr>
          <p:nvPr/>
        </p:nvPicPr>
        <p:blipFill>
          <a:blip r:embed="rId11"/>
          <a:stretch>
            <a:fillRect/>
          </a:stretch>
        </p:blipFill>
        <p:spPr>
          <a:xfrm>
            <a:off x="3226999" y="4265426"/>
            <a:ext cx="6657666" cy="2076450"/>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2A36"/>
        </a:solidFill>
        <a:effectLst/>
      </p:bgPr>
    </p:bg>
    <p:spTree>
      <p:nvGrpSpPr>
        <p:cNvPr id="1" name="Team Model copy 2"/>
        <p:cNvGrpSpPr/>
        <p:nvPr/>
      </p:nvGrpSpPr>
      <p:grpSpPr>
        <a:xfrm>
          <a:off x="0" y="0"/>
          <a:ext cx="0" cy="0"/>
          <a:chOff x="0" y="0"/>
          <a:chExt cx="0" cy="0"/>
        </a:xfrm>
      </p:grpSpPr>
      <p:pic>
        <p:nvPicPr>
          <p:cNvPr id="2" name="Circle-13"/>
          <p:cNvPicPr/>
          <p:nvPr/>
        </p:nvPicPr>
        <p:blipFill rotWithShape="1">
          <a:blip r:embed="rId3"/>
          <a:stretch>
            <a:fillRect/>
          </a:stretch>
        </p:blipFill>
        <p:spPr>
          <a:xfrm>
            <a:off x="3724036" y="-3028950"/>
            <a:ext cx="5617976" cy="5617976"/>
          </a:xfrm>
          <a:prstGeom prst="rect">
            <a:avLst/>
          </a:prstGeom>
        </p:spPr>
      </p:pic>
      <p:sp>
        <p:nvSpPr>
          <p:cNvPr id="3" name="Rectangle 2"/>
          <p:cNvSpPr/>
          <p:nvPr/>
        </p:nvSpPr>
        <p:spPr>
          <a:xfrm>
            <a:off x="1305879" y="685800"/>
            <a:ext cx="10317856" cy="638175"/>
          </a:xfrm>
          <a:prstGeom prst="rect">
            <a:avLst/>
          </a:prstGeom>
        </p:spPr>
        <p:txBody>
          <a:bodyPr spcFirstLastPara="0" lIns="0" tIns="0" rIns="0" bIns="0" anchor="t"/>
          <a:lstStyle/>
          <a:p>
            <a:pPr algn="ctr" hangingPunct="0">
              <a:lnSpc>
                <a:spcPct val="116667"/>
              </a:lnSpc>
            </a:pPr>
            <a:r>
              <a:rPr sz="3600">
                <a:solidFill>
                  <a:srgbClr val="FFFFFF"/>
                </a:solidFill>
                <a:latin typeface="Playfair Display"/>
                <a:ea typeface="+mn-ea"/>
                <a:cs typeface="Playfair Display"/>
              </a:rPr>
              <a:t>Department Proposed Budget by Category</a:t>
            </a:r>
          </a:p>
        </p:txBody>
      </p:sp>
      <p:pic>
        <p:nvPicPr>
          <p:cNvPr id="4" name="Line-24"/>
          <p:cNvPicPr/>
          <p:nvPr/>
        </p:nvPicPr>
        <p:blipFill rotWithShape="1">
          <a:blip r:embed="rId4"/>
          <a:stretch>
            <a:fillRect/>
          </a:stretch>
        </p:blipFill>
        <p:spPr>
          <a:xfrm>
            <a:off x="0" y="7038975"/>
            <a:ext cx="3279081" cy="361950"/>
          </a:xfrm>
          <a:prstGeom prst="rect">
            <a:avLst/>
          </a:prstGeom>
        </p:spPr>
      </p:pic>
      <p:pic>
        <p:nvPicPr>
          <p:cNvPr id="5" name="Line-24 copy 1"/>
          <p:cNvPicPr/>
          <p:nvPr/>
        </p:nvPicPr>
        <p:blipFill rotWithShape="1">
          <a:blip r:embed="rId5"/>
          <a:stretch>
            <a:fillRect/>
          </a:stretch>
        </p:blipFill>
        <p:spPr>
          <a:xfrm>
            <a:off x="3226998" y="7038975"/>
            <a:ext cx="9834639" cy="361950"/>
          </a:xfrm>
          <a:prstGeom prst="rect">
            <a:avLst/>
          </a:prstGeom>
        </p:spPr>
      </p:pic>
      <p:pic>
        <p:nvPicPr>
          <p:cNvPr id="6" name="Shape-1"/>
          <p:cNvPicPr/>
          <p:nvPr/>
        </p:nvPicPr>
        <p:blipFill rotWithShape="1">
          <a:blip r:embed="rId6"/>
          <a:stretch>
            <a:fillRect/>
          </a:stretch>
        </p:blipFill>
        <p:spPr>
          <a:xfrm>
            <a:off x="4528238" y="1590675"/>
            <a:ext cx="4016806" cy="217934"/>
          </a:xfrm>
          <a:prstGeom prst="rect">
            <a:avLst/>
          </a:prstGeom>
        </p:spPr>
      </p:pic>
      <p:pic>
        <p:nvPicPr>
          <p:cNvPr id="7" name="Line-24"/>
          <p:cNvPicPr/>
          <p:nvPr/>
        </p:nvPicPr>
        <p:blipFill rotWithShape="1">
          <a:blip r:embed="rId7"/>
          <a:stretch>
            <a:fillRect/>
          </a:stretch>
        </p:blipFill>
        <p:spPr>
          <a:xfrm>
            <a:off x="0" y="7038975"/>
            <a:ext cx="3279081" cy="361950"/>
          </a:xfrm>
          <a:prstGeom prst="rect">
            <a:avLst/>
          </a:prstGeom>
        </p:spPr>
      </p:pic>
      <p:pic>
        <p:nvPicPr>
          <p:cNvPr id="8" name="Line-24 copy 1"/>
          <p:cNvPicPr/>
          <p:nvPr/>
        </p:nvPicPr>
        <p:blipFill rotWithShape="1">
          <a:blip r:embed="rId8"/>
          <a:stretch>
            <a:fillRect/>
          </a:stretch>
        </p:blipFill>
        <p:spPr>
          <a:xfrm>
            <a:off x="3226998" y="7038975"/>
            <a:ext cx="9834639" cy="361950"/>
          </a:xfrm>
          <a:prstGeom prst="rect">
            <a:avLst/>
          </a:prstGeom>
        </p:spPr>
      </p:pic>
      <p:sp>
        <p:nvSpPr>
          <p:cNvPr id="9" name="Rectangle 8"/>
          <p:cNvSpPr/>
          <p:nvPr/>
        </p:nvSpPr>
        <p:spPr>
          <a:xfrm>
            <a:off x="1200150" y="6762750"/>
            <a:ext cx="3382681" cy="266700"/>
          </a:xfrm>
          <a:prstGeom prst="rect">
            <a:avLst/>
          </a:prstGeom>
        </p:spPr>
        <p:txBody>
          <a:bodyPr spcFirstLastPara="0" lIns="0" tIns="0" rIns="0" bIns="0" anchor="t"/>
          <a:lstStyle/>
          <a:p>
            <a:pPr algn="l" hangingPunct="0">
              <a:lnSpc>
                <a:spcPct val="116667"/>
              </a:lnSpc>
            </a:pPr>
            <a:r>
              <a:rPr sz="1500">
                <a:solidFill>
                  <a:srgbClr val="FFFFFF"/>
                </a:solidFill>
                <a:latin typeface="Source Sans Pro"/>
                <a:ea typeface="+mn-ea"/>
                <a:cs typeface="Source Sans Pro"/>
              </a:rPr>
              <a:t>Department of Police Accountability</a:t>
            </a:r>
          </a:p>
        </p:txBody>
      </p:sp>
      <p:pic>
        <p:nvPicPr>
          <p:cNvPr id="10" name="2022-01-07 13:08:38"/>
          <p:cNvPicPr/>
          <p:nvPr/>
        </p:nvPicPr>
        <p:blipFill rotWithShape="1">
          <a:blip r:embed="rId9"/>
          <a:stretch>
            <a:fillRect/>
          </a:stretch>
        </p:blipFill>
        <p:spPr>
          <a:xfrm>
            <a:off x="-66675" y="6496050"/>
            <a:ext cx="1365382" cy="817807"/>
          </a:xfrm>
          <a:prstGeom prst="rect">
            <a:avLst/>
          </a:prstGeom>
        </p:spPr>
      </p:pic>
      <p:pic>
        <p:nvPicPr>
          <p:cNvPr id="11" name="Table 4"/>
          <p:cNvPicPr/>
          <p:nvPr/>
        </p:nvPicPr>
        <p:blipFill rotWithShape="1">
          <a:blip r:embed="rId10"/>
          <a:stretch>
            <a:fillRect/>
          </a:stretch>
        </p:blipFill>
        <p:spPr>
          <a:xfrm>
            <a:off x="2971800" y="2990850"/>
            <a:ext cx="7749275" cy="2286000"/>
          </a:xfrm>
          <a:prstGeom prst="rect">
            <a:avLst/>
          </a:prstGeom>
        </p:spPr>
      </p:pic>
      <p:sp>
        <p:nvSpPr>
          <p:cNvPr id="12" name="Text Placeholder 5"/>
          <p:cNvSpPr/>
          <p:nvPr/>
        </p:nvSpPr>
        <p:spPr>
          <a:xfrm>
            <a:off x="5664510" y="2171700"/>
            <a:ext cx="1838325" cy="390525"/>
          </a:xfrm>
          <a:prstGeom prst="rect">
            <a:avLst/>
          </a:prstGeom>
        </p:spPr>
        <p:txBody>
          <a:bodyPr spcFirstLastPara="0" lIns="0" tIns="0" rIns="0" bIns="0" anchor="t"/>
          <a:lstStyle/>
          <a:p>
            <a:pPr algn="ctr" hangingPunct="0">
              <a:lnSpc>
                <a:spcPct val="100000"/>
              </a:lnSpc>
            </a:pPr>
            <a:r>
              <a:rPr sz="2550" b="1">
                <a:solidFill>
                  <a:srgbClr val="F2F2F2"/>
                </a:solidFill>
                <a:latin typeface="Arial"/>
                <a:ea typeface="+mn-ea"/>
                <a:cs typeface="Arial"/>
              </a:rPr>
              <a:t>FY 2023-24</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1246</Words>
  <Application>Microsoft Office PowerPoint</Application>
  <PresentationFormat>Custom</PresentationFormat>
  <Paragraphs>96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Courier New</vt:lpstr>
      <vt:lpstr>Arial</vt:lpstr>
      <vt:lpstr>Playfair Display</vt:lpstr>
      <vt:lpstr>Source Sans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2023-01-11T20:22:34Z</dcterms:created>
  <dcterms:modified xsi:type="dcterms:W3CDTF">2023-01-12T00:10:47Z</dcterms:modified>
</cp:coreProperties>
</file>