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3D_FE05FDEB.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48" r:id="rId2"/>
    <p:sldMasterId id="2147483660" r:id="rId3"/>
  </p:sldMasterIdLst>
  <p:notesMasterIdLst>
    <p:notesMasterId r:id="rId22"/>
  </p:notesMasterIdLst>
  <p:sldIdLst>
    <p:sldId id="277" r:id="rId4"/>
    <p:sldId id="324" r:id="rId5"/>
    <p:sldId id="337" r:id="rId6"/>
    <p:sldId id="339" r:id="rId7"/>
    <p:sldId id="341" r:id="rId8"/>
    <p:sldId id="336" r:id="rId9"/>
    <p:sldId id="333" r:id="rId10"/>
    <p:sldId id="330" r:id="rId11"/>
    <p:sldId id="342" r:id="rId12"/>
    <p:sldId id="340" r:id="rId13"/>
    <p:sldId id="297" r:id="rId14"/>
    <p:sldId id="317" r:id="rId15"/>
    <p:sldId id="326" r:id="rId16"/>
    <p:sldId id="325" r:id="rId17"/>
    <p:sldId id="332" r:id="rId18"/>
    <p:sldId id="328" r:id="rId19"/>
    <p:sldId id="334" r:id="rId20"/>
    <p:sldId id="33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6A5C33-AF12-4885-D4D5-D1CECCFEFBFE}" name="Daniel, Katherine (ECN)" initials="D(" userId="S::katherine.daniel@sfgov.org::8f957cfe-b484-4a4f-972d-29f94be21716" providerId="AD"/>
  <p188:author id="{52FA2B90-838A-B00F-F146-C58BDDA9E5CD}" name="Flynn, Julie (ECN)" initials="F(" userId="S::julie.a.flynn@sfgov.org::cfa52329-2926-4b54-8190-021fef02c7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Amy (ECN)" initials="C(" lastIdx="20" clrIdx="0">
    <p:extLst/>
  </p:cmAuthor>
  <p:cmAuthor id="2" name="Flynn, Julie (ECN)" initials="F(" lastIdx="7" clrIdx="1">
    <p:extLst/>
  </p:cmAuthor>
  <p:cmAuthor id="3" name="Daniel, Katherine (ECN)" initials="D("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3A"/>
    <a:srgbClr val="FFFFFF"/>
    <a:srgbClr val="581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469BA-6BA2-32D8-00BB-462BBE8FA084}" v="10" dt="2022-03-10T22:27:30.531"/>
    <p1510:client id="{00C8BB7B-1C5A-BE62-56A0-65C05AD3F3C4}" v="2" dt="2022-04-15T16:50:43.400"/>
    <p1510:client id="{E6B88A29-B92E-0DBE-7DF2-C6821BC5C322}" v="1726" dt="2022-03-01T04:37:44.070"/>
    <p1510:client id="{9FCEE878-17EC-156E-D7B9-412B3F7D6AA0}" v="1049" dt="2022-04-04T05:12:33.534"/>
    <p1510:client id="{7EEC0F29-B1DD-6681-F163-D0F72FB23103}" v="2" dt="2022-04-19T23:58:57.233"/>
    <p1510:client id="{69FD1AC1-2746-2F28-CD03-2D9A03D9A2B2}" v="299" dt="2022-03-15T20:19:47.478"/>
    <p1510:client id="{25CC88A9-9FC2-20FD-3A7B-CD692E464F08}" v="150" dt="2022-04-19T17:12:16.065"/>
    <p1510:client id="{037D9137-B898-BA4E-D405-AF002FDA2DDE}" v="4462" dt="2022-03-09T19:58:28.304"/>
    <p1510:client id="{931FCCA1-9CFA-DF71-8999-932D762203FF}" v="99" dt="2022-03-18T18:58:21.648"/>
    <p1510:client id="{097B4524-DBDB-7FD8-DBFD-2A26D3E8C8F1}" v="45" dt="2022-02-26T23:49:45.375"/>
    <p1510:client id="{6F147C73-FB28-9492-CCBA-0693B591459F}" v="250" dt="2022-02-23T03:52:08.074"/>
    <p1510:client id="{075D6BB0-1CCD-DF7F-7E77-83DAB70AB7FF}" v="1302" dt="2022-03-28T22:22:45.019"/>
    <p1510:client id="{8E7BC477-B1BF-A2BA-2CFF-434A24196B5A}" v="3462" dt="2022-02-28T23:36:18.902"/>
    <p1510:client id="{208846B9-3051-0398-0C9C-75173D157F51}" v="61" dt="2022-04-05T20:53:43.699"/>
    <p1510:client id="{1573C85F-C36C-75D0-C45B-C258E8C88DDD}" v="73" dt="2022-04-04T13:10:47.199"/>
    <p1510:client id="{1D4E93DA-E77A-D2DD-D1A7-7B0AF6CF3455}" v="518" dt="2022-03-03T23:52:27.086"/>
    <p1510:client id="{854AD81C-ADD4-0903-0DCA-FC2C27CFA20D}" v="2" dt="2022-04-15T16:48:46.921"/>
    <p1510:client id="{B9F08E6D-8A0C-2B2E-A465-68B4AB99FEDD}" v="6322" dt="2022-02-25T00:55:10.138"/>
    <p1510:client id="{68C8B576-DDBC-BAA4-8CB2-C3AE76FF22FE}" v="51" dt="2022-04-04T04:47:28.587"/>
    <p1510:client id="{2732A307-FCCA-19E7-E8C7-480B0270CB8F}" v="151" dt="2022-04-19T01:48:46.267"/>
    <p1510:client id="{2AB9CE22-6B46-764C-83C8-D3E0FAF60055}" v="1" dt="2022-04-01T23:29:24.734"/>
    <p1510:client id="{D7409BCC-BF01-4D1A-E4DE-54997AA81897}" v="27" dt="2022-04-20T17:52:39.924"/>
    <p1510:client id="{3CB7F170-BE49-8D05-561B-20A641EA1CA9}" v="1" dt="2022-04-20T16:28:33.844"/>
    <p1510:client id="{3FE30CDD-119E-B0BE-D671-3B87A24E60BB}" v="801" dt="2022-03-31T22:22:44.681"/>
    <p1510:client id="{DD706AAE-B367-F286-6A6B-F84DB2D0C725}" v="2" dt="2022-04-14T21:36:32.785"/>
    <p1510:client id="{BF521913-AE65-A775-7778-7BEA644C17EF}" v="10" dt="2022-04-14T21:43:49.963"/>
    <p1510:client id="{B11BD011-C8E7-0F73-F9E0-035CEC2A2BCB}" v="867" dt="2022-03-01T20:55:54.622"/>
    <p1510:client id="{409A680C-49F0-BCDE-BFC8-9F7E1095DD45}" v="191" dt="2022-02-25T01:11:04.668"/>
    <p1510:client id="{DCB38736-F855-8201-5130-8C6627F931D2}" v="5" dt="2022-04-19T21:11:11.903"/>
    <p1510:client id="{B45E37B4-E911-B7EF-F938-4E237C1D53CE}" v="976" dt="2022-02-26T22:40:29.093"/>
    <p1510:client id="{49042F76-E813-903B-65C7-3E6D23857901}" v="708" dt="2022-03-03T17:56:45.274"/>
    <p1510:client id="{49F62E86-9D27-F987-14B8-C0871014A449}" v="2" dt="2022-04-15T16:49:23.863"/>
    <p1510:client id="{CA55738A-9486-A4B2-DE16-B31C00009384}" v="115" dt="2022-04-14T21:23:14.042"/>
    <p1510:client id="{FAF304FF-7D65-F72C-9D1D-72E911A320D9}" v="11" dt="2022-02-25T00:57:15.983"/>
    <p1510:client id="{8FC82BEA-9A4E-1BD1-F4FB-EB265BBE4CB4}" v="1623" dt="2022-04-18T22:08:11.524"/>
    <p1510:client id="{5BC12054-D92B-AB53-E2B5-CF3C16A66546}" v="1" dt="2022-04-05T16:53:06.824"/>
    <p1510:client id="{615853DE-9E25-3475-E39F-B4CF45CFBB99}" v="1885" dt="2022-04-15T17:26:54.734"/>
    <p1510:client id="{684A2DF2-9E66-EA2C-AA75-3035BAA2F4B9}" v="46" dt="2022-05-31T18:25:48.019"/>
    <p1510:client id="{69C60072-CFEB-D45D-2C10-EFA086382712}" v="129" dt="2022-03-01T18:00:12.179"/>
    <p1510:client id="{D1524F5E-E67F-05D6-B717-3BBE1F7B0888}" v="60" dt="2022-02-24T17:59:55.609"/>
    <p1510:client id="{6BFFA47A-A093-C9B7-F649-5742A3313931}" v="30" dt="2022-03-08T23:15:15.116"/>
    <p1510:client id="{6EE4AF3F-3B7D-76CD-60F6-7FBD3865B587}" v="86" dt="2022-04-19T05:26:23.602"/>
    <p1510:client id="{93482BF8-7FEA-4FA9-8161-6B487EDCB2C2}" v="59" dt="2022-04-06T17:31:26.142"/>
    <p1510:client id="{C7044214-A5A6-7F6B-C747-7713B55222AD}" v="44" dt="2022-04-15T16:47:18.724"/>
    <p1510:client id="{71165672-F71D-B6BA-1DDF-C3CF4A561FAC}" v="28" dt="2022-04-19T18:49:43.755"/>
    <p1510:client id="{727B16F9-A3C8-7AA6-282C-8211C7B85CC6}" v="656" dt="2022-04-14T22:41:33.940"/>
    <p1510:client id="{7B94C38D-F691-F2BF-97F0-ED2C94ECDE28}" v="26" dt="2022-03-03T17:53:16.380"/>
    <p1510:client id="{78361C10-F4E8-3FCB-94EB-266946CBFF51}" v="12" dt="2022-05-31T17:06:48.781"/>
    <p1510:client id="{CFAB13F7-CE2E-F456-538D-C441F5575052}" v="56" dt="2022-03-29T21:23:47.107"/>
    <p1510:client id="{835150F7-C8B6-CCD3-5C3B-4DE9A26055D7}" v="71" dt="2022-04-19T00:11:17.096"/>
    <p1510:client id="{8ECCB8D3-A740-6BD4-3B26-748D417455F6}" v="9178" dt="2022-02-23T23:50:27.773"/>
    <p1510:client id="{8F08D601-8B79-987E-F85C-675D5ABDC10E}" v="8" dt="2022-02-28T16:59:08.105"/>
    <p1510:client id="{90744773-B72A-E5DF-1E6A-0ACD8D09FC15}" v="1173" dt="2022-03-15T20:31:47.862"/>
    <p1510:client id="{923B6C70-3B0D-B6C1-9C3C-EA810DFA3EC4}" v="478" dt="2022-04-04T16:36:30.437"/>
    <p1510:client id="{F652ACD9-B18E-2C17-0BAE-1F7694243B1C}" v="4" dt="2022-03-04T21:03:49.690"/>
    <p1510:client id="{B4703229-0F39-958A-89C9-40FB25BBF7E3}" v="36" dt="2022-03-16T22:34:05.049"/>
    <p1510:client id="{F90A9114-0589-652B-5DD5-515094D8BA97}" v="39" dt="2022-04-19T19:26:31.891"/>
    <p1510:client id="{99BEE884-7663-CA9D-E182-C164556583B8}" v="258" dt="2022-04-01T19:15:01.110"/>
    <p1510:client id="{9D062CB7-4184-F1F3-DE6D-24D29AEA5AB6}" v="445" dt="2022-03-21T22:39:48.230"/>
    <p1510:client id="{A2C6B92A-B5DC-D580-CE9E-3E7B2F03743E}" v="166" dt="2022-02-24T02:14:59.519"/>
    <p1510:client id="{C1E51F0C-A74B-E748-AEEF-FED1604D6C24}" v="1875" dt="2022-02-25T22:31:21.735"/>
    <p1510:client id="{A9ED7146-39B5-833E-C927-4128EEBC14A9}" v="2" dt="2022-02-28T17:34:33.011"/>
    <p1510:client id="{AB9CD6AF-94C0-6C39-6E25-AF45BDA0A347}" v="2" dt="2022-04-14T21:36:51.299"/>
    <p1510:client id="{C824A0BE-3CCE-E655-FBDF-7571B4173006}" v="3" dt="2022-04-15T16:49:59.431"/>
    <p1510:client id="{C5DB1967-5C74-18B2-4608-89AAB8EB3F4C}" v="24" dt="2022-02-25T00:45:34.447"/>
    <p1510:client id="{BE9CB121-96D7-47CC-E562-33028EF1B47F}" v="163" dt="2022-02-24T19:06:29.466"/>
    <p1510:client id="{C9A9A167-15E5-6C3D-C9DB-ED4A897CEBFA}" v="1801" dt="2022-03-02T21:00:02.363"/>
    <p1510:client id="{E5215106-F0DB-18C2-BAC0-0D6A17E3C3A3}" v="27" dt="2022-04-19T22:31:52.188"/>
    <p1510:client id="{EF2AF427-15F2-691A-B881-91E359B3B4BC}" v="1002" dt="2022-03-17T22:16:38.367"/>
    <p1510:client id="{FDFCDBE2-FFB7-76AF-64E6-97CC0C9A640B}" v="80" dt="2022-04-14T21:29:26.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848" autoAdjust="0"/>
  </p:normalViewPr>
  <p:slideViewPr>
    <p:cSldViewPr snapToGrid="0">
      <p:cViewPr varScale="1">
        <p:scale>
          <a:sx n="42" d="100"/>
          <a:sy n="42" d="100"/>
        </p:scale>
        <p:origin x="3000" y="42"/>
      </p:cViewPr>
      <p:guideLst>
        <p:guide orient="horz" pos="2160"/>
        <p:guide pos="2880"/>
      </p:guideLst>
    </p:cSldViewPr>
  </p:slideViewPr>
  <p:notesTextViewPr>
    <p:cViewPr>
      <p:scale>
        <a:sx n="100" d="100"/>
        <a:sy n="100" d="100"/>
      </p:scale>
      <p:origin x="0" y="0"/>
    </p:cViewPr>
  </p:notesTextViewPr>
  <p:notesViewPr>
    <p:cSldViewPr snapToGrid="0">
      <p:cViewPr>
        <p:scale>
          <a:sx n="75" d="100"/>
          <a:sy n="75" d="100"/>
        </p:scale>
        <p:origin x="-2072"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omments/modernComment_13D_FE05FDEB.xml><?xml version="1.0" encoding="utf-8"?>
<p188:cmLst xmlns:a="http://schemas.openxmlformats.org/drawingml/2006/main" xmlns:r="http://schemas.openxmlformats.org/officeDocument/2006/relationships" xmlns:p188="http://schemas.microsoft.com/office/powerpoint/2018/8/main">
  <p188:cm id="{25B605F6-B024-4E6C-9FA8-66F6CC1DF805}" authorId="{C56A5C33-AF12-4885-D4D5-D1CECCFEFBFE}" status="resolved" created="2022-04-18T22:59:27.901">
    <ac:deMkLst xmlns:ac="http://schemas.microsoft.com/office/drawing/2013/main/command">
      <pc:docMk xmlns:pc="http://schemas.microsoft.com/office/powerpoint/2013/main/command"/>
      <pc:sldMk xmlns:pc="http://schemas.microsoft.com/office/powerpoint/2013/main/command" cId="4261805547" sldId="317"/>
      <ac:spMk id="3" creationId="{92CD22E7-E86F-4378-846A-CA02CCD10C6C}"/>
    </ac:deMkLst>
    <p188:pos x="8375072" y="4925290"/>
    <p188:replyLst>
      <p188:reply id="{40FE0AF5-E0C3-4692-AAFD-A5CAA8BCBB7F}" authorId="{52FA2B90-838A-B00F-F146-C58BDDA9E5CD}" created="2022-04-19T01:34:20.935">
        <p188:txBody>
          <a:bodyPr/>
          <a:lstStyle/>
          <a:p>
            <a:r>
              <a:rPr lang="en-US"/>
              <a:t>done! </a:t>
            </a:r>
          </a:p>
        </p188:txBody>
      </p188:reply>
    </p188:replyLst>
    <p188:txBody>
      <a:bodyPr/>
      <a:lstStyle/>
      <a:p>
        <a:r>
          <a:rPr lang="en-US"/>
          <a:t>Since this conversation is a bit more broad than just the forum, I think we should move this last paragraph to slide 11 when we intro the forum.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2AE5D-36CC-4189-80D3-C68868277EBE}" type="datetimeFigureOut">
              <a:rPr lang="en-US" smtClean="0"/>
              <a:t>7/25/2022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526AF-A314-4FEA-BAC9-C1B74D7A58E8}" type="slidenum">
              <a:rPr lang="en-US" smtClean="0"/>
              <a:t>‹#›</a:t>
            </a:fld>
            <a:endParaRPr lang="en-US"/>
          </a:p>
        </p:txBody>
      </p:sp>
    </p:spTree>
    <p:extLst>
      <p:ext uri="{BB962C8B-B14F-4D97-AF65-F5344CB8AC3E}">
        <p14:creationId xmlns:p14="http://schemas.microsoft.com/office/powerpoint/2010/main" val="36260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cs typeface="Calibri"/>
              </a:rPr>
              <a:t>Thank you!</a:t>
            </a:r>
          </a:p>
          <a:p>
            <a:pPr marL="171450" indent="-171450">
              <a:buFontTx/>
              <a:buChar char="-"/>
            </a:pPr>
            <a:r>
              <a:rPr lang="en-US" dirty="0">
                <a:cs typeface="Calibri"/>
              </a:rPr>
              <a:t>Here to give</a:t>
            </a:r>
            <a:r>
              <a:rPr lang="en-US" baseline="0" dirty="0">
                <a:cs typeface="Calibri"/>
              </a:rPr>
              <a:t> this group an update on OEWD’s Economic Recovery and Regeneration team’s work and in particular the Economic Core Recovery Fund initiatives that are planned for this Fiscal year.</a:t>
            </a:r>
            <a:endParaRPr lang="en-US" dirty="0">
              <a:cs typeface="Calibri"/>
            </a:endParaRPr>
          </a:p>
          <a:p>
            <a:r>
              <a:rPr lang="en-US" dirty="0">
                <a:cs typeface="Calibri"/>
              </a:rPr>
              <a:t> - Economic Recovery Framing–</a:t>
            </a:r>
          </a:p>
          <a:p>
            <a:r>
              <a:rPr lang="en-US" dirty="0">
                <a:cs typeface="Calibri"/>
              </a:rPr>
              <a:t>               - In addition to the public health threat, COVID created significant disruptions to economic activity  </a:t>
            </a:r>
          </a:p>
          <a:p>
            <a:r>
              <a:rPr lang="en-US" dirty="0">
                <a:cs typeface="Calibri"/>
              </a:rPr>
              <a:t>               - While we have seen robust recovery in many parts of our economy, even where things are going well, we are still very</a:t>
            </a:r>
            <a:r>
              <a:rPr lang="en-US" baseline="0" dirty="0">
                <a:cs typeface="Calibri"/>
              </a:rPr>
              <a:t> much in a rebuilding phase and </a:t>
            </a:r>
            <a:r>
              <a:rPr lang="en-US" dirty="0">
                <a:cs typeface="Calibri"/>
              </a:rPr>
              <a:t>some areas continue to lag and others have changed permanently</a:t>
            </a:r>
          </a:p>
          <a:p>
            <a:pPr marL="171450" indent="-171450">
              <a:buFontTx/>
              <a:buChar char="-"/>
            </a:pPr>
            <a:r>
              <a:rPr lang="en-US" dirty="0">
                <a:cs typeface="Calibri"/>
              </a:rPr>
              <a:t>Intro ERR</a:t>
            </a:r>
            <a:endParaRPr lang="en-US" baseline="0" dirty="0">
              <a:cs typeface="Calibri"/>
            </a:endParaRPr>
          </a:p>
          <a:p>
            <a:r>
              <a:rPr lang="en-US" baseline="0" dirty="0">
                <a:cs typeface="Calibri"/>
              </a:rPr>
              <a:t>               - </a:t>
            </a:r>
            <a:r>
              <a:rPr lang="en-US" dirty="0">
                <a:cs typeface="Calibri"/>
              </a:rPr>
              <a:t>All</a:t>
            </a:r>
            <a:r>
              <a:rPr lang="en-US" baseline="0" dirty="0">
                <a:cs typeface="Calibri"/>
              </a:rPr>
              <a:t> of </a:t>
            </a:r>
            <a:r>
              <a:rPr lang="en-US" dirty="0">
                <a:cs typeface="Calibri"/>
              </a:rPr>
              <a:t>OEWD is focused on economic recovery as are</a:t>
            </a:r>
            <a:r>
              <a:rPr lang="en-US" baseline="0" dirty="0">
                <a:cs typeface="Calibri"/>
              </a:rPr>
              <a:t> many City Departments</a:t>
            </a:r>
            <a:endParaRPr lang="en-US" dirty="0">
              <a:cs typeface="Calibri"/>
            </a:endParaRPr>
          </a:p>
          <a:p>
            <a:r>
              <a:rPr lang="en-US" dirty="0">
                <a:cs typeface="Calibri"/>
              </a:rPr>
              <a:t>	- OSB supporting</a:t>
            </a:r>
            <a:r>
              <a:rPr lang="en-US" baseline="0" dirty="0">
                <a:cs typeface="Calibri"/>
              </a:rPr>
              <a:t> small businesses to regain lost ground</a:t>
            </a:r>
          </a:p>
          <a:p>
            <a:r>
              <a:rPr lang="en-US" baseline="0" dirty="0">
                <a:cs typeface="Calibri"/>
              </a:rPr>
              <a:t>	- Invest in Neighborhoods supporting commercial corridors and economic recovery in our neighborhoods with a particular focus on BIPOC communities and opportunity neighborhoods, </a:t>
            </a:r>
          </a:p>
          <a:p>
            <a:r>
              <a:rPr lang="en-US" baseline="0" dirty="0">
                <a:cs typeface="Calibri"/>
              </a:rPr>
              <a:t>	- Workforce is focused on supporting our labor force and people who were impacted by layoffs and the industry shifts that the pandemic brought about. </a:t>
            </a:r>
            <a:endParaRPr lang="en-US" dirty="0">
              <a:cs typeface="Calibri"/>
            </a:endParaRPr>
          </a:p>
          <a:p>
            <a:r>
              <a:rPr lang="en-US" dirty="0">
                <a:cs typeface="Calibri"/>
              </a:rPr>
              <a:t>               - Economic Recovery and Regeneration is focused</a:t>
            </a:r>
            <a:r>
              <a:rPr lang="en-US" baseline="0" dirty="0">
                <a:cs typeface="Calibri"/>
              </a:rPr>
              <a:t> </a:t>
            </a:r>
            <a:r>
              <a:rPr lang="en-US" dirty="0">
                <a:cs typeface="Calibri"/>
              </a:rPr>
              <a:t>on</a:t>
            </a:r>
          </a:p>
          <a:p>
            <a:r>
              <a:rPr lang="en-US" dirty="0">
                <a:cs typeface="Calibri"/>
              </a:rPr>
              <a:t>	- understanding the trajectory of recovery within our city and the parts of our </a:t>
            </a:r>
            <a:r>
              <a:rPr lang="en-US" baseline="0" dirty="0">
                <a:cs typeface="Calibri"/>
              </a:rPr>
              <a:t>economy</a:t>
            </a:r>
            <a:r>
              <a:rPr lang="en-US" dirty="0">
                <a:cs typeface="Calibri"/>
              </a:rPr>
              <a:t> that face new challenges to their ongoing economic stability</a:t>
            </a:r>
          </a:p>
          <a:p>
            <a:r>
              <a:rPr lang="en-US" dirty="0">
                <a:cs typeface="Calibri"/>
              </a:rPr>
              <a:t>	- For those</a:t>
            </a:r>
            <a:r>
              <a:rPr lang="en-US" baseline="0" dirty="0">
                <a:cs typeface="Calibri"/>
              </a:rPr>
              <a:t> parts of our economy</a:t>
            </a:r>
            <a:r>
              <a:rPr lang="en-US" dirty="0">
                <a:cs typeface="Calibri"/>
              </a:rPr>
              <a:t> that are not in</a:t>
            </a:r>
            <a:r>
              <a:rPr lang="en-US" baseline="0" dirty="0">
                <a:cs typeface="Calibri"/>
              </a:rPr>
              <a:t> the </a:t>
            </a:r>
            <a:r>
              <a:rPr lang="en-US" baseline="0" dirty="0" err="1">
                <a:cs typeface="Calibri"/>
              </a:rPr>
              <a:t>purveiw</a:t>
            </a:r>
            <a:r>
              <a:rPr lang="en-US" baseline="0" dirty="0">
                <a:cs typeface="Calibri"/>
              </a:rPr>
              <a:t> of </a:t>
            </a:r>
            <a:r>
              <a:rPr lang="en-US" dirty="0">
                <a:cs typeface="Calibri"/>
              </a:rPr>
              <a:t>other parts of OEWD and the other City departments,</a:t>
            </a:r>
            <a:r>
              <a:rPr lang="en-US" baseline="0" dirty="0">
                <a:cs typeface="Calibri"/>
              </a:rPr>
              <a:t> starting to think through impact and how San Francisco can support the recovery of those areas </a:t>
            </a:r>
          </a:p>
          <a:p>
            <a:r>
              <a:rPr lang="en-US" baseline="0" dirty="0">
                <a:cs typeface="Calibri"/>
              </a:rPr>
              <a:t>	- Biggest example of this is the economic core         </a:t>
            </a:r>
          </a:p>
          <a:p>
            <a:r>
              <a:rPr lang="en-US" baseline="0" dirty="0">
                <a:cs typeface="Calibri"/>
              </a:rPr>
              <a:t> </a:t>
            </a:r>
            <a:r>
              <a:rPr lang="en-US" dirty="0">
                <a:cs typeface="Calibri"/>
              </a:rPr>
              <a:t>- Today I’ll cover</a:t>
            </a:r>
          </a:p>
          <a:p>
            <a:r>
              <a:rPr lang="en-US" baseline="0" dirty="0">
                <a:cs typeface="Calibri"/>
              </a:rPr>
              <a:t>	-what that is</a:t>
            </a:r>
          </a:p>
          <a:p>
            <a:r>
              <a:rPr lang="en-US" baseline="0" dirty="0">
                <a:cs typeface="Calibri"/>
              </a:rPr>
              <a:t>	-  how we are thinking about recovery in the economic core and </a:t>
            </a:r>
          </a:p>
          <a:p>
            <a:r>
              <a:rPr lang="en-US" baseline="0" dirty="0">
                <a:cs typeface="Calibri"/>
              </a:rPr>
              <a:t>	- the programming that we have planned for supporting its recovery in the next fiscal year </a:t>
            </a:r>
          </a:p>
          <a:p>
            <a:r>
              <a:rPr lang="mr-IN" baseline="0" dirty="0">
                <a:cs typeface="Calibri"/>
              </a:rPr>
              <a:t>–</a:t>
            </a:r>
            <a:r>
              <a:rPr lang="en-US" baseline="0" dirty="0">
                <a:cs typeface="Calibri"/>
              </a:rPr>
              <a:t> want to qualify that this is a huge change to how economies have operated and things still haven’t settled down </a:t>
            </a:r>
          </a:p>
          <a:p>
            <a:r>
              <a:rPr lang="en-US" baseline="0" dirty="0">
                <a:cs typeface="Calibri"/>
              </a:rPr>
              <a:t>	- we are very actively watching and learning and developing solutions in real time. </a:t>
            </a:r>
          </a:p>
          <a:p>
            <a:r>
              <a:rPr lang="en-US" baseline="0" dirty="0">
                <a:cs typeface="Calibri"/>
              </a:rPr>
              <a:t>	- WELCOME the perspective, ideas, and input by this group. </a:t>
            </a:r>
          </a:p>
          <a:p>
            <a:r>
              <a:rPr lang="en-US" baseline="0" dirty="0">
                <a:cs typeface="Calibri"/>
              </a:rPr>
              <a:t>	- The key to comprehensive, equitable and meaningful recovery will be the input and partnership by all of those that make up our economy.   </a:t>
            </a:r>
          </a:p>
          <a:p>
            <a:r>
              <a:rPr lang="en-US" dirty="0"/>
              <a:t>            </a:t>
            </a:r>
            <a:endParaRPr lang="en-US" dirty="0">
              <a:cs typeface="Calibri"/>
            </a:endParaRPr>
          </a:p>
          <a:p>
            <a:endParaRPr lang="en-US" dirty="0">
              <a:cs typeface="Calibri"/>
            </a:endParaRPr>
          </a:p>
          <a:p>
            <a:endParaRPr lang="en-US" dirty="0">
              <a:cs typeface="Calibri"/>
            </a:endParaRPr>
          </a:p>
          <a:p>
            <a:r>
              <a:rPr lang="en-US" dirty="0">
                <a:cs typeface="Calibri"/>
              </a:rPr>
              <a:t>Supplemental:</a:t>
            </a:r>
          </a:p>
          <a:p>
            <a:r>
              <a:rPr lang="en-US" dirty="0">
                <a:cs typeface="Calibri"/>
              </a:rPr>
              <a:t>              </a:t>
            </a:r>
            <a:r>
              <a:rPr lang="en-US" baseline="0" dirty="0">
                <a:cs typeface="Calibri"/>
              </a:rPr>
              <a:t> - Biggest economic impact to SF that emerged from COVID can be characterized as the loss of people in San Francisco </a:t>
            </a:r>
          </a:p>
          <a:p>
            <a:r>
              <a:rPr lang="en-US" baseline="0" dirty="0">
                <a:cs typeface="Calibri"/>
              </a:rPr>
              <a:t>	- changes to in person reporting throughout much of our office based sectors</a:t>
            </a:r>
          </a:p>
          <a:p>
            <a:r>
              <a:rPr lang="en-US" baseline="0" dirty="0">
                <a:cs typeface="Calibri"/>
              </a:rPr>
              <a:t>	- disruption and ongoing changes within our tourism sector</a:t>
            </a:r>
          </a:p>
          <a:p>
            <a:r>
              <a:rPr lang="en-US" baseline="0" dirty="0">
                <a:cs typeface="Calibri"/>
              </a:rPr>
              <a:t>	- city wide phenomenon with city wide impacts but the epicenter for this key disruptions brought about by COVID is our Economic core and the implications in terms of impacts on jobs, small businesses, transportation, tax revenue etc. are most acutely visible throughout that physical area of the city</a:t>
            </a:r>
          </a:p>
          <a:p>
            <a:r>
              <a:rPr lang="en-US" baseline="0" dirty="0">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1</a:t>
            </a:fld>
            <a:endParaRPr lang="en-US"/>
          </a:p>
        </p:txBody>
      </p:sp>
    </p:spTree>
    <p:extLst>
      <p:ext uri="{BB962C8B-B14F-4D97-AF65-F5344CB8AC3E}">
        <p14:creationId xmlns:p14="http://schemas.microsoft.com/office/powerpoint/2010/main" val="425750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the three program areas</a:t>
            </a:r>
            <a:r>
              <a:rPr lang="en-US" baseline="0" dirty="0">
                <a:cs typeface="Calibri"/>
              </a:rPr>
              <a:t> that are planned as part of the Economic Core Recovery Fund that was passed in the latest budget.</a:t>
            </a:r>
          </a:p>
          <a:p>
            <a:endParaRPr lang="en-US" baseline="0" dirty="0">
              <a:cs typeface="Calibri"/>
            </a:endParaRPr>
          </a:p>
          <a:p>
            <a:r>
              <a:rPr lang="en-US" baseline="0" dirty="0">
                <a:cs typeface="Calibri"/>
              </a:rPr>
              <a:t>Key thing that I would emphasize for these initiatives and one of the big takeaways from the Forum is that our economic core should reflect and celebrate all that makes San Francisco so wonderful. That it is our diversity and all of our cultures as well as our creativity and innovation that make San Francisco so unique. So a priority within each of these areas will be to create programs that directly engage and open access points for local businesses, </a:t>
            </a:r>
            <a:r>
              <a:rPr lang="en-US" baseline="0" dirty="0" err="1">
                <a:cs typeface="Calibri"/>
              </a:rPr>
              <a:t>entrepreneuers</a:t>
            </a:r>
            <a:r>
              <a:rPr lang="en-US" baseline="0" dirty="0">
                <a:cs typeface="Calibri"/>
              </a:rPr>
              <a:t>, artists, communities, etc. to be part of the economic core and benefit from the opportunity it represents in an </a:t>
            </a:r>
            <a:r>
              <a:rPr lang="en-US" baseline="0" dirty="0" err="1">
                <a:cs typeface="Calibri"/>
              </a:rPr>
              <a:t>intentful</a:t>
            </a:r>
            <a:r>
              <a:rPr lang="en-US" baseline="0" dirty="0">
                <a:cs typeface="Calibri"/>
              </a:rPr>
              <a:t> way.</a:t>
            </a:r>
            <a:endParaRPr lang="en-US"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10</a:t>
            </a:fld>
            <a:endParaRPr lang="en-US"/>
          </a:p>
        </p:txBody>
      </p:sp>
    </p:spTree>
    <p:extLst>
      <p:ext uri="{BB962C8B-B14F-4D97-AF65-F5344CB8AC3E}">
        <p14:creationId xmlns:p14="http://schemas.microsoft.com/office/powerpoint/2010/main" val="159027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endParaRPr lang="en-US" dirty="0"/>
          </a:p>
        </p:txBody>
      </p:sp>
      <p:sp>
        <p:nvSpPr>
          <p:cNvPr id="4" name="Slide Number Placeholder 3"/>
          <p:cNvSpPr>
            <a:spLocks noGrp="1"/>
          </p:cNvSpPr>
          <p:nvPr>
            <p:ph type="sldNum" sz="quarter" idx="5"/>
          </p:nvPr>
        </p:nvSpPr>
        <p:spPr/>
        <p:txBody>
          <a:bodyPr/>
          <a:lstStyle/>
          <a:p>
            <a:fld id="{04A526AF-A314-4FEA-BAC9-C1B74D7A58E8}" type="slidenum">
              <a:rPr lang="en-US" smtClean="0"/>
              <a:t>11</a:t>
            </a:fld>
            <a:endParaRPr lang="en-US"/>
          </a:p>
        </p:txBody>
      </p:sp>
    </p:spTree>
    <p:extLst>
      <p:ext uri="{BB962C8B-B14F-4D97-AF65-F5344CB8AC3E}">
        <p14:creationId xmlns:p14="http://schemas.microsoft.com/office/powerpoint/2010/main" val="235389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SF's economic core represents one of these areas that are both lagging in terms of economic recovery and what we anticipate will be permanent change.</a:t>
            </a:r>
          </a:p>
          <a:p>
            <a:r>
              <a:rPr lang="en-US" dirty="0">
                <a:cs typeface="Calibri"/>
              </a:rPr>
              <a:t>                           - Tourism fell to almost nothing during the pandemic and is showing very slow recovery</a:t>
            </a:r>
          </a:p>
          <a:p>
            <a:r>
              <a:rPr lang="en-US" dirty="0">
                <a:cs typeface="Calibri"/>
              </a:rPr>
              <a:t>                           - Likewise the vast majority of office work became almost fully remote during the pandemic and shows little likelihood of returning in its pre-pandemic format</a:t>
            </a:r>
          </a:p>
          <a:p>
            <a:r>
              <a:rPr lang="en-US" dirty="0">
                <a:cs typeface="Calibri"/>
              </a:rPr>
              <a:t>                          - Significant ramifications for the tourist and office serving businesses and their workforces throughout the economic core </a:t>
            </a:r>
          </a:p>
          <a:p>
            <a:r>
              <a:rPr lang="en-US" dirty="0">
                <a:cs typeface="Calibri"/>
              </a:rPr>
              <a:t>  - We have reached a point now where our public health outlook has become stable enough for us to begin to observe and make predictions about the new economic context that we might expect going forward </a:t>
            </a:r>
          </a:p>
          <a:p>
            <a:r>
              <a:rPr lang="en-US" dirty="0">
                <a:cs typeface="Calibri"/>
              </a:rPr>
              <a:t>  – One of the strongest emerging realities is that many of the structural elements that tethered people to our economic core – jobs, business meetings, etc. will no longer </a:t>
            </a:r>
            <a:r>
              <a:rPr lang="en-US" u="sng" dirty="0">
                <a:cs typeface="Calibri"/>
              </a:rPr>
              <a:t>require</a:t>
            </a:r>
            <a:r>
              <a:rPr lang="en-US" dirty="0">
                <a:cs typeface="Calibri"/>
              </a:rPr>
              <a:t> that people report in person. Rather people will have the flexibility to </a:t>
            </a:r>
            <a:r>
              <a:rPr lang="en-US" u="sng" dirty="0">
                <a:cs typeface="Calibri"/>
              </a:rPr>
              <a:t>choose</a:t>
            </a:r>
            <a:r>
              <a:rPr lang="en-US" dirty="0">
                <a:cs typeface="Calibri"/>
              </a:rPr>
              <a:t> where they work, socialize, shop, etc. In order to preserve the vibrancy of our economic core we will need to support its recovery in a way that reinforces its unique value proposition with this in mind.</a:t>
            </a:r>
          </a:p>
        </p:txBody>
      </p:sp>
      <p:sp>
        <p:nvSpPr>
          <p:cNvPr id="4" name="Slide Number Placeholder 3"/>
          <p:cNvSpPr>
            <a:spLocks noGrp="1"/>
          </p:cNvSpPr>
          <p:nvPr>
            <p:ph type="sldNum" sz="quarter" idx="5"/>
          </p:nvPr>
        </p:nvSpPr>
        <p:spPr/>
        <p:txBody>
          <a:bodyPr/>
          <a:lstStyle/>
          <a:p>
            <a:fld id="{04A526AF-A314-4FEA-BAC9-C1B74D7A58E8}" type="slidenum">
              <a:rPr lang="en-US" smtClean="0"/>
              <a:t>12</a:t>
            </a:fld>
            <a:endParaRPr lang="en-US"/>
          </a:p>
        </p:txBody>
      </p:sp>
    </p:spTree>
    <p:extLst>
      <p:ext uri="{BB962C8B-B14F-4D97-AF65-F5344CB8AC3E}">
        <p14:creationId xmlns:p14="http://schemas.microsoft.com/office/powerpoint/2010/main" val="126115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Digging in a bit more to the role it plays and the current status – and thanks to Ted Egan for the following slides </a:t>
            </a:r>
            <a:endParaRPr lang="en-US"/>
          </a:p>
          <a:p>
            <a:endParaRPr lang="en-US">
              <a:cs typeface="Calibri"/>
            </a:endParaRPr>
          </a:p>
          <a:p>
            <a:r>
              <a:rPr lang="en-US">
                <a:cs typeface="Calibri"/>
              </a:rPr>
              <a:t>More than 30% of the residents in almost every SF neighborhood work in the economic core</a:t>
            </a:r>
            <a:endParaRPr lang="en-US"/>
          </a:p>
        </p:txBody>
      </p:sp>
      <p:sp>
        <p:nvSpPr>
          <p:cNvPr id="4" name="Slide Number Placeholder 3"/>
          <p:cNvSpPr>
            <a:spLocks noGrp="1"/>
          </p:cNvSpPr>
          <p:nvPr>
            <p:ph type="sldNum" sz="quarter" idx="5"/>
          </p:nvPr>
        </p:nvSpPr>
        <p:spPr/>
        <p:txBody>
          <a:bodyPr/>
          <a:lstStyle/>
          <a:p>
            <a:fld id="{04A526AF-A314-4FEA-BAC9-C1B74D7A58E8}" type="slidenum">
              <a:rPr lang="en-US" smtClean="0"/>
              <a:t>13</a:t>
            </a:fld>
            <a:endParaRPr lang="en-US"/>
          </a:p>
        </p:txBody>
      </p:sp>
    </p:spTree>
    <p:extLst>
      <p:ext uri="{BB962C8B-B14F-4D97-AF65-F5344CB8AC3E}">
        <p14:creationId xmlns:p14="http://schemas.microsoft.com/office/powerpoint/2010/main" val="209068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Every single industry in San Francisco is represented within the economic core. </a:t>
            </a:r>
            <a:r>
              <a:rPr lang="en-US">
                <a:cs typeface="Calibri"/>
              </a:rPr>
              <a:t>Clearly known as the seat of the City's (and Region's) tech, finance, and other professional service offices but important to note that they make up less than half of the total jobs. They do however drive every other industry represented in SF and create the demand for the jobs by all the industries in the economic core</a:t>
            </a:r>
            <a:endParaRPr lang="en-US"/>
          </a:p>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4A526AF-A314-4FEA-BAC9-C1B74D7A58E8}" type="slidenum">
              <a:rPr lang="en-US" smtClean="0"/>
              <a:t>14</a:t>
            </a:fld>
            <a:endParaRPr lang="en-US"/>
          </a:p>
        </p:txBody>
      </p:sp>
    </p:spTree>
    <p:extLst>
      <p:ext uri="{BB962C8B-B14F-4D97-AF65-F5344CB8AC3E}">
        <p14:creationId xmlns:p14="http://schemas.microsoft.com/office/powerpoint/2010/main" val="331298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and are likely to continue....especially San Francisco, with significant implications for the businesses based in our office core that cater to these workers.</a:t>
            </a:r>
          </a:p>
        </p:txBody>
      </p:sp>
      <p:sp>
        <p:nvSpPr>
          <p:cNvPr id="4" name="Slide Number Placeholder 3"/>
          <p:cNvSpPr>
            <a:spLocks noGrp="1"/>
          </p:cNvSpPr>
          <p:nvPr>
            <p:ph type="sldNum" sz="quarter" idx="5"/>
          </p:nvPr>
        </p:nvSpPr>
        <p:spPr/>
        <p:txBody>
          <a:bodyPr/>
          <a:lstStyle/>
          <a:p>
            <a:fld id="{04A526AF-A314-4FEA-BAC9-C1B74D7A58E8}" type="slidenum">
              <a:rPr lang="en-US" smtClean="0"/>
              <a:t>15</a:t>
            </a:fld>
            <a:endParaRPr lang="en-US"/>
          </a:p>
        </p:txBody>
      </p:sp>
    </p:spTree>
    <p:extLst>
      <p:ext uri="{BB962C8B-B14F-4D97-AF65-F5344CB8AC3E}">
        <p14:creationId xmlns:p14="http://schemas.microsoft.com/office/powerpoint/2010/main" val="173169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 bullet – touch on expectation that other topic focused groups will emerge </a:t>
            </a:r>
            <a:endParaRPr lang="en-US" dirty="0"/>
          </a:p>
          <a:p>
            <a:r>
              <a:rPr lang="en-US" dirty="0"/>
              <a:t>Top themes discussed included: </a:t>
            </a:r>
            <a:endParaRPr lang="en-US" dirty="0">
              <a:cs typeface="Calibri"/>
            </a:endParaRPr>
          </a:p>
          <a:p>
            <a:pPr marL="742950" lvl="1" indent="-285750">
              <a:buFont typeface="Arial,Sans-Serif"/>
              <a:buChar char="•"/>
            </a:pPr>
            <a:r>
              <a:rPr lang="en-US" dirty="0"/>
              <a:t>Urgency, need for near-term actions</a:t>
            </a:r>
          </a:p>
          <a:p>
            <a:pPr marL="742950" lvl="1" indent="-285750">
              <a:buFont typeface="Arial,Sans-Serif"/>
              <a:buChar char="•"/>
            </a:pPr>
            <a:r>
              <a:rPr lang="en-US" dirty="0"/>
              <a:t>Partnerships/programs to support small business (ex: large employers sending employees to nearby local restaurants with events, vouchers)</a:t>
            </a:r>
          </a:p>
          <a:p>
            <a:pPr marL="742950" lvl="1" indent="-285750">
              <a:buFont typeface="Arial,Sans-Serif"/>
              <a:buChar char="•"/>
            </a:pPr>
            <a:r>
              <a:rPr lang="en-US" dirty="0"/>
              <a:t>Leveraging arts and partnering with artists to fuel recovery </a:t>
            </a:r>
          </a:p>
          <a:p>
            <a:pPr marL="742950" lvl="1" indent="-285750">
              <a:buFont typeface="Arial,Sans-Serif"/>
              <a:buChar char="•"/>
            </a:pPr>
            <a:r>
              <a:rPr lang="en-US" dirty="0"/>
              <a:t>Targeting key audiences:</a:t>
            </a:r>
            <a:endParaRPr lang="en-US" dirty="0">
              <a:cs typeface="Calibri"/>
            </a:endParaRPr>
          </a:p>
          <a:p>
            <a:pPr marL="1200150" lvl="2" indent="-285750">
              <a:buFont typeface="Arial,Sans-Serif"/>
              <a:buChar char="•"/>
            </a:pPr>
            <a:r>
              <a:rPr lang="en-US" dirty="0"/>
              <a:t>existing workers who could be enticed to stay more</a:t>
            </a:r>
          </a:p>
          <a:p>
            <a:pPr marL="1200150" lvl="2" indent="-285750">
              <a:buFont typeface="Arial,Sans-Serif"/>
              <a:buChar char="•"/>
            </a:pPr>
            <a:r>
              <a:rPr lang="en-US" dirty="0"/>
              <a:t>young people</a:t>
            </a:r>
            <a:endParaRPr lang="en-US" dirty="0">
              <a:cs typeface="Calibri"/>
            </a:endParaRPr>
          </a:p>
          <a:p>
            <a:pPr marL="1200150" lvl="2" indent="-285750">
              <a:buFont typeface="Arial,Sans-Serif"/>
              <a:buChar char="•"/>
            </a:pPr>
            <a:r>
              <a:rPr lang="en-US" dirty="0"/>
              <a:t>families throughout the region</a:t>
            </a:r>
          </a:p>
          <a:p>
            <a:pPr marL="742950" lvl="1" indent="-285750">
              <a:buFont typeface="Arial,Sans-Serif"/>
              <a:buChar char="•"/>
            </a:pPr>
            <a:r>
              <a:rPr lang="en-US" dirty="0"/>
              <a:t>Creating great "third spaces" that blend home and hospitality </a:t>
            </a:r>
          </a:p>
          <a:p>
            <a:pPr marL="742950" lvl="1" indent="-285750">
              <a:buFont typeface="Arial,Sans-Serif"/>
              <a:buChar char="•"/>
            </a:pPr>
            <a:r>
              <a:rPr lang="en-US" dirty="0"/>
              <a:t>Creating new public realm projects that surprise, delight, draw people </a:t>
            </a:r>
          </a:p>
          <a:p>
            <a:pPr marL="742950" lvl="1" indent="-285750">
              <a:buFont typeface="Arial,Sans-Serif"/>
              <a:buChar char="•"/>
            </a:pPr>
            <a:r>
              <a:rPr lang="en-US" dirty="0"/>
              <a:t>Improving baseline cleanliness and safety </a:t>
            </a:r>
          </a:p>
          <a:p>
            <a:pPr marL="742950" lvl="1" indent="-285750">
              <a:buFont typeface="Arial,Sans-Serif"/>
              <a:buChar char="•"/>
            </a:pPr>
            <a:r>
              <a:rPr lang="en-US" dirty="0"/>
              <a:t>Leveraging communications to change the narrative – a PR campaign, improved coordination among comms teams to promote new efforts, etc. </a:t>
            </a:r>
          </a:p>
          <a:p>
            <a:pPr marL="742950" lvl="1" indent="-285750">
              <a:buFont typeface="Arial,Sans-Serif"/>
              <a:buChar char="•"/>
            </a:pPr>
            <a:r>
              <a:rPr lang="en-US" dirty="0"/>
              <a:t>Near-term opportunities: May Small Business Month; June Pride Month and Juneteenth </a:t>
            </a:r>
          </a:p>
          <a:p>
            <a:endParaRPr lang="en-US">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16</a:t>
            </a:fld>
            <a:endParaRPr lang="en-US"/>
          </a:p>
        </p:txBody>
      </p:sp>
    </p:spTree>
    <p:extLst>
      <p:ext uri="{BB962C8B-B14F-4D97-AF65-F5344CB8AC3E}">
        <p14:creationId xmlns:p14="http://schemas.microsoft.com/office/powerpoint/2010/main" val="91095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17</a:t>
            </a:fld>
            <a:endParaRPr lang="en-US"/>
          </a:p>
        </p:txBody>
      </p:sp>
    </p:spTree>
    <p:extLst>
      <p:ext uri="{BB962C8B-B14F-4D97-AF65-F5344CB8AC3E}">
        <p14:creationId xmlns:p14="http://schemas.microsoft.com/office/powerpoint/2010/main" val="3584879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18</a:t>
            </a:fld>
            <a:endParaRPr lang="en-US"/>
          </a:p>
        </p:txBody>
      </p:sp>
    </p:spTree>
    <p:extLst>
      <p:ext uri="{BB962C8B-B14F-4D97-AF65-F5344CB8AC3E}">
        <p14:creationId xmlns:p14="http://schemas.microsoft.com/office/powerpoint/2010/main" val="18652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3708400" algn="l"/>
              </a:tabLst>
            </a:pPr>
            <a:r>
              <a:rPr lang="en-US" dirty="0">
                <a:cs typeface="Calibri"/>
              </a:rPr>
              <a:t>Economic Core doesn’t have a set geographic boundary </a:t>
            </a:r>
            <a:r>
              <a:rPr lang="mr-IN" dirty="0">
                <a:cs typeface="Calibri"/>
              </a:rPr>
              <a:t>–</a:t>
            </a:r>
            <a:r>
              <a:rPr lang="en-US" dirty="0">
                <a:cs typeface="Calibri"/>
              </a:rPr>
              <a:t> it’s the interlocking set of activities that drive the city’s economy </a:t>
            </a:r>
            <a:r>
              <a:rPr lang="mr-IN" dirty="0">
                <a:cs typeface="Calibri"/>
              </a:rPr>
              <a:t>–</a:t>
            </a:r>
            <a:r>
              <a:rPr lang="en-US" dirty="0">
                <a:cs typeface="Calibri"/>
              </a:rPr>
              <a:t> offices, office and office worker serving businesses, hotels, retail, etc.</a:t>
            </a:r>
          </a:p>
          <a:p>
            <a:pPr>
              <a:tabLst>
                <a:tab pos="3708400" algn="l"/>
              </a:tabLst>
            </a:pPr>
            <a:endParaRPr lang="en-US" dirty="0">
              <a:cs typeface="Calibri"/>
            </a:endParaRPr>
          </a:p>
          <a:p>
            <a:pPr>
              <a:tabLst>
                <a:tab pos="3708400" algn="l"/>
              </a:tabLst>
            </a:pPr>
            <a:r>
              <a:rPr lang="en-US" dirty="0">
                <a:cs typeface="Calibri"/>
              </a:rPr>
              <a:t>Red indicates parcels with more than 25K sf of office use – </a:t>
            </a:r>
          </a:p>
          <a:p>
            <a:r>
              <a:rPr lang="en-US" dirty="0">
                <a:cs typeface="Calibri"/>
              </a:rPr>
              <a:t>Shows where office is most concentrated within the city – not a contained district with clear boundaries but clear areas of concentrations </a:t>
            </a:r>
          </a:p>
          <a:p>
            <a:endParaRPr lang="en-US" dirty="0">
              <a:cs typeface="Calibri"/>
            </a:endParaRPr>
          </a:p>
          <a:p>
            <a:r>
              <a:rPr lang="en-US" dirty="0"/>
              <a:t>It is the economic engine of our City’s economy, before the pandemic this area:</a:t>
            </a:r>
            <a:endParaRPr lang="en-US" dirty="0">
              <a:cs typeface="Calibri"/>
            </a:endParaRPr>
          </a:p>
          <a:p>
            <a:pPr marL="171450" indent="-171450">
              <a:buFont typeface="Symbol"/>
              <a:buChar char="•"/>
            </a:pPr>
            <a:r>
              <a:rPr lang="en-US" dirty="0"/>
              <a:t>Almost 75% of San Francisco’s gross domestic product. </a:t>
            </a:r>
            <a:endParaRPr lang="en-US" dirty="0">
              <a:cs typeface="Calibri"/>
            </a:endParaRPr>
          </a:p>
          <a:p>
            <a:pPr marL="171450" indent="-171450">
              <a:buFont typeface="Symbol"/>
              <a:buChar char="•"/>
            </a:pPr>
            <a:r>
              <a:rPr lang="en-US" dirty="0"/>
              <a:t>Supplied about 69% of San Francisco’s jobs</a:t>
            </a:r>
            <a:r>
              <a:rPr lang="en-US" i="1" dirty="0"/>
              <a:t> and employed 39% of SF’s working residents</a:t>
            </a:r>
            <a:endParaRPr lang="en-US" i="1" dirty="0">
              <a:cs typeface="Calibri"/>
            </a:endParaRPr>
          </a:p>
          <a:p>
            <a:pPr marL="171450" indent="-171450">
              <a:buFont typeface="Symbol"/>
              <a:buChar char="•"/>
            </a:pPr>
            <a:r>
              <a:rPr lang="en-US" dirty="0"/>
              <a:t>6 downtown zip codes generated 47% of our Sales Tax not to mention the vast majority of our gross receipts and our transfer tax </a:t>
            </a:r>
            <a:endParaRPr lang="en-US" i="1" dirty="0">
              <a:cs typeface="Calibri"/>
            </a:endParaRPr>
          </a:p>
          <a:p>
            <a:pPr marL="171450" indent="-171450">
              <a:buFont typeface="Symbol"/>
              <a:buChar char="•"/>
            </a:pPr>
            <a:r>
              <a:rPr lang="en-US" dirty="0">
                <a:cs typeface="Calibri"/>
              </a:rPr>
              <a:t>42% of our Small businesses (under 50 employees)</a:t>
            </a:r>
          </a:p>
          <a:p>
            <a:pPr marL="171450" indent="-171450">
              <a:buFont typeface="Symbol"/>
              <a:buChar char="•"/>
            </a:pPr>
            <a:r>
              <a:rPr lang="en-US" i="1" dirty="0">
                <a:cs typeface="Calibri"/>
              </a:rPr>
              <a:t>Drove the growth of our City and the region </a:t>
            </a:r>
          </a:p>
          <a:p>
            <a:pPr marL="171450" indent="-171450">
              <a:buFont typeface="Symbol"/>
              <a:buChar char="•"/>
            </a:pPr>
            <a:endParaRPr lang="en-US" dirty="0">
              <a:cs typeface="Calibri"/>
            </a:endParaRPr>
          </a:p>
          <a:p>
            <a:pPr marL="171450" indent="-171450">
              <a:buFont typeface="Symbol"/>
              <a:buChar char="•"/>
            </a:pPr>
            <a:endParaRPr lang="en-US" dirty="0">
              <a:cs typeface="Calibri"/>
            </a:endParaRPr>
          </a:p>
          <a:p>
            <a:pPr marL="171450" indent="-171450">
              <a:buFont typeface="Symbol"/>
              <a:buChar char="•"/>
            </a:pPr>
            <a:endParaRPr lang="en-US" dirty="0">
              <a:cs typeface="Calibri"/>
            </a:endParaRPr>
          </a:p>
          <a:p>
            <a:r>
              <a:rPr lang="en-US" dirty="0">
                <a:cs typeface="Calibri"/>
              </a:rPr>
              <a:t>Supplemental: </a:t>
            </a:r>
          </a:p>
          <a:p>
            <a:r>
              <a:rPr lang="en-US" dirty="0">
                <a:cs typeface="Calibri"/>
              </a:rPr>
              <a:t>Concentrated within our downtown and into Union Square, up along the waterfront, down into East Cut, Yerba Buena, South Beach and Mission Bay  - </a:t>
            </a:r>
            <a:r>
              <a:rPr lang="en-US" dirty="0"/>
              <a:t> that’s </a:t>
            </a:r>
            <a:r>
              <a:rPr lang="en-US" dirty="0" err="1"/>
              <a:t>exisiting</a:t>
            </a:r>
            <a:r>
              <a:rPr lang="en-US" dirty="0"/>
              <a:t>, be mindful that there are other projects like Mission Rock that have gone through entitlement and will add more to the portfolio.</a:t>
            </a:r>
            <a:endParaRPr lang="en-US" dirty="0">
              <a:cs typeface="Calibri"/>
            </a:endParaRPr>
          </a:p>
          <a:p>
            <a:pPr marL="0" indent="0">
              <a:buFont typeface="Symbol"/>
              <a:buNone/>
            </a:pPr>
            <a:endParaRPr lang="en-US"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2</a:t>
            </a:fld>
            <a:endParaRPr lang="en-US"/>
          </a:p>
        </p:txBody>
      </p:sp>
    </p:spTree>
    <p:extLst>
      <p:ext uri="{BB962C8B-B14F-4D97-AF65-F5344CB8AC3E}">
        <p14:creationId xmlns:p14="http://schemas.microsoft.com/office/powerpoint/2010/main" val="343159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a:t>
            </a:r>
            <a:r>
              <a:rPr lang="en-US" baseline="0" dirty="0"/>
              <a:t> are pretty well aware, there continues to be a significant loss of people in our economic core and this is driven largely by remote work that the pandemic ushered in.</a:t>
            </a:r>
          </a:p>
          <a:p>
            <a:r>
              <a:rPr lang="en-US" baseline="0" dirty="0"/>
              <a:t>While SF is clearly at the bottom of this (along with San Jose) even the most successful metro areas like Austin are seeing pervasive reductions in in person reporting.</a:t>
            </a:r>
          </a:p>
          <a:p>
            <a:endParaRPr lang="en-US" baseline="0" dirty="0"/>
          </a:p>
          <a:p>
            <a:r>
              <a:rPr lang="en-US" baseline="0" dirty="0"/>
              <a:t>Prior to the pandemic </a:t>
            </a:r>
            <a:r>
              <a:rPr lang="mr-IN" baseline="0" dirty="0"/>
              <a:t>–</a:t>
            </a:r>
            <a:r>
              <a:rPr lang="en-US" baseline="0" dirty="0"/>
              <a:t> 470K people worked in SF but lived outside of the City. Remote work has meant that a very large number of those people do not need to come into SF, which has serious implications for the office worker serving business in the economic core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4A526AF-A314-4FEA-BAC9-C1B74D7A58E8}" type="slidenum">
              <a:rPr lang="en-US" smtClean="0"/>
              <a:t>3</a:t>
            </a:fld>
            <a:endParaRPr lang="en-US"/>
          </a:p>
        </p:txBody>
      </p:sp>
    </p:spTree>
    <p:extLst>
      <p:ext uri="{BB962C8B-B14F-4D97-AF65-F5344CB8AC3E}">
        <p14:creationId xmlns:p14="http://schemas.microsoft.com/office/powerpoint/2010/main" val="190070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Reinforced by what we see in terms of overall traffic into the core.</a:t>
            </a:r>
          </a:p>
          <a:p>
            <a:endParaRPr lang="en-US" dirty="0"/>
          </a:p>
          <a:p>
            <a:endParaRPr lang="en-US" dirty="0"/>
          </a:p>
          <a:p>
            <a:endParaRPr lang="en-US" dirty="0"/>
          </a:p>
          <a:p>
            <a:r>
              <a:rPr lang="en-US" dirty="0"/>
              <a:t>Supplemental: Additionally, traffic</a:t>
            </a:r>
            <a:r>
              <a:rPr lang="en-US" baseline="0" dirty="0"/>
              <a:t> on bridges is 90% what it was though it might be moving less people as people are reluctant to carpool or share rides.</a:t>
            </a:r>
            <a:endParaRPr lang="en-US" dirty="0"/>
          </a:p>
        </p:txBody>
      </p:sp>
      <p:sp>
        <p:nvSpPr>
          <p:cNvPr id="4" name="Slide Number Placeholder 3"/>
          <p:cNvSpPr>
            <a:spLocks noGrp="1"/>
          </p:cNvSpPr>
          <p:nvPr>
            <p:ph type="sldNum" sz="quarter" idx="10"/>
          </p:nvPr>
        </p:nvSpPr>
        <p:spPr/>
        <p:txBody>
          <a:bodyPr/>
          <a:lstStyle/>
          <a:p>
            <a:fld id="{04A526AF-A314-4FEA-BAC9-C1B74D7A58E8}" type="slidenum">
              <a:rPr lang="en-US" smtClean="0"/>
              <a:t>4</a:t>
            </a:fld>
            <a:endParaRPr lang="en-US"/>
          </a:p>
        </p:txBody>
      </p:sp>
    </p:spTree>
    <p:extLst>
      <p:ext uri="{BB962C8B-B14F-4D97-AF65-F5344CB8AC3E}">
        <p14:creationId xmlns:p14="http://schemas.microsoft.com/office/powerpoint/2010/main" val="194157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Tourism is another big contributor to the foot traffic in the core and while it is recovering to a much greater extent that office attendance, weekly occupancy still fluctuates between 15 - 30%</a:t>
            </a:r>
            <a:r>
              <a:rPr lang="en-US" baseline="0" dirty="0"/>
              <a:t> lower volume than 2019.</a:t>
            </a:r>
          </a:p>
          <a:p>
            <a:endParaRPr lang="en-US" baseline="0" dirty="0"/>
          </a:p>
          <a:p>
            <a:endParaRPr lang="en-US" baseline="0" dirty="0"/>
          </a:p>
          <a:p>
            <a:endParaRPr lang="en-US" baseline="0" dirty="0"/>
          </a:p>
          <a:p>
            <a:r>
              <a:rPr lang="en-US" baseline="0" dirty="0" err="1"/>
              <a:t>Supplemenntal</a:t>
            </a:r>
            <a:r>
              <a:rPr lang="en-US" baseline="0" dirty="0"/>
              <a:t>: Domestic </a:t>
            </a:r>
            <a:r>
              <a:rPr lang="en-US" baseline="0" dirty="0" err="1"/>
              <a:t>enplanments</a:t>
            </a:r>
            <a:r>
              <a:rPr lang="en-US" baseline="0" dirty="0"/>
              <a:t> reached 80% in April and International reached 60%</a:t>
            </a:r>
            <a:endParaRPr lang="en-US" dirty="0"/>
          </a:p>
        </p:txBody>
      </p:sp>
      <p:sp>
        <p:nvSpPr>
          <p:cNvPr id="4" name="Slide Number Placeholder 3"/>
          <p:cNvSpPr>
            <a:spLocks noGrp="1"/>
          </p:cNvSpPr>
          <p:nvPr>
            <p:ph type="sldNum" sz="quarter" idx="10"/>
          </p:nvPr>
        </p:nvSpPr>
        <p:spPr/>
        <p:txBody>
          <a:bodyPr/>
          <a:lstStyle/>
          <a:p>
            <a:fld id="{04A526AF-A314-4FEA-BAC9-C1B74D7A58E8}" type="slidenum">
              <a:rPr lang="en-US" smtClean="0"/>
              <a:t>5</a:t>
            </a:fld>
            <a:endParaRPr lang="en-US"/>
          </a:p>
        </p:txBody>
      </p:sp>
    </p:spTree>
    <p:extLst>
      <p:ext uri="{BB962C8B-B14F-4D97-AF65-F5344CB8AC3E}">
        <p14:creationId xmlns:p14="http://schemas.microsoft.com/office/powerpoint/2010/main" val="194157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while our office based industries are doing very well economically and have exceeded the jobs that they held prior to the pandemic, many of our other industries that rely in one way or another on their workers</a:t>
            </a:r>
            <a:r>
              <a:rPr lang="en-US" baseline="0" dirty="0">
                <a:cs typeface="Calibri"/>
              </a:rPr>
              <a:t> and/or our visitors being in</a:t>
            </a:r>
            <a:r>
              <a:rPr lang="en-US" dirty="0">
                <a:cs typeface="Calibri"/>
              </a:rPr>
              <a:t> San Francisco still experience job growth on par with a recession</a:t>
            </a:r>
            <a:r>
              <a:rPr lang="en-US" baseline="0" dirty="0">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6</a:t>
            </a:fld>
            <a:endParaRPr lang="en-US"/>
          </a:p>
        </p:txBody>
      </p:sp>
    </p:spTree>
    <p:extLst>
      <p:ext uri="{BB962C8B-B14F-4D97-AF65-F5344CB8AC3E}">
        <p14:creationId xmlns:p14="http://schemas.microsoft.com/office/powerpoint/2010/main" val="159027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companies respond to</a:t>
            </a:r>
            <a:r>
              <a:rPr lang="en-US" baseline="0" dirty="0">
                <a:cs typeface="Calibri"/>
              </a:rPr>
              <a:t> the decreased reliance on in-person reporting by</a:t>
            </a:r>
            <a:r>
              <a:rPr lang="en-US" dirty="0">
                <a:cs typeface="Calibri"/>
              </a:rPr>
              <a:t> contracting their footprints or</a:t>
            </a:r>
            <a:r>
              <a:rPr lang="en-US" baseline="0" dirty="0">
                <a:cs typeface="Calibri"/>
              </a:rPr>
              <a:t> letting go of their offices, we are seeing large vacancies in our office market</a:t>
            </a:r>
            <a:r>
              <a:rPr lang="en-US" dirty="0">
                <a:cs typeface="Calibri"/>
              </a:rPr>
              <a:t> </a:t>
            </a:r>
          </a:p>
          <a:p>
            <a:r>
              <a:rPr lang="en-US" dirty="0">
                <a:cs typeface="Calibri"/>
              </a:rPr>
              <a:t>	 – large implications for our tax base</a:t>
            </a:r>
            <a:r>
              <a:rPr lang="en-US" baseline="0" dirty="0">
                <a:cs typeface="Calibri"/>
              </a:rPr>
              <a:t> </a:t>
            </a:r>
          </a:p>
          <a:p>
            <a:r>
              <a:rPr lang="en-US" baseline="0" dirty="0">
                <a:cs typeface="Calibri"/>
              </a:rPr>
              <a:t>	-  starts to give us an outline of ongoing losses in volume that we need to backfill. </a:t>
            </a:r>
            <a:r>
              <a:rPr lang="en-US" dirty="0">
                <a:cs typeface="Calibri"/>
              </a:rPr>
              <a:t> </a:t>
            </a:r>
          </a:p>
          <a:p>
            <a:endParaRPr lang="en-US" dirty="0">
              <a:cs typeface="Calibri"/>
            </a:endParaRPr>
          </a:p>
          <a:p>
            <a:endParaRPr lang="en-US" dirty="0">
              <a:cs typeface="Calibri"/>
            </a:endParaRPr>
          </a:p>
          <a:p>
            <a:r>
              <a:rPr lang="en-US" dirty="0">
                <a:cs typeface="Calibri"/>
              </a:rPr>
              <a:t>Supplemental: 17-34% office vacancy</a:t>
            </a:r>
            <a:r>
              <a:rPr lang="en-US" baseline="0" dirty="0">
                <a:cs typeface="Calibri"/>
              </a:rPr>
              <a:t> rate</a:t>
            </a:r>
            <a:endParaRPr lang="en-US" dirty="0">
              <a:cs typeface="Calibri"/>
            </a:endParaRPr>
          </a:p>
          <a:p>
            <a:r>
              <a:rPr lang="en-US" dirty="0">
                <a:cs typeface="Calibri"/>
              </a:rPr>
              <a:t>--</a:t>
            </a:r>
          </a:p>
          <a:p>
            <a:r>
              <a:rPr lang="en-US" dirty="0">
                <a:cs typeface="Calibri"/>
              </a:rPr>
              <a:t>NOTE: </a:t>
            </a:r>
            <a:r>
              <a:rPr lang="en-US" i="1" dirty="0"/>
              <a:t>A healthy vacancy would be anywhere around 12 – 14%. </a:t>
            </a:r>
            <a:endParaRPr lang="en-US"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7</a:t>
            </a:fld>
            <a:endParaRPr lang="en-US"/>
          </a:p>
        </p:txBody>
      </p:sp>
    </p:spTree>
    <p:extLst>
      <p:ext uri="{BB962C8B-B14F-4D97-AF65-F5344CB8AC3E}">
        <p14:creationId xmlns:p14="http://schemas.microsoft.com/office/powerpoint/2010/main" val="2383395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One way we can see the implications of so many</a:t>
            </a:r>
            <a:r>
              <a:rPr lang="en-US" baseline="0" dirty="0"/>
              <a:t> fewer people coming into San Francisco is the impact on our sales tax</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overall SF has still not recovered about 20% of its sales tax overall.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Many of our neighborhoods are doing much better as people aren’t going in to work everyday, they are doing their shopping and eating, and day to day things in their neighborhoods BUT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with so many fewer people circulating throughout the City, things are still mostly down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and in the economic core, we’re seeing really depressed numbers still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this has dire consequences for many of the businesses there and particularly small businesses. </a:t>
            </a:r>
          </a:p>
          <a:p>
            <a:pPr marL="0" indent="0">
              <a:buFont typeface="Symbol,Sans-Serif"/>
              <a:buNone/>
            </a:pPr>
            <a:endParaRPr lang="en-US" dirty="0">
              <a:cs typeface="Calibri"/>
            </a:endParaRPr>
          </a:p>
          <a:p>
            <a:pPr marL="171450" indent="-171450">
              <a:buFont typeface="Symbol,Sans-Serif"/>
              <a:buChar char="•"/>
            </a:pPr>
            <a:r>
              <a:rPr lang="en-US" dirty="0">
                <a:cs typeface="Calibri"/>
              </a:rPr>
              <a:t>All</a:t>
            </a:r>
            <a:r>
              <a:rPr lang="en-US" baseline="0" dirty="0">
                <a:cs typeface="Calibri"/>
              </a:rPr>
              <a:t> of this together represents a really big shift with implications for our entire city seen most acutely in our economic core but threaten San Francisco’s function as a job center and economic engine for the city and the entire Bay Area AS WELL </a:t>
            </a:r>
            <a:r>
              <a:rPr lang="en-US" dirty="0">
                <a:cs typeface="Calibri"/>
              </a:rPr>
              <a:t>the City's tax base and general fund.</a:t>
            </a:r>
          </a:p>
          <a:p>
            <a:pPr marL="0" marR="0" indent="0" algn="l" defTabSz="914400" rtl="0" eaLnBrk="1" fontAlgn="auto" latinLnBrk="0" hangingPunct="1">
              <a:lnSpc>
                <a:spcPct val="100000"/>
              </a:lnSpc>
              <a:spcBef>
                <a:spcPts val="0"/>
              </a:spcBef>
              <a:spcAft>
                <a:spcPts val="0"/>
              </a:spcAft>
              <a:buClrTx/>
              <a:buSzTx/>
              <a:buFont typeface="Symbol,Sans-Serif"/>
              <a:buNone/>
              <a:tabLst/>
              <a:defRPr/>
            </a:pPr>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 typeface="Symbol,Sans-Serif"/>
              <a:buNone/>
              <a:tabLst/>
              <a:defRPr/>
            </a:pPr>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 typeface="Symbol,Sans-Serif"/>
              <a:buNone/>
              <a:tabLst/>
              <a:defRPr/>
            </a:pPr>
            <a:r>
              <a:rPr lang="en-US" dirty="0">
                <a:cs typeface="Calibri"/>
              </a:rPr>
              <a:t>Supplemental: </a:t>
            </a:r>
            <a:r>
              <a:rPr lang="en-US" dirty="0"/>
              <a:t>all of our neighborhoods are within 25% of where they were pre pandemic, and 2/3 have recovered to within 10%, the downtown districts averaging 60% what they were pre-pandemic –  with the zip codes in our economic core ranging from a low of 50% recovery in the FIDI to a high of 77% recovery in SOMA/Yerba Buena.</a:t>
            </a:r>
            <a:endParaRPr lang="en-US" dirty="0">
              <a:cs typeface="Calibri"/>
            </a:endParaRPr>
          </a:p>
          <a:p>
            <a:pPr marL="171450" indent="-171450">
              <a:buFont typeface="Symbol,Sans-Serif"/>
              <a:buChar char="•"/>
            </a:pPr>
            <a:endParaRPr lang="en-US" dirty="0">
              <a:cs typeface="Calibri"/>
            </a:endParaRPr>
          </a:p>
          <a:p>
            <a:pPr marL="171450" indent="-171450">
              <a:buFont typeface="Symbol,Sans-Serif"/>
              <a:buChar char="•"/>
            </a:pPr>
            <a:endParaRPr lang="en-US" dirty="0">
              <a:cs typeface="Calibri"/>
            </a:endParaRPr>
          </a:p>
          <a:p>
            <a:pPr marL="171450" indent="-171450">
              <a:buFont typeface="Symbo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8</a:t>
            </a:fld>
            <a:endParaRPr lang="en-US"/>
          </a:p>
        </p:txBody>
      </p:sp>
    </p:spTree>
    <p:extLst>
      <p:ext uri="{BB962C8B-B14F-4D97-AF65-F5344CB8AC3E}">
        <p14:creationId xmlns:p14="http://schemas.microsoft.com/office/powerpoint/2010/main" val="2856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For all of these reasons, OEWD and my team specifically have been focused on the economic recovery of our economic core</a:t>
            </a:r>
            <a:r>
              <a:rPr lang="en-US" baseline="0" dirty="0">
                <a:cs typeface="Calibri"/>
              </a:rPr>
              <a:t> - n</a:t>
            </a:r>
            <a:r>
              <a:rPr lang="en-US" dirty="0">
                <a:cs typeface="Calibri"/>
              </a:rPr>
              <a:t>amely,</a:t>
            </a:r>
            <a:r>
              <a:rPr lang="en-US" baseline="0" dirty="0">
                <a:cs typeface="Calibri"/>
              </a:rPr>
              <a:t> bringing people back to San Francisco. And we’re thinking about this in a couple of ways. </a:t>
            </a:r>
          </a:p>
          <a:p>
            <a:endParaRPr lang="en-US" baseline="0" dirty="0">
              <a:cs typeface="Calibri"/>
            </a:endParaRPr>
          </a:p>
          <a:p>
            <a:r>
              <a:rPr lang="en-US" baseline="0" dirty="0">
                <a:cs typeface="Calibri"/>
              </a:rPr>
              <a:t>First we are trying to understand where we will settle in terms of employees returning to offices and what we can do to maximize that return. Like we saw, we’re still around 35% and while we don’t expect that is where we will remain, there will undeniably be more flexibility given to employees around reporting going forward. We also know that most employers do not want to get rid of their offices (and a LOT of employees do not want to work 100% from home for the rest of their careers), but there is a lot of rethinking on both sides about why people will be coming into them and how they will be used. </a:t>
            </a:r>
          </a:p>
          <a:p>
            <a:endParaRPr lang="en-US" baseline="0" dirty="0">
              <a:cs typeface="Calibri"/>
            </a:endParaRPr>
          </a:p>
          <a:p>
            <a:r>
              <a:rPr lang="en-US" baseline="0" dirty="0">
                <a:cs typeface="Calibri"/>
              </a:rPr>
              <a:t>We have a couple of projects underway to really help us understand exactly how this thinking is developing and what it means for our core and our city overall. </a:t>
            </a:r>
          </a:p>
          <a:p>
            <a:pPr marL="171450" indent="-171450">
              <a:buFontTx/>
              <a:buChar char="-"/>
            </a:pPr>
            <a:r>
              <a:rPr lang="en-US" b="1" baseline="0" dirty="0">
                <a:cs typeface="Calibri"/>
              </a:rPr>
              <a:t>Economic Recovery Dashboard </a:t>
            </a:r>
            <a:r>
              <a:rPr lang="en-US" baseline="0" dirty="0">
                <a:cs typeface="Calibri"/>
              </a:rPr>
              <a:t>will be a central tracker of key recovery data that we hope to make available just as we made the COVID trackers available so that all stakeholders can look at the data and see what’s happening and understand and potentially even come up with solutions around areas that still need support. Thank you Commissioner </a:t>
            </a:r>
            <a:r>
              <a:rPr lang="en-US" baseline="0" dirty="0" err="1">
                <a:cs typeface="Calibri"/>
              </a:rPr>
              <a:t>Cartegna</a:t>
            </a:r>
            <a:r>
              <a:rPr lang="en-US" baseline="0" dirty="0">
                <a:cs typeface="Calibri"/>
              </a:rPr>
              <a:t>.</a:t>
            </a:r>
          </a:p>
          <a:p>
            <a:pPr marL="171450" indent="-171450">
              <a:buFontTx/>
              <a:buChar char="-"/>
            </a:pPr>
            <a:r>
              <a:rPr lang="en-US" baseline="0" dirty="0">
                <a:cs typeface="Calibri"/>
              </a:rPr>
              <a:t>Held a </a:t>
            </a:r>
            <a:r>
              <a:rPr lang="en-US" b="1" baseline="0" dirty="0">
                <a:cs typeface="Calibri"/>
              </a:rPr>
              <a:t>Forum</a:t>
            </a:r>
            <a:r>
              <a:rPr lang="en-US" baseline="0" dirty="0">
                <a:cs typeface="Calibri"/>
              </a:rPr>
              <a:t> in April with a cross sector group of representatives from throughout the economic core to start a discussion around what they are experiencing and begin to create a vision for the recovery of our economic core that supports it in really evolving successfully to the new context that is emerging. Thank you Commissioner </a:t>
            </a:r>
            <a:r>
              <a:rPr lang="en-US" baseline="0" dirty="0" err="1">
                <a:cs typeface="Calibri"/>
              </a:rPr>
              <a:t>Laguana</a:t>
            </a:r>
            <a:r>
              <a:rPr lang="en-US" baseline="0" dirty="0">
                <a:cs typeface="Calibri"/>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a:cs typeface="Calibri"/>
              </a:rPr>
              <a:t>Downtown COVID Economic Analysis </a:t>
            </a:r>
            <a:r>
              <a:rPr lang="en-US" baseline="0" dirty="0">
                <a:cs typeface="Calibri"/>
              </a:rPr>
              <a:t>about to kick off to give us a really robust data analysis about what changes we saw in our core because of COVID, and a survey effort to understand how businesses and employees are expecting to and want to engage with the core going forward and really understanding what the value proposition of our core is going to be in the new normal.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But we’re also really focused on bringing back as many people into the core as possible and driving foot traffic back to the businesses that need it so badly. Much of that work is focused on making the core a place that people want to go.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From the beginning we knew we needed to make people feel comfortable as they reopened store fronts, returned to work, or visited San Francisco and Mayor Breed funded the </a:t>
            </a:r>
            <a:r>
              <a:rPr lang="en-US" b="1" baseline="0" dirty="0">
                <a:cs typeface="Calibri"/>
              </a:rPr>
              <a:t>Ambassador programs </a:t>
            </a:r>
            <a:r>
              <a:rPr lang="en-US" baseline="0" dirty="0">
                <a:cs typeface="Calibri"/>
              </a:rPr>
              <a:t>and launched the </a:t>
            </a:r>
            <a:r>
              <a:rPr lang="en-US" b="1" baseline="0" dirty="0">
                <a:cs typeface="Calibri"/>
              </a:rPr>
              <a:t>Shine On SF </a:t>
            </a:r>
            <a:r>
              <a:rPr lang="en-US" baseline="0" dirty="0">
                <a:cs typeface="Calibri"/>
              </a:rPr>
              <a:t>campaign that was really focused on clean, safe, and engaging streets.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Jobs are not going to be requiring people come in the near term and so we need to give employees a reason that they WANT to be at the office </a:t>
            </a:r>
            <a:r>
              <a:rPr lang="mr-IN" baseline="0" dirty="0">
                <a:cs typeface="Calibri"/>
              </a:rPr>
              <a:t>–</a:t>
            </a:r>
            <a:r>
              <a:rPr lang="en-US" baseline="0" dirty="0">
                <a:cs typeface="Calibri"/>
              </a:rPr>
              <a:t> and give others who don’t work downtown, reasons to visit. Some of that is office dynamics, but we’re looking at what we can do to create events and activations in both the public realm and in vacant store fronts so that we are fostering a dynamic compelling place to be.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cs typeface="Calibri"/>
              </a:rPr>
              <a:t> - Street Vibrancy Initiative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cs typeface="Calibri"/>
              </a:rPr>
              <a:t>- Vacant to Vibrant</a:t>
            </a:r>
          </a:p>
          <a:p>
            <a:pPr marL="0" indent="0">
              <a:buFontTx/>
              <a:buNone/>
            </a:pPr>
            <a:endParaRPr lang="en-US" baseline="0" dirty="0">
              <a:cs typeface="Calibri"/>
            </a:endParaRPr>
          </a:p>
          <a:p>
            <a:pPr marL="0" indent="0">
              <a:buFontTx/>
              <a:buNone/>
            </a:pPr>
            <a:r>
              <a:rPr lang="en-US" baseline="0" dirty="0">
                <a:cs typeface="Calibri"/>
              </a:rPr>
              <a:t>And we need to TELL people about it. Both visitors and employees and businesses. We need to remind people about San Francisco and all of the incredible things it has going for it </a:t>
            </a:r>
            <a:r>
              <a:rPr lang="mr-IN" baseline="0" dirty="0">
                <a:cs typeface="Calibri"/>
              </a:rPr>
              <a:t>–</a:t>
            </a:r>
            <a:r>
              <a:rPr lang="en-US" baseline="0" dirty="0">
                <a:cs typeface="Calibri"/>
              </a:rPr>
              <a:t> its culture and its food and the creativity and its one of a kindness that made it a world class destination - to pull people back into the city and attract the businesses that we need to back fill some of the space that companies let go of in this new context. </a:t>
            </a:r>
          </a:p>
          <a:p>
            <a:pPr marL="0" indent="0">
              <a:buFontTx/>
              <a:buNone/>
            </a:pPr>
            <a:endParaRPr lang="en-US" baseline="0" dirty="0">
              <a:cs typeface="Calibri"/>
            </a:endParaRPr>
          </a:p>
          <a:p>
            <a:pPr marL="0" indent="0">
              <a:buFontTx/>
              <a:buNone/>
            </a:pPr>
            <a:r>
              <a:rPr lang="en-US" baseline="0" dirty="0">
                <a:cs typeface="Calibri"/>
              </a:rPr>
              <a:t>Starting with short term solutions to bring people back now but with the intent that they can also seed the changes that are going to be pivotal within the evolution of our core while developing longer term solutions that are really impactful in supporting the long term sustainability of our economic core. </a:t>
            </a:r>
          </a:p>
          <a:p>
            <a:endParaRPr lang="en-US" baseline="0" dirty="0">
              <a:cs typeface="Calibri"/>
            </a:endParaRPr>
          </a:p>
        </p:txBody>
      </p:sp>
      <p:sp>
        <p:nvSpPr>
          <p:cNvPr id="4" name="Slide Number Placeholder 3"/>
          <p:cNvSpPr>
            <a:spLocks noGrp="1"/>
          </p:cNvSpPr>
          <p:nvPr>
            <p:ph type="sldNum" sz="quarter" idx="5"/>
          </p:nvPr>
        </p:nvSpPr>
        <p:spPr/>
        <p:txBody>
          <a:bodyPr/>
          <a:lstStyle/>
          <a:p>
            <a:fld id="{04A526AF-A314-4FEA-BAC9-C1B74D7A58E8}" type="slidenum">
              <a:rPr lang="en-US" smtClean="0"/>
              <a:t>9</a:t>
            </a:fld>
            <a:endParaRPr lang="en-US"/>
          </a:p>
        </p:txBody>
      </p:sp>
    </p:spTree>
    <p:extLst>
      <p:ext uri="{BB962C8B-B14F-4D97-AF65-F5344CB8AC3E}">
        <p14:creationId xmlns:p14="http://schemas.microsoft.com/office/powerpoint/2010/main" val="285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7/25/2022</a:t>
            </a:fld>
            <a:endParaRPr lang="en-US"/>
          </a:p>
        </p:txBody>
      </p:sp>
      <p:sp>
        <p:nvSpPr>
          <p:cNvPr id="5" name="Footer Placeholder 4"/>
          <p:cNvSpPr>
            <a:spLocks noGrp="1"/>
          </p:cNvSpPr>
          <p:nvPr>
            <p:ph type="ftr" sz="quarter" idx="11"/>
          </p:nvPr>
        </p:nvSpPr>
        <p:spPr/>
        <p:txBody>
          <a:bodyPr/>
          <a:lstStyle/>
          <a:p>
            <a:r>
              <a:rPr lang="en-US"/>
              <a:t>What's Next for Downtown</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9186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7/25/2022</a:t>
            </a:fld>
            <a:endParaRPr lang="en-US"/>
          </a:p>
        </p:txBody>
      </p:sp>
      <p:sp>
        <p:nvSpPr>
          <p:cNvPr id="5" name="Footer Placeholder 4"/>
          <p:cNvSpPr>
            <a:spLocks noGrp="1"/>
          </p:cNvSpPr>
          <p:nvPr>
            <p:ph type="ftr" sz="quarter" idx="11"/>
          </p:nvPr>
        </p:nvSpPr>
        <p:spPr/>
        <p:txBody>
          <a:bodyPr/>
          <a:lstStyle/>
          <a:p>
            <a:r>
              <a:rPr lang="en-US"/>
              <a:t>What's Next for Downtown</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392814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7/25/2022</a:t>
            </a:fld>
            <a:endParaRPr lang="en-US"/>
          </a:p>
        </p:txBody>
      </p:sp>
      <p:sp>
        <p:nvSpPr>
          <p:cNvPr id="5" name="Footer Placeholder 4"/>
          <p:cNvSpPr>
            <a:spLocks noGrp="1"/>
          </p:cNvSpPr>
          <p:nvPr>
            <p:ph type="ftr" sz="quarter" idx="11"/>
          </p:nvPr>
        </p:nvSpPr>
        <p:spPr/>
        <p:txBody>
          <a:bodyPr/>
          <a:lstStyle/>
          <a:p>
            <a:r>
              <a:rPr lang="en-US"/>
              <a:t>What's Next for Downtown</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638903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D589-E29E-704A-A4C1-A99816E776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66805A-4AC0-E640-BC70-7E369D42EE9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B42BB3-204F-974B-B80C-A9B67A06E3FE}"/>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5" name="Footer Placeholder 4">
            <a:extLst>
              <a:ext uri="{FF2B5EF4-FFF2-40B4-BE49-F238E27FC236}">
                <a16:creationId xmlns:a16="http://schemas.microsoft.com/office/drawing/2014/main" id="{D1E4F40D-AC16-4143-B476-C790A9966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1E9A3-8FC9-0F45-84CD-A0295EB2CE7F}"/>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388087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A5C7-E382-1442-8B89-BA9B4BF7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646A2-F9DD-3F43-8CD5-8B90EFD217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90F58-7106-5A42-A43E-0ECCCE54C7C3}"/>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5" name="Footer Placeholder 4">
            <a:extLst>
              <a:ext uri="{FF2B5EF4-FFF2-40B4-BE49-F238E27FC236}">
                <a16:creationId xmlns:a16="http://schemas.microsoft.com/office/drawing/2014/main" id="{C918695F-2F56-844F-85DB-636A5CEE1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06B92-69D1-064B-9205-EF2CFB58FD18}"/>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335975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0FB3-76DD-D849-9481-595F366FC01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D38FCBA-0C14-9647-B9BD-6B243AA571C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B923FB-0192-4847-A044-165CA09C92F6}"/>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5" name="Footer Placeholder 4">
            <a:extLst>
              <a:ext uri="{FF2B5EF4-FFF2-40B4-BE49-F238E27FC236}">
                <a16:creationId xmlns:a16="http://schemas.microsoft.com/office/drawing/2014/main" id="{0FC68BC5-AFB3-914E-A3A5-82AAFDB0A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E91CA-9A1D-DA4B-9832-E85AA05F8430}"/>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332285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0636-B2FB-9542-ADC1-305851DA2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3D6EC-1908-124E-ADF7-6BDFAC85515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CBD27-0121-E34E-8376-0EFA8D2342C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E7074-EE86-BD40-95F6-7555FD422F52}"/>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6" name="Footer Placeholder 5">
            <a:extLst>
              <a:ext uri="{FF2B5EF4-FFF2-40B4-BE49-F238E27FC236}">
                <a16:creationId xmlns:a16="http://schemas.microsoft.com/office/drawing/2014/main" id="{331DCA83-63C2-774B-8CFE-8A0C786D9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A42A6-DA72-7D47-9D5D-3995C2F4A094}"/>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308205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C747-B569-C647-8634-F910245C60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024D10-2ED3-7341-9152-9C4A9ED095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30F8081-3B68-4449-91A3-54CF4CE8A52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0DF9EB-903A-0944-8C77-A46D3CEDF1C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1F3A6B-00C7-9647-A1AA-D721AF33741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52F254-558B-3848-AE8F-C71761E60E1D}"/>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8" name="Footer Placeholder 7">
            <a:extLst>
              <a:ext uri="{FF2B5EF4-FFF2-40B4-BE49-F238E27FC236}">
                <a16:creationId xmlns:a16="http://schemas.microsoft.com/office/drawing/2014/main" id="{66925FB6-1D7C-2B45-AF47-F23AB14224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C617AF-8143-E64D-86B2-B89BE500DDA9}"/>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18675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8624-F599-E847-9313-2A1EE517EB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3B25F-9AD7-DB4F-97FB-8125AA488BBE}"/>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4" name="Footer Placeholder 3">
            <a:extLst>
              <a:ext uri="{FF2B5EF4-FFF2-40B4-BE49-F238E27FC236}">
                <a16:creationId xmlns:a16="http://schemas.microsoft.com/office/drawing/2014/main" id="{60127450-AC9C-C34E-9D52-237BB84880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6E24F5-C3AC-464A-B0DC-59CE0B824D3D}"/>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135029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49A5D-2AB9-EB42-8778-CBD4BB8AF9A6}"/>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3" name="Footer Placeholder 2">
            <a:extLst>
              <a:ext uri="{FF2B5EF4-FFF2-40B4-BE49-F238E27FC236}">
                <a16:creationId xmlns:a16="http://schemas.microsoft.com/office/drawing/2014/main" id="{ED079BC6-D0FA-414B-AA17-E9FD4AB243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FE3CC6-6EA3-5E40-9081-DC9BDCD8D133}"/>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390171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12A9-AF26-D741-B6FA-AB7CB5620B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E60A574-F9D7-124C-ABE8-B1D7EAA5E1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9D1846-568D-1544-8F32-1DB1280B85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C4DFC3-F543-594B-9D39-00AAB07E9158}"/>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6" name="Footer Placeholder 5">
            <a:extLst>
              <a:ext uri="{FF2B5EF4-FFF2-40B4-BE49-F238E27FC236}">
                <a16:creationId xmlns:a16="http://schemas.microsoft.com/office/drawing/2014/main" id="{95A141D3-388F-CC40-B7EF-DCA88B6C8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21D82-65E3-4342-9A99-06FA624E4409}"/>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120908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7/25/2022</a:t>
            </a:fld>
            <a:endParaRPr lang="en-US"/>
          </a:p>
        </p:txBody>
      </p:sp>
      <p:sp>
        <p:nvSpPr>
          <p:cNvPr id="5" name="Footer Placeholder 4"/>
          <p:cNvSpPr>
            <a:spLocks noGrp="1"/>
          </p:cNvSpPr>
          <p:nvPr>
            <p:ph type="ftr" sz="quarter" idx="11"/>
          </p:nvPr>
        </p:nvSpPr>
        <p:spPr/>
        <p:txBody>
          <a:bodyPr/>
          <a:lstStyle/>
          <a:p>
            <a:r>
              <a:rPr lang="en-US"/>
              <a:t>What's Next for Downtown</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049156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9168-F9AC-A345-BDC6-8C29A3DFB1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AA042A-EDAC-544F-B66C-3658DC81D2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62DEA12-5CE9-184F-8325-5A81F5B496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769857-9C98-B746-86B5-D19099F3E989}"/>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6" name="Footer Placeholder 5">
            <a:extLst>
              <a:ext uri="{FF2B5EF4-FFF2-40B4-BE49-F238E27FC236}">
                <a16:creationId xmlns:a16="http://schemas.microsoft.com/office/drawing/2014/main" id="{9C43B2CD-34AD-0A4F-BDAA-ABD935A02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09D0D-28A9-9B41-993F-BEA539AD68FA}"/>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3283589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5E25-274F-8D49-9CE6-609D54A61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E9B683-2709-B641-9571-CE582267C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38AE9-0E57-BD4E-BE42-35EA5CB5D607}"/>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5" name="Footer Placeholder 4">
            <a:extLst>
              <a:ext uri="{FF2B5EF4-FFF2-40B4-BE49-F238E27FC236}">
                <a16:creationId xmlns:a16="http://schemas.microsoft.com/office/drawing/2014/main" id="{4D067ECC-EDF1-E947-A65E-414055918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97294-475E-9345-AC54-23AD1306497E}"/>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772018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66612-62FF-0741-B7A5-CF8174D09B8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771F6C-DF43-2B49-91B0-1BC0357923B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D0950-51B7-1C43-921D-7BAE5D09E599}"/>
              </a:ext>
            </a:extLst>
          </p:cNvPr>
          <p:cNvSpPr>
            <a:spLocks noGrp="1"/>
          </p:cNvSpPr>
          <p:nvPr>
            <p:ph type="dt" sz="half" idx="10"/>
          </p:nvPr>
        </p:nvSpPr>
        <p:spPr/>
        <p:txBody>
          <a:bodyPr/>
          <a:lstStyle/>
          <a:p>
            <a:fld id="{F7701EDF-4C7A-EC40-A0F7-701C4F9E5AB3}" type="datetimeFigureOut">
              <a:rPr lang="en-US" smtClean="0"/>
              <a:t>7/25/2022</a:t>
            </a:fld>
            <a:endParaRPr lang="en-US"/>
          </a:p>
        </p:txBody>
      </p:sp>
      <p:sp>
        <p:nvSpPr>
          <p:cNvPr id="5" name="Footer Placeholder 4">
            <a:extLst>
              <a:ext uri="{FF2B5EF4-FFF2-40B4-BE49-F238E27FC236}">
                <a16:creationId xmlns:a16="http://schemas.microsoft.com/office/drawing/2014/main" id="{C4FA80AC-F400-6C46-97B9-022E88BC4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A358-F6B8-FE49-AC33-D3AA040212C0}"/>
              </a:ext>
            </a:extLst>
          </p:cNvPr>
          <p:cNvSpPr>
            <a:spLocks noGrp="1"/>
          </p:cNvSpPr>
          <p:nvPr>
            <p:ph type="sldNum" sz="quarter" idx="12"/>
          </p:nvPr>
        </p:nvSpPr>
        <p:spPr/>
        <p:txBody>
          <a:bodyPr/>
          <a:lstStyle/>
          <a:p>
            <a:fld id="{B6E1C51C-6BF1-E145-9BC3-3A049A740DA7}" type="slidenum">
              <a:rPr lang="en-US" smtClean="0"/>
              <a:t>‹#›</a:t>
            </a:fld>
            <a:endParaRPr lang="en-US"/>
          </a:p>
        </p:txBody>
      </p:sp>
    </p:spTree>
    <p:extLst>
      <p:ext uri="{BB962C8B-B14F-4D97-AF65-F5344CB8AC3E}">
        <p14:creationId xmlns:p14="http://schemas.microsoft.com/office/powerpoint/2010/main" val="2719194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77896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76909" y="25401"/>
            <a:ext cx="7790180" cy="276999"/>
          </a:xfrm>
        </p:spPr>
        <p:txBody>
          <a:bodyPr lIns="0" tIns="0" rIns="0" bIns="0"/>
          <a:lstStyle>
            <a:lvl1pPr>
              <a:defRPr sz="1800" b="1" i="0">
                <a:solidFill>
                  <a:srgbClr val="004FF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7503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76909" y="25401"/>
            <a:ext cx="7790180" cy="276999"/>
          </a:xfrm>
        </p:spPr>
        <p:txBody>
          <a:bodyPr lIns="0" tIns="0" rIns="0" bIns="0"/>
          <a:lstStyle>
            <a:lvl1pPr>
              <a:defRPr sz="1800" b="1" i="0">
                <a:solidFill>
                  <a:srgbClr val="004FF0"/>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0442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76909" y="25401"/>
            <a:ext cx="7790180" cy="276999"/>
          </a:xfrm>
        </p:spPr>
        <p:txBody>
          <a:bodyPr lIns="0" tIns="0" rIns="0" bIns="0"/>
          <a:lstStyle>
            <a:lvl1pPr>
              <a:defRPr sz="1800" b="1" i="0">
                <a:solidFill>
                  <a:srgbClr val="004FF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2829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86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7/25/2022</a:t>
            </a:fld>
            <a:endParaRPr lang="en-US"/>
          </a:p>
        </p:txBody>
      </p:sp>
      <p:sp>
        <p:nvSpPr>
          <p:cNvPr id="5" name="Footer Placeholder 4"/>
          <p:cNvSpPr>
            <a:spLocks noGrp="1"/>
          </p:cNvSpPr>
          <p:nvPr>
            <p:ph type="ftr" sz="quarter" idx="11"/>
          </p:nvPr>
        </p:nvSpPr>
        <p:spPr/>
        <p:txBody>
          <a:bodyPr/>
          <a:lstStyle/>
          <a:p>
            <a:r>
              <a:rPr lang="en-US"/>
              <a:t>What's Next for Downtown</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542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7/25/2022</a:t>
            </a:fld>
            <a:endParaRPr lang="en-US"/>
          </a:p>
        </p:txBody>
      </p:sp>
      <p:sp>
        <p:nvSpPr>
          <p:cNvPr id="6" name="Footer Placeholder 5"/>
          <p:cNvSpPr>
            <a:spLocks noGrp="1"/>
          </p:cNvSpPr>
          <p:nvPr>
            <p:ph type="ftr" sz="quarter" idx="11"/>
          </p:nvPr>
        </p:nvSpPr>
        <p:spPr/>
        <p:txBody>
          <a:bodyPr/>
          <a:lstStyle/>
          <a:p>
            <a:r>
              <a:rPr lang="en-US"/>
              <a:t>What's Next for Downtown</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664251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7/25/2022</a:t>
            </a:fld>
            <a:endParaRPr lang="en-US"/>
          </a:p>
        </p:txBody>
      </p:sp>
      <p:sp>
        <p:nvSpPr>
          <p:cNvPr id="8" name="Footer Placeholder 7"/>
          <p:cNvSpPr>
            <a:spLocks noGrp="1"/>
          </p:cNvSpPr>
          <p:nvPr>
            <p:ph type="ftr" sz="quarter" idx="11"/>
          </p:nvPr>
        </p:nvSpPr>
        <p:spPr/>
        <p:txBody>
          <a:bodyPr/>
          <a:lstStyle/>
          <a:p>
            <a:r>
              <a:rPr lang="en-US"/>
              <a:t>What's Next for Downtown</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908439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7/25/2022</a:t>
            </a:fld>
            <a:endParaRPr lang="en-US"/>
          </a:p>
        </p:txBody>
      </p:sp>
      <p:sp>
        <p:nvSpPr>
          <p:cNvPr id="4" name="Footer Placeholder 3"/>
          <p:cNvSpPr>
            <a:spLocks noGrp="1"/>
          </p:cNvSpPr>
          <p:nvPr>
            <p:ph type="ftr" sz="quarter" idx="11"/>
          </p:nvPr>
        </p:nvSpPr>
        <p:spPr/>
        <p:txBody>
          <a:bodyPr/>
          <a:lstStyle/>
          <a:p>
            <a:r>
              <a:rPr lang="en-US"/>
              <a:t>What's Next for Downtown</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56033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7/25/2022</a:t>
            </a:fld>
            <a:endParaRPr lang="en-US"/>
          </a:p>
        </p:txBody>
      </p:sp>
      <p:sp>
        <p:nvSpPr>
          <p:cNvPr id="3" name="Footer Placeholder 2"/>
          <p:cNvSpPr>
            <a:spLocks noGrp="1"/>
          </p:cNvSpPr>
          <p:nvPr>
            <p:ph type="ftr" sz="quarter" idx="11"/>
          </p:nvPr>
        </p:nvSpPr>
        <p:spPr/>
        <p:txBody>
          <a:bodyPr/>
          <a:lstStyle/>
          <a:p>
            <a:r>
              <a:rPr lang="en-US"/>
              <a:t>What's Next for Downtown</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28210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7/25/2022</a:t>
            </a:fld>
            <a:endParaRPr lang="en-US"/>
          </a:p>
        </p:txBody>
      </p:sp>
      <p:sp>
        <p:nvSpPr>
          <p:cNvPr id="6" name="Footer Placeholder 5"/>
          <p:cNvSpPr>
            <a:spLocks noGrp="1"/>
          </p:cNvSpPr>
          <p:nvPr>
            <p:ph type="ftr" sz="quarter" idx="11"/>
          </p:nvPr>
        </p:nvSpPr>
        <p:spPr/>
        <p:txBody>
          <a:bodyPr/>
          <a:lstStyle/>
          <a:p>
            <a:r>
              <a:rPr lang="en-US"/>
              <a:t>What's Next for Downtown</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425975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7/25/2022</a:t>
            </a:fld>
            <a:endParaRPr lang="en-US"/>
          </a:p>
        </p:txBody>
      </p:sp>
      <p:sp>
        <p:nvSpPr>
          <p:cNvPr id="6" name="Footer Placeholder 5"/>
          <p:cNvSpPr>
            <a:spLocks noGrp="1"/>
          </p:cNvSpPr>
          <p:nvPr>
            <p:ph type="ftr" sz="quarter" idx="11"/>
          </p:nvPr>
        </p:nvSpPr>
        <p:spPr/>
        <p:txBody>
          <a:bodyPr/>
          <a:lstStyle/>
          <a:p>
            <a:r>
              <a:rPr lang="en-US"/>
              <a:t>What's Next for Downtown</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3534753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What's Next for Downtown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58864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4CE99-597A-7D41-90CB-DE34E5D6DB4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29659-3945-334E-BEDA-622D9F0B10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C5D59-4F0E-A246-947D-68F1052663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701EDF-4C7A-EC40-A0F7-701C4F9E5AB3}" type="datetimeFigureOut">
              <a:rPr lang="en-US" smtClean="0"/>
              <a:t>7/25/2022</a:t>
            </a:fld>
            <a:endParaRPr lang="en-US"/>
          </a:p>
        </p:txBody>
      </p:sp>
      <p:sp>
        <p:nvSpPr>
          <p:cNvPr id="5" name="Footer Placeholder 4">
            <a:extLst>
              <a:ext uri="{FF2B5EF4-FFF2-40B4-BE49-F238E27FC236}">
                <a16:creationId xmlns:a16="http://schemas.microsoft.com/office/drawing/2014/main" id="{9BEE7841-0249-D942-9B1A-1EE5AD3B9CA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051533-177E-2744-A597-37EBB3C375F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E1C51C-6BF1-E145-9BC3-3A049A740DA7}" type="slidenum">
              <a:rPr lang="en-US" smtClean="0"/>
              <a:t>‹#›</a:t>
            </a:fld>
            <a:endParaRPr lang="en-US"/>
          </a:p>
        </p:txBody>
      </p:sp>
    </p:spTree>
    <p:extLst>
      <p:ext uri="{BB962C8B-B14F-4D97-AF65-F5344CB8AC3E}">
        <p14:creationId xmlns:p14="http://schemas.microsoft.com/office/powerpoint/2010/main" val="4243593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522721"/>
            <a:ext cx="8534400" cy="239395"/>
          </a:xfrm>
          <a:custGeom>
            <a:avLst/>
            <a:gdLst/>
            <a:ahLst/>
            <a:cxnLst/>
            <a:rect l="l" t="t" r="r" b="b"/>
            <a:pathLst>
              <a:path w="8534400" h="239395">
                <a:moveTo>
                  <a:pt x="8534400" y="0"/>
                </a:moveTo>
                <a:lnTo>
                  <a:pt x="0" y="0"/>
                </a:lnTo>
                <a:lnTo>
                  <a:pt x="0" y="239280"/>
                </a:lnTo>
                <a:lnTo>
                  <a:pt x="8534400" y="239280"/>
                </a:lnTo>
                <a:lnTo>
                  <a:pt x="8534400" y="0"/>
                </a:lnTo>
                <a:close/>
              </a:path>
            </a:pathLst>
          </a:custGeom>
          <a:solidFill>
            <a:srgbClr val="4280FF"/>
          </a:solidFill>
        </p:spPr>
        <p:txBody>
          <a:bodyPr wrap="square" lIns="0" tIns="0" rIns="0" bIns="0" rtlCol="0"/>
          <a:lstStyle/>
          <a:p>
            <a:endParaRPr sz="1350"/>
          </a:p>
        </p:txBody>
      </p:sp>
      <p:sp>
        <p:nvSpPr>
          <p:cNvPr id="17" name="bg object 17"/>
          <p:cNvSpPr/>
          <p:nvPr/>
        </p:nvSpPr>
        <p:spPr>
          <a:xfrm>
            <a:off x="0" y="489206"/>
            <a:ext cx="525780" cy="307975"/>
          </a:xfrm>
          <a:custGeom>
            <a:avLst/>
            <a:gdLst/>
            <a:ahLst/>
            <a:cxnLst/>
            <a:rect l="l" t="t" r="r" b="b"/>
            <a:pathLst>
              <a:path w="525780" h="307975">
                <a:moveTo>
                  <a:pt x="525780" y="0"/>
                </a:moveTo>
                <a:lnTo>
                  <a:pt x="0" y="0"/>
                </a:lnTo>
                <a:lnTo>
                  <a:pt x="0" y="307848"/>
                </a:lnTo>
                <a:lnTo>
                  <a:pt x="525780" y="307848"/>
                </a:lnTo>
                <a:lnTo>
                  <a:pt x="525780" y="0"/>
                </a:lnTo>
                <a:close/>
              </a:path>
            </a:pathLst>
          </a:custGeom>
          <a:solidFill>
            <a:srgbClr val="43444D"/>
          </a:solidFill>
        </p:spPr>
        <p:txBody>
          <a:bodyPr wrap="square" lIns="0" tIns="0" rIns="0" bIns="0" rtlCol="0"/>
          <a:lstStyle/>
          <a:p>
            <a:endParaRPr sz="1350"/>
          </a:p>
        </p:txBody>
      </p:sp>
      <p:sp>
        <p:nvSpPr>
          <p:cNvPr id="2" name="Holder 2"/>
          <p:cNvSpPr>
            <a:spLocks noGrp="1"/>
          </p:cNvSpPr>
          <p:nvPr>
            <p:ph type="title"/>
          </p:nvPr>
        </p:nvSpPr>
        <p:spPr>
          <a:xfrm>
            <a:off x="676909" y="25401"/>
            <a:ext cx="7790180" cy="369332"/>
          </a:xfrm>
          <a:prstGeom prst="rect">
            <a:avLst/>
          </a:prstGeom>
        </p:spPr>
        <p:txBody>
          <a:bodyPr wrap="square" lIns="0" tIns="0" rIns="0" bIns="0">
            <a:spAutoFit/>
          </a:bodyPr>
          <a:lstStyle>
            <a:lvl1pPr>
              <a:defRPr sz="2400" b="1" i="0">
                <a:solidFill>
                  <a:srgbClr val="004FF0"/>
                </a:solidFill>
                <a:latin typeface="Arial"/>
                <a:cs typeface="Arial"/>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7/25/2022</a:t>
            </a:fld>
            <a:endParaRPr lang="en-US"/>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039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D_FE05FDEB.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I Skyline - more contrast-small.jpg">
            <a:extLst>
              <a:ext uri="{FF2B5EF4-FFF2-40B4-BE49-F238E27FC236}">
                <a16:creationId xmlns:a16="http://schemas.microsoft.com/office/drawing/2014/main" id="{F443317F-3B85-D588-B6D5-7C88FB23CA8B}"/>
              </a:ext>
            </a:extLst>
          </p:cNvPr>
          <p:cNvPicPr>
            <a:picLocks noChangeAspect="1"/>
          </p:cNvPicPr>
          <p:nvPr/>
        </p:nvPicPr>
        <p:blipFill>
          <a:blip r:embed="rId3"/>
          <a:stretch>
            <a:fillRect/>
          </a:stretch>
        </p:blipFill>
        <p:spPr>
          <a:xfrm>
            <a:off x="-460075" y="-714"/>
            <a:ext cx="10247011" cy="6861314"/>
          </a:xfrm>
          <a:prstGeom prst="rect">
            <a:avLst/>
          </a:prstGeom>
        </p:spPr>
      </p:pic>
      <p:sp>
        <p:nvSpPr>
          <p:cNvPr id="7" name="Rectangle 6">
            <a:extLst>
              <a:ext uri="{FF2B5EF4-FFF2-40B4-BE49-F238E27FC236}">
                <a16:creationId xmlns:a16="http://schemas.microsoft.com/office/drawing/2014/main" id="{E0F50A14-9D82-7E1A-EC9A-98C1F8C320F2}"/>
              </a:ext>
            </a:extLst>
          </p:cNvPr>
          <p:cNvSpPr/>
          <p:nvPr/>
        </p:nvSpPr>
        <p:spPr>
          <a:xfrm>
            <a:off x="-460560" y="-65077"/>
            <a:ext cx="10371321" cy="7150006"/>
          </a:xfrm>
          <a:prstGeom prst="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ED53876-61FD-468F-B868-2E366822420D}"/>
              </a:ext>
            </a:extLst>
          </p:cNvPr>
          <p:cNvSpPr txBox="1"/>
          <p:nvPr/>
        </p:nvSpPr>
        <p:spPr>
          <a:xfrm>
            <a:off x="161035" y="292274"/>
            <a:ext cx="8558987" cy="33431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a:lnSpc>
                <a:spcPct val="90000"/>
              </a:lnSpc>
              <a:spcBef>
                <a:spcPct val="0"/>
              </a:spcBef>
              <a:spcAft>
                <a:spcPts val="600"/>
              </a:spcAft>
            </a:pPr>
            <a:r>
              <a:rPr lang="en-US" sz="4200" b="1" dirty="0">
                <a:solidFill>
                  <a:schemeClr val="bg1"/>
                </a:solidFill>
                <a:latin typeface="Georgia"/>
                <a:ea typeface="+mj-ea"/>
                <a:cs typeface="+mj-cs"/>
              </a:rPr>
              <a:t>Economic Recovery in San Francisco’s Economic Core </a:t>
            </a:r>
            <a:endParaRPr lang="en-US" sz="4200" b="1" dirty="0">
              <a:solidFill>
                <a:schemeClr val="bg1"/>
              </a:solidFill>
              <a:latin typeface="Georgia"/>
              <a:ea typeface="+mj-ea"/>
              <a:cs typeface="Calibri"/>
            </a:endParaRPr>
          </a:p>
          <a:p>
            <a:pPr defTabSz="914400">
              <a:lnSpc>
                <a:spcPct val="90000"/>
              </a:lnSpc>
              <a:spcBef>
                <a:spcPct val="0"/>
              </a:spcBef>
              <a:spcAft>
                <a:spcPts val="600"/>
              </a:spcAft>
            </a:pPr>
            <a:r>
              <a:rPr lang="en-US" sz="2200" b="1" dirty="0">
                <a:solidFill>
                  <a:schemeClr val="bg1"/>
                </a:solidFill>
                <a:latin typeface="Georgia"/>
                <a:ea typeface="+mj-ea"/>
                <a:cs typeface="+mj-cs"/>
              </a:rPr>
              <a:t>July 25, 2022</a:t>
            </a:r>
          </a:p>
          <a:p>
            <a:pPr defTabSz="914400">
              <a:lnSpc>
                <a:spcPct val="90000"/>
              </a:lnSpc>
              <a:spcBef>
                <a:spcPct val="0"/>
              </a:spcBef>
              <a:spcAft>
                <a:spcPts val="600"/>
              </a:spcAft>
            </a:pPr>
            <a:endParaRPr lang="en-US" sz="6500" b="1" dirty="0">
              <a:solidFill>
                <a:schemeClr val="accent4"/>
              </a:solidFill>
              <a:latin typeface="Georgia"/>
              <a:ea typeface="+mj-ea"/>
              <a:cs typeface="+mj-cs"/>
            </a:endParaRPr>
          </a:p>
        </p:txBody>
      </p:sp>
    </p:spTree>
    <p:extLst>
      <p:ext uri="{BB962C8B-B14F-4D97-AF65-F5344CB8AC3E}">
        <p14:creationId xmlns:p14="http://schemas.microsoft.com/office/powerpoint/2010/main" val="391706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44" y="1245128"/>
            <a:ext cx="93345" cy="171681"/>
          </a:xfrm>
          <a:prstGeom prst="rect">
            <a:avLst/>
          </a:prstGeom>
        </p:spPr>
        <p:txBody>
          <a:bodyPr vert="horz" wrap="square" lIns="0" tIns="10001" rIns="0" bIns="0" rtlCol="0">
            <a:spAutoFit/>
          </a:bodyPr>
          <a:lstStyle/>
          <a:p>
            <a:pPr marL="9525">
              <a:spcBef>
                <a:spcPts val="79"/>
              </a:spcBef>
            </a:pPr>
            <a:r>
              <a:rPr sz="1050" b="1" kern="0">
                <a:solidFill>
                  <a:srgbClr val="FFFFFF"/>
                </a:solidFill>
                <a:latin typeface="Arial"/>
                <a:cs typeface="Arial"/>
              </a:rPr>
              <a:t>5</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761788" y="131235"/>
            <a:ext cx="6790479" cy="378950"/>
          </a:xfrm>
          <a:prstGeom prst="rect">
            <a:avLst/>
          </a:prstGeom>
        </p:spPr>
        <p:txBody>
          <a:bodyPr vert="horz" wrap="square" lIns="0" tIns="9525" rIns="0" bIns="0" rtlCol="0">
            <a:spAutoFit/>
          </a:bodyPr>
          <a:lstStyle/>
          <a:p>
            <a:pPr marL="9525">
              <a:spcBef>
                <a:spcPts val="75"/>
              </a:spcBef>
            </a:pPr>
            <a:r>
              <a:rPr lang="en-US" sz="2400" spc="-139" dirty="0"/>
              <a:t>Economic Core Recovery Fund Initiatives</a:t>
            </a:r>
            <a:endParaRPr sz="2400" spc="-64" dirty="0"/>
          </a:p>
        </p:txBody>
      </p:sp>
      <p:graphicFrame>
        <p:nvGraphicFramePr>
          <p:cNvPr id="61" name="Table 60"/>
          <p:cNvGraphicFramePr>
            <a:graphicFrameLocks noGrp="1"/>
          </p:cNvGraphicFramePr>
          <p:nvPr>
            <p:extLst>
              <p:ext uri="{D42A27DB-BD31-4B8C-83A1-F6EECF244321}">
                <p14:modId xmlns:p14="http://schemas.microsoft.com/office/powerpoint/2010/main" val="893431972"/>
              </p:ext>
            </p:extLst>
          </p:nvPr>
        </p:nvGraphicFramePr>
        <p:xfrm>
          <a:off x="342900" y="1384300"/>
          <a:ext cx="8585200" cy="4312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3797300">
                  <a:extLst>
                    <a:ext uri="{9D8B030D-6E8A-4147-A177-3AD203B41FA5}">
                      <a16:colId xmlns:a16="http://schemas.microsoft.com/office/drawing/2014/main" val="20002"/>
                    </a:ext>
                  </a:extLst>
                </a:gridCol>
              </a:tblGrid>
              <a:tr h="370840">
                <a:tc>
                  <a:txBody>
                    <a:bodyPr/>
                    <a:lstStyle/>
                    <a:p>
                      <a:r>
                        <a:rPr lang="en-US" dirty="0"/>
                        <a:t>Initiative</a:t>
                      </a:r>
                    </a:p>
                  </a:txBody>
                  <a:tcPr/>
                </a:tc>
                <a:tc>
                  <a:txBody>
                    <a:bodyPr/>
                    <a:lstStyle/>
                    <a:p>
                      <a:r>
                        <a:rPr lang="en-US" dirty="0"/>
                        <a:t>Programming</a:t>
                      </a:r>
                    </a:p>
                  </a:txBody>
                  <a:tcPr/>
                </a:tc>
                <a:tc>
                  <a:txBody>
                    <a:bodyPr/>
                    <a:lstStyle/>
                    <a:p>
                      <a:r>
                        <a:rPr lang="en-US" dirty="0"/>
                        <a:t>Examples</a:t>
                      </a:r>
                    </a:p>
                  </a:txBody>
                  <a:tcPr/>
                </a:tc>
                <a:extLst>
                  <a:ext uri="{0D108BD9-81ED-4DB2-BD59-A6C34878D82A}">
                    <a16:rowId xmlns:a16="http://schemas.microsoft.com/office/drawing/2014/main" val="10000"/>
                  </a:ext>
                </a:extLst>
              </a:tr>
              <a:tr h="370840">
                <a:tc>
                  <a:txBody>
                    <a:bodyPr/>
                    <a:lstStyle/>
                    <a:p>
                      <a:r>
                        <a:rPr lang="en-US" dirty="0"/>
                        <a:t>Street Vibrancy</a:t>
                      </a:r>
                    </a:p>
                  </a:txBody>
                  <a:tcPr/>
                </a:tc>
                <a:tc>
                  <a:txBody>
                    <a:bodyPr/>
                    <a:lstStyle/>
                    <a:p>
                      <a:r>
                        <a:rPr lang="en-US" dirty="0"/>
                        <a:t>Ongoing</a:t>
                      </a:r>
                      <a:r>
                        <a:rPr lang="en-US" baseline="0" dirty="0"/>
                        <a:t> Public Space Activations</a:t>
                      </a:r>
                      <a:endParaRPr lang="en-US" dirty="0"/>
                    </a:p>
                  </a:txBody>
                  <a:tcPr/>
                </a:tc>
                <a:tc>
                  <a:txBody>
                    <a:bodyPr/>
                    <a:lstStyle/>
                    <a:p>
                      <a:pPr marL="285750" indent="-285750">
                        <a:buFont typeface="Arial"/>
                        <a:buChar char="•"/>
                      </a:pPr>
                      <a:r>
                        <a:rPr lang="en-US" dirty="0"/>
                        <a:t>Bryant Park</a:t>
                      </a:r>
                      <a:r>
                        <a:rPr lang="en-US" baseline="0" dirty="0"/>
                        <a:t>, NYC</a:t>
                      </a:r>
                    </a:p>
                    <a:p>
                      <a:pPr marL="285750" indent="-285750">
                        <a:buFont typeface="Arial"/>
                        <a:buChar char="•"/>
                      </a:pPr>
                      <a:r>
                        <a:rPr lang="en-US" baseline="0" dirty="0"/>
                        <a:t>Love your Laneways, Melbourne</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Regiona</a:t>
                      </a:r>
                      <a:r>
                        <a:rPr lang="en-US" baseline="0" dirty="0"/>
                        <a:t>l Events</a:t>
                      </a:r>
                      <a:endParaRPr lang="en-US" dirty="0"/>
                    </a:p>
                  </a:txBody>
                  <a:tcPr/>
                </a:tc>
                <a:tc>
                  <a:txBody>
                    <a:bodyPr/>
                    <a:lstStyle/>
                    <a:p>
                      <a:pPr marL="285750" indent="-285750">
                        <a:buFont typeface="Arial"/>
                        <a:buChar char="•"/>
                      </a:pPr>
                      <a:r>
                        <a:rPr lang="en-US" dirty="0"/>
                        <a:t>Holiday Markets</a:t>
                      </a:r>
                    </a:p>
                    <a:p>
                      <a:pPr marL="285750" indent="-285750">
                        <a:buFont typeface="Arial"/>
                        <a:buChar char="•"/>
                      </a:pPr>
                      <a:r>
                        <a:rPr lang="en-US" dirty="0"/>
                        <a:t>First</a:t>
                      </a:r>
                      <a:r>
                        <a:rPr lang="en-US" baseline="0" dirty="0"/>
                        <a:t> Fridays, Oakland</a:t>
                      </a:r>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dirty="0"/>
                        <a:t>National/International</a:t>
                      </a:r>
                      <a:r>
                        <a:rPr lang="en-US" baseline="0" dirty="0"/>
                        <a:t> Event</a:t>
                      </a:r>
                      <a:endParaRPr lang="en-US" dirty="0"/>
                    </a:p>
                  </a:txBody>
                  <a:tcPr/>
                </a:tc>
                <a:tc>
                  <a:txBody>
                    <a:bodyPr/>
                    <a:lstStyle/>
                    <a:p>
                      <a:pPr marL="285750" indent="-285750">
                        <a:buFont typeface="Arial"/>
                        <a:buChar char="•"/>
                      </a:pPr>
                      <a:r>
                        <a:rPr lang="en-US" dirty="0" err="1"/>
                        <a:t>SxSW</a:t>
                      </a:r>
                      <a:r>
                        <a:rPr lang="en-US" dirty="0"/>
                        <a:t>, Austin</a:t>
                      </a:r>
                    </a:p>
                    <a:p>
                      <a:pPr marL="285750" indent="-285750">
                        <a:buFont typeface="Arial"/>
                        <a:buChar char="•"/>
                      </a:pPr>
                      <a:r>
                        <a:rPr lang="en-US" dirty="0"/>
                        <a:t>Jazz</a:t>
                      </a:r>
                      <a:r>
                        <a:rPr lang="en-US" baseline="0" dirty="0"/>
                        <a:t> Fest, New Orleans &amp; Montreal</a:t>
                      </a:r>
                      <a:endParaRPr lang="en-US" dirty="0"/>
                    </a:p>
                  </a:txBody>
                  <a:tcPr/>
                </a:tc>
                <a:extLst>
                  <a:ext uri="{0D108BD9-81ED-4DB2-BD59-A6C34878D82A}">
                    <a16:rowId xmlns:a16="http://schemas.microsoft.com/office/drawing/2014/main" val="10003"/>
                  </a:ext>
                </a:extLst>
              </a:tr>
              <a:tr h="370840">
                <a:tc>
                  <a:txBody>
                    <a:bodyPr/>
                    <a:lstStyle/>
                    <a:p>
                      <a:r>
                        <a:rPr lang="en-US" dirty="0"/>
                        <a:t>Vacant to Vibrant</a:t>
                      </a:r>
                    </a:p>
                  </a:txBody>
                  <a:tcPr/>
                </a:tc>
                <a:tc>
                  <a:txBody>
                    <a:bodyPr/>
                    <a:lstStyle/>
                    <a:p>
                      <a:r>
                        <a:rPr lang="en-US" dirty="0"/>
                        <a:t>Pop Ups in Ground Floor Retail</a:t>
                      </a:r>
                    </a:p>
                  </a:txBody>
                  <a:tcPr/>
                </a:tc>
                <a:tc>
                  <a:txBody>
                    <a:bodyPr/>
                    <a:lstStyle/>
                    <a:p>
                      <a:pPr marL="285750" indent="-285750">
                        <a:buFont typeface="Arial"/>
                        <a:buChar char="•"/>
                      </a:pPr>
                      <a:r>
                        <a:rPr lang="en-US" dirty="0"/>
                        <a:t>Sip Shop</a:t>
                      </a:r>
                      <a:r>
                        <a:rPr lang="en-US" baseline="0" dirty="0"/>
                        <a:t> Eat, Oakland</a:t>
                      </a:r>
                    </a:p>
                    <a:p>
                      <a:pPr marL="285750" indent="-285750">
                        <a:buFont typeface="Arial"/>
                        <a:buChar char="•"/>
                      </a:pPr>
                      <a:r>
                        <a:rPr lang="en-US" baseline="0" dirty="0" err="1"/>
                        <a:t>ChaShaMa</a:t>
                      </a:r>
                      <a:r>
                        <a:rPr lang="en-US" baseline="0" dirty="0"/>
                        <a:t>, NYC</a:t>
                      </a:r>
                      <a:endParaRPr lang="en-US" dirty="0"/>
                    </a:p>
                  </a:txBody>
                  <a:tcPr/>
                </a:tc>
                <a:extLst>
                  <a:ext uri="{0D108BD9-81ED-4DB2-BD59-A6C34878D82A}">
                    <a16:rowId xmlns:a16="http://schemas.microsoft.com/office/drawing/2014/main" val="10004"/>
                  </a:ext>
                </a:extLst>
              </a:tr>
              <a:tr h="370840">
                <a:tc>
                  <a:txBody>
                    <a:bodyPr/>
                    <a:lstStyle/>
                    <a:p>
                      <a:r>
                        <a:rPr lang="en-US" dirty="0"/>
                        <a:t>Attraction</a:t>
                      </a:r>
                      <a:r>
                        <a:rPr lang="en-US" baseline="0" dirty="0"/>
                        <a:t> Campaigns</a:t>
                      </a:r>
                      <a:endParaRPr lang="en-US" dirty="0"/>
                    </a:p>
                  </a:txBody>
                  <a:tcPr/>
                </a:tc>
                <a:tc>
                  <a:txBody>
                    <a:bodyPr/>
                    <a:lstStyle/>
                    <a:p>
                      <a:r>
                        <a:rPr lang="en-US" dirty="0"/>
                        <a:t>Employee</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r>
                        <a:rPr lang="en-US" dirty="0"/>
                        <a:t>Business</a:t>
                      </a:r>
                    </a:p>
                  </a:txBody>
                  <a:tcPr/>
                </a:tc>
                <a:tc>
                  <a:txBody>
                    <a:bodyPr/>
                    <a:lstStyle/>
                    <a:p>
                      <a:pPr marL="285750" indent="-285750">
                        <a:buFont typeface="Arial"/>
                        <a:buChar char="•"/>
                      </a:pPr>
                      <a:r>
                        <a:rPr lang="en-US" dirty="0" err="1"/>
                        <a:t>ATLStrong</a:t>
                      </a:r>
                      <a:endParaRPr lang="en-US" dirty="0"/>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r>
                        <a:rPr lang="en-US" dirty="0"/>
                        <a:t>Visitor</a:t>
                      </a:r>
                    </a:p>
                  </a:txBody>
                  <a:tcPr/>
                </a:tc>
                <a:tc>
                  <a:txBody>
                    <a:bodyPr/>
                    <a:lstStyle/>
                    <a:p>
                      <a:pPr marL="285750" indent="-285750">
                        <a:buFont typeface="Arial"/>
                        <a:buChar char="•"/>
                      </a:pPr>
                      <a:r>
                        <a:rPr lang="en-US" dirty="0"/>
                        <a:t>Your Comeback Starts Here,</a:t>
                      </a:r>
                      <a:r>
                        <a:rPr lang="en-US" baseline="0" dirty="0"/>
                        <a:t> LA</a:t>
                      </a:r>
                    </a:p>
                    <a:p>
                      <a:pPr marL="285750" indent="-285750">
                        <a:buFont typeface="Arial"/>
                        <a:buChar char="•"/>
                      </a:pPr>
                      <a:r>
                        <a:rPr lang="en-US" baseline="0" dirty="0"/>
                        <a:t>All Inclusive Boston, Boston</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8882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Skyline-Transamerica - 01.jpg">
            <a:extLst>
              <a:ext uri="{FF2B5EF4-FFF2-40B4-BE49-F238E27FC236}">
                <a16:creationId xmlns:a16="http://schemas.microsoft.com/office/drawing/2014/main" id="{F1CA0D5E-0C5C-F862-006D-986F1F66C082}"/>
              </a:ext>
            </a:extLst>
          </p:cNvPr>
          <p:cNvPicPr>
            <a:picLocks noChangeAspect="1"/>
          </p:cNvPicPr>
          <p:nvPr/>
        </p:nvPicPr>
        <p:blipFill>
          <a:blip r:embed="rId3"/>
          <a:stretch>
            <a:fillRect/>
          </a:stretch>
        </p:blipFill>
        <p:spPr>
          <a:xfrm>
            <a:off x="-4595" y="-1149"/>
            <a:ext cx="10244496" cy="6860297"/>
          </a:xfrm>
          <a:prstGeom prst="rect">
            <a:avLst/>
          </a:prstGeom>
        </p:spPr>
      </p:pic>
      <p:sp>
        <p:nvSpPr>
          <p:cNvPr id="2" name="Rectangle 1">
            <a:extLst>
              <a:ext uri="{FF2B5EF4-FFF2-40B4-BE49-F238E27FC236}">
                <a16:creationId xmlns:a16="http://schemas.microsoft.com/office/drawing/2014/main" id="{6012C559-D91D-3EF1-EE60-7C0BB7B62B24}"/>
              </a:ext>
            </a:extLst>
          </p:cNvPr>
          <p:cNvSpPr/>
          <p:nvPr/>
        </p:nvSpPr>
        <p:spPr>
          <a:xfrm>
            <a:off x="2819" y="-4182"/>
            <a:ext cx="10914606" cy="7150006"/>
          </a:xfrm>
          <a:prstGeom prst="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D53876-61FD-468F-B868-2E366822420D}"/>
              </a:ext>
            </a:extLst>
          </p:cNvPr>
          <p:cNvSpPr txBox="1"/>
          <p:nvPr/>
        </p:nvSpPr>
        <p:spPr>
          <a:xfrm>
            <a:off x="144349" y="233872"/>
            <a:ext cx="9592433" cy="33431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a:lnSpc>
                <a:spcPct val="90000"/>
              </a:lnSpc>
              <a:spcBef>
                <a:spcPct val="0"/>
              </a:spcBef>
              <a:spcAft>
                <a:spcPts val="600"/>
              </a:spcAft>
            </a:pPr>
            <a:r>
              <a:rPr lang="en-US" sz="4400" b="1">
                <a:solidFill>
                  <a:schemeClr val="bg2">
                    <a:lumMod val="50000"/>
                  </a:schemeClr>
                </a:solidFill>
                <a:latin typeface="Georgia"/>
                <a:ea typeface="+mj-ea"/>
                <a:cs typeface="+mj-cs"/>
              </a:rPr>
              <a:t>Questions &amp; </a:t>
            </a:r>
            <a:endParaRPr lang="en-US" sz="4400">
              <a:solidFill>
                <a:schemeClr val="bg2">
                  <a:lumMod val="50000"/>
                </a:schemeClr>
              </a:solidFill>
              <a:latin typeface="Calibri" panose="020F0502020204030204"/>
              <a:ea typeface="+mj-ea"/>
              <a:cs typeface="Calibri"/>
            </a:endParaRPr>
          </a:p>
          <a:p>
            <a:pPr defTabSz="914400">
              <a:lnSpc>
                <a:spcPct val="90000"/>
              </a:lnSpc>
              <a:spcBef>
                <a:spcPct val="0"/>
              </a:spcBef>
              <a:spcAft>
                <a:spcPts val="600"/>
              </a:spcAft>
            </a:pPr>
            <a:r>
              <a:rPr lang="en-US" sz="4400" b="1">
                <a:solidFill>
                  <a:schemeClr val="bg2">
                    <a:lumMod val="50000"/>
                  </a:schemeClr>
                </a:solidFill>
                <a:latin typeface="Georgia"/>
                <a:ea typeface="+mj-ea"/>
                <a:cs typeface="+mj-cs"/>
              </a:rPr>
              <a:t>Discussion</a:t>
            </a:r>
            <a:endParaRPr lang="en-US" sz="4400">
              <a:solidFill>
                <a:schemeClr val="bg2">
                  <a:lumMod val="50000"/>
                </a:schemeClr>
              </a:solidFill>
              <a:ea typeface="+mj-ea"/>
              <a:cs typeface="Calibri"/>
            </a:endParaRPr>
          </a:p>
        </p:txBody>
      </p:sp>
    </p:spTree>
    <p:extLst>
      <p:ext uri="{BB962C8B-B14F-4D97-AF65-F5344CB8AC3E}">
        <p14:creationId xmlns:p14="http://schemas.microsoft.com/office/powerpoint/2010/main" val="286973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C2A11-BE71-425B-A860-0CE6C0FEFA63}"/>
              </a:ext>
            </a:extLst>
          </p:cNvPr>
          <p:cNvSpPr txBox="1"/>
          <p:nvPr/>
        </p:nvSpPr>
        <p:spPr>
          <a:xfrm>
            <a:off x="361950" y="279400"/>
            <a:ext cx="86423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4"/>
                </a:solidFill>
                <a:latin typeface="Georgia"/>
              </a:rPr>
              <a:t>The Context</a:t>
            </a:r>
          </a:p>
        </p:txBody>
      </p:sp>
      <p:sp>
        <p:nvSpPr>
          <p:cNvPr id="3" name="TextBox 2">
            <a:extLst>
              <a:ext uri="{FF2B5EF4-FFF2-40B4-BE49-F238E27FC236}">
                <a16:creationId xmlns:a16="http://schemas.microsoft.com/office/drawing/2014/main" id="{92CD22E7-E86F-4378-846A-CA02CCD10C6C}"/>
              </a:ext>
            </a:extLst>
          </p:cNvPr>
          <p:cNvSpPr txBox="1"/>
          <p:nvPr/>
        </p:nvSpPr>
        <p:spPr>
          <a:xfrm>
            <a:off x="455159" y="1108302"/>
            <a:ext cx="821772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ea typeface="+mn-lt"/>
              <a:cs typeface="+mn-lt"/>
            </a:endParaRPr>
          </a:p>
          <a:p>
            <a:r>
              <a:rPr lang="en-US" sz="2400">
                <a:ea typeface="+mn-lt"/>
                <a:cs typeface="+mn-lt"/>
              </a:rPr>
              <a:t>People have begun returning to in-person work in San Francisco’s economic core (e.g., the Financial District, East Cut, Union Square, Yerba Buena, Embarcadero, Market Street, and Mission Bay). This return is a significant collective investment in our economic recovery, but it is just a first step.</a:t>
            </a:r>
            <a:endParaRPr lang="en-US" sz="2400">
              <a:cs typeface="Calibri"/>
            </a:endParaRPr>
          </a:p>
          <a:p>
            <a:endParaRPr lang="en-US" sz="2400">
              <a:ea typeface="+mn-lt"/>
              <a:cs typeface="+mn-lt"/>
            </a:endParaRPr>
          </a:p>
          <a:p>
            <a:r>
              <a:rPr lang="en-US" sz="2400" b="1">
                <a:ea typeface="+mn-lt"/>
                <a:cs typeface="+mn-lt"/>
              </a:rPr>
              <a:t>In this post-pandemic landscape, we need San Francisco's "economic core" to be a place people </a:t>
            </a:r>
            <a:r>
              <a:rPr lang="en-US" sz="2400" b="1" u="sng">
                <a:ea typeface="+mn-lt"/>
                <a:cs typeface="+mn-lt"/>
              </a:rPr>
              <a:t>choose</a:t>
            </a:r>
            <a:r>
              <a:rPr lang="en-US" sz="2400" b="1">
                <a:ea typeface="+mn-lt"/>
                <a:cs typeface="+mn-lt"/>
              </a:rPr>
              <a:t> to work, do business, and visit. Citywide and cross-sector partnership is vital to this effort. </a:t>
            </a:r>
            <a:endParaRPr lang="en-US" sz="2400" b="1">
              <a:cs typeface="Calibri"/>
            </a:endParaRPr>
          </a:p>
        </p:txBody>
      </p:sp>
    </p:spTree>
    <p:extLst>
      <p:ext uri="{BB962C8B-B14F-4D97-AF65-F5344CB8AC3E}">
        <p14:creationId xmlns:p14="http://schemas.microsoft.com/office/powerpoint/2010/main" val="4261805547"/>
      </p:ext>
    </p:extLst>
  </p:cSld>
  <p:clrMapOvr>
    <a:masterClrMapping/>
  </p:clrMapOvr>
  <p:extLst>
    <p:ext uri="{6950BFC3-D8DA-4A85-94F7-54DA5524770B}">
      <p188:commentRel xmlns=""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44" y="1245128"/>
            <a:ext cx="93345" cy="171681"/>
          </a:xfrm>
          <a:prstGeom prst="rect">
            <a:avLst/>
          </a:prstGeom>
        </p:spPr>
        <p:txBody>
          <a:bodyPr vert="horz" wrap="square" lIns="0" tIns="10001" rIns="0" bIns="0" rtlCol="0">
            <a:spAutoFit/>
          </a:bodyPr>
          <a:lstStyle/>
          <a:p>
            <a:pPr marL="9525">
              <a:spcBef>
                <a:spcPts val="79"/>
              </a:spcBef>
            </a:pPr>
            <a:r>
              <a:rPr sz="1050" b="1" kern="0">
                <a:solidFill>
                  <a:srgbClr val="FFFFFF"/>
                </a:solidFill>
                <a:latin typeface="Arial"/>
                <a:cs typeface="Arial"/>
              </a:rPr>
              <a:t>2</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1819910" y="876301"/>
            <a:ext cx="7790180" cy="286617"/>
          </a:xfrm>
          <a:prstGeom prst="rect">
            <a:avLst/>
          </a:prstGeom>
        </p:spPr>
        <p:txBody>
          <a:bodyPr vert="horz" wrap="square" lIns="0" tIns="9525" rIns="0" bIns="0" rtlCol="0">
            <a:spAutoFit/>
          </a:bodyPr>
          <a:lstStyle/>
          <a:p>
            <a:pPr marL="18098">
              <a:spcBef>
                <a:spcPts val="75"/>
              </a:spcBef>
            </a:pPr>
            <a:r>
              <a:rPr spc="-45"/>
              <a:t>The</a:t>
            </a:r>
            <a:r>
              <a:rPr spc="-83"/>
              <a:t> </a:t>
            </a:r>
            <a:r>
              <a:rPr spc="-68"/>
              <a:t>Core</a:t>
            </a:r>
            <a:r>
              <a:rPr spc="-56"/>
              <a:t> </a:t>
            </a:r>
            <a:r>
              <a:rPr spc="-135"/>
              <a:t>is</a:t>
            </a:r>
            <a:r>
              <a:t> a</a:t>
            </a:r>
            <a:r>
              <a:rPr spc="-127"/>
              <a:t> </a:t>
            </a:r>
            <a:r>
              <a:t>Major</a:t>
            </a:r>
            <a:r>
              <a:rPr spc="-64"/>
              <a:t> </a:t>
            </a:r>
            <a:r>
              <a:rPr spc="-113"/>
              <a:t>Job</a:t>
            </a:r>
            <a:r>
              <a:rPr spc="-11"/>
              <a:t> </a:t>
            </a:r>
            <a:r>
              <a:rPr spc="-41"/>
              <a:t>Destination</a:t>
            </a:r>
            <a:r>
              <a:rPr spc="-38"/>
              <a:t> </a:t>
            </a:r>
            <a:r>
              <a:t>for</a:t>
            </a:r>
            <a:r>
              <a:rPr spc="-56"/>
              <a:t> </a:t>
            </a:r>
            <a:r>
              <a:rPr spc="-15"/>
              <a:t>all</a:t>
            </a:r>
            <a:r>
              <a:rPr spc="-49"/>
              <a:t> </a:t>
            </a:r>
            <a:r>
              <a:rPr spc="-120"/>
              <a:t>San</a:t>
            </a:r>
            <a:r>
              <a:rPr spc="-4"/>
              <a:t> </a:t>
            </a:r>
            <a:r>
              <a:rPr spc="-75"/>
              <a:t>Francisco</a:t>
            </a:r>
          </a:p>
        </p:txBody>
      </p:sp>
      <p:sp>
        <p:nvSpPr>
          <p:cNvPr id="4" name="object 4"/>
          <p:cNvSpPr txBox="1"/>
          <p:nvPr/>
        </p:nvSpPr>
        <p:spPr>
          <a:xfrm>
            <a:off x="1610437" y="5781670"/>
            <a:ext cx="1410176" cy="113493"/>
          </a:xfrm>
          <a:prstGeom prst="rect">
            <a:avLst/>
          </a:prstGeom>
        </p:spPr>
        <p:txBody>
          <a:bodyPr vert="horz" wrap="square" lIns="0" tIns="9525" rIns="0" bIns="0" rtlCol="0">
            <a:spAutoFit/>
          </a:bodyPr>
          <a:lstStyle/>
          <a:p>
            <a:pPr marL="9525">
              <a:spcBef>
                <a:spcPts val="75"/>
              </a:spcBef>
            </a:pPr>
            <a:r>
              <a:rPr sz="675" kern="0" spc="-49">
                <a:solidFill>
                  <a:sysClr val="windowText" lastClr="000000"/>
                </a:solidFill>
                <a:latin typeface="Arial"/>
                <a:cs typeface="Arial"/>
              </a:rPr>
              <a:t>Source:</a:t>
            </a:r>
            <a:r>
              <a:rPr sz="675" kern="0" spc="-15">
                <a:solidFill>
                  <a:sysClr val="windowText" lastClr="000000"/>
                </a:solidFill>
                <a:latin typeface="Arial"/>
                <a:cs typeface="Arial"/>
              </a:rPr>
              <a:t> </a:t>
            </a:r>
            <a:r>
              <a:rPr sz="675" kern="0" spc="-68">
                <a:solidFill>
                  <a:sysClr val="windowText" lastClr="000000"/>
                </a:solidFill>
                <a:latin typeface="Arial"/>
                <a:cs typeface="Arial"/>
              </a:rPr>
              <a:t>U.S.</a:t>
            </a:r>
            <a:r>
              <a:rPr sz="675" kern="0" spc="-23">
                <a:solidFill>
                  <a:sysClr val="windowText" lastClr="000000"/>
                </a:solidFill>
                <a:latin typeface="Arial"/>
                <a:cs typeface="Arial"/>
              </a:rPr>
              <a:t> </a:t>
            </a:r>
            <a:r>
              <a:rPr sz="675" kern="0" spc="-68">
                <a:solidFill>
                  <a:sysClr val="windowText" lastClr="000000"/>
                </a:solidFill>
                <a:latin typeface="Arial"/>
                <a:cs typeface="Arial"/>
              </a:rPr>
              <a:t>Census</a:t>
            </a:r>
            <a:r>
              <a:rPr sz="675" kern="0" spc="-4">
                <a:solidFill>
                  <a:sysClr val="windowText" lastClr="000000"/>
                </a:solidFill>
                <a:latin typeface="Arial"/>
                <a:cs typeface="Arial"/>
              </a:rPr>
              <a:t> </a:t>
            </a:r>
            <a:r>
              <a:rPr sz="675" kern="0" spc="-38">
                <a:solidFill>
                  <a:sysClr val="windowText" lastClr="000000"/>
                </a:solidFill>
                <a:latin typeface="Arial"/>
                <a:cs typeface="Arial"/>
              </a:rPr>
              <a:t>Bureau,</a:t>
            </a:r>
            <a:r>
              <a:rPr sz="675" kern="0">
                <a:solidFill>
                  <a:sysClr val="windowText" lastClr="000000"/>
                </a:solidFill>
                <a:latin typeface="Arial"/>
                <a:cs typeface="Arial"/>
              </a:rPr>
              <a:t> </a:t>
            </a:r>
            <a:r>
              <a:rPr sz="675" kern="0" spc="-109">
                <a:solidFill>
                  <a:sysClr val="windowText" lastClr="000000"/>
                </a:solidFill>
                <a:latin typeface="Arial"/>
                <a:cs typeface="Arial"/>
              </a:rPr>
              <a:t>LODES</a:t>
            </a:r>
            <a:r>
              <a:rPr sz="675" kern="0" spc="-41">
                <a:solidFill>
                  <a:sysClr val="windowText" lastClr="000000"/>
                </a:solidFill>
                <a:latin typeface="Arial"/>
                <a:cs typeface="Arial"/>
              </a:rPr>
              <a:t> </a:t>
            </a:r>
            <a:r>
              <a:rPr sz="675" kern="0" spc="-15">
                <a:solidFill>
                  <a:sysClr val="windowText" lastClr="000000"/>
                </a:solidFill>
                <a:latin typeface="Arial"/>
                <a:cs typeface="Arial"/>
              </a:rPr>
              <a:t>data</a:t>
            </a:r>
            <a:endParaRPr sz="675" kern="0">
              <a:solidFill>
                <a:sysClr val="windowText" lastClr="000000"/>
              </a:solidFill>
              <a:latin typeface="Arial"/>
              <a:cs typeface="Arial"/>
            </a:endParaRPr>
          </a:p>
        </p:txBody>
      </p:sp>
      <p:pic>
        <p:nvPicPr>
          <p:cNvPr id="5" name="object 5"/>
          <p:cNvPicPr/>
          <p:nvPr/>
        </p:nvPicPr>
        <p:blipFill>
          <a:blip r:embed="rId3" cstate="print"/>
          <a:stretch>
            <a:fillRect/>
          </a:stretch>
        </p:blipFill>
        <p:spPr>
          <a:xfrm>
            <a:off x="1913031" y="1488990"/>
            <a:ext cx="5522711" cy="4268720"/>
          </a:xfrm>
          <a:prstGeom prst="rect">
            <a:avLst/>
          </a:prstGeom>
        </p:spPr>
      </p:pic>
      <p:sp>
        <p:nvSpPr>
          <p:cNvPr id="6" name="TextBox 5">
            <a:extLst>
              <a:ext uri="{FF2B5EF4-FFF2-40B4-BE49-F238E27FC236}">
                <a16:creationId xmlns:a16="http://schemas.microsoft.com/office/drawing/2014/main" id="{B5A78464-4649-1C1F-31A5-3103CD70EC10}"/>
              </a:ext>
            </a:extLst>
          </p:cNvPr>
          <p:cNvSpPr txBox="1"/>
          <p:nvPr/>
        </p:nvSpPr>
        <p:spPr>
          <a:xfrm>
            <a:off x="6040790" y="6307717"/>
            <a:ext cx="2811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BFBFBF"/>
                </a:solidFill>
                <a:ea typeface="+mn-lt"/>
                <a:cs typeface="+mn-lt"/>
              </a:rPr>
              <a:t>Slide developed by Dr. Ted Egan - Chief Economist for the City and County of San Francisco</a:t>
            </a:r>
            <a:endParaRPr lang="en-US" sz="900">
              <a:solidFill>
                <a:srgbClr val="BFBFBF"/>
              </a:solidFill>
            </a:endParaRPr>
          </a:p>
        </p:txBody>
      </p:sp>
    </p:spTree>
    <p:extLst>
      <p:ext uri="{BB962C8B-B14F-4D97-AF65-F5344CB8AC3E}">
        <p14:creationId xmlns:p14="http://schemas.microsoft.com/office/powerpoint/2010/main" val="178525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44" y="1245128"/>
            <a:ext cx="93345" cy="171681"/>
          </a:xfrm>
          <a:prstGeom prst="rect">
            <a:avLst/>
          </a:prstGeom>
        </p:spPr>
        <p:txBody>
          <a:bodyPr vert="horz" wrap="square" lIns="0" tIns="10001" rIns="0" bIns="0" rtlCol="0">
            <a:spAutoFit/>
          </a:bodyPr>
          <a:lstStyle/>
          <a:p>
            <a:pPr marL="9525">
              <a:spcBef>
                <a:spcPts val="79"/>
              </a:spcBef>
            </a:pPr>
            <a:r>
              <a:rPr sz="1050" b="1" kern="0">
                <a:solidFill>
                  <a:srgbClr val="FFFFFF"/>
                </a:solidFill>
                <a:latin typeface="Arial"/>
                <a:cs typeface="Arial"/>
              </a:rPr>
              <a:t>3</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1659255" y="876301"/>
            <a:ext cx="5473065" cy="286617"/>
          </a:xfrm>
          <a:prstGeom prst="rect">
            <a:avLst/>
          </a:prstGeom>
        </p:spPr>
        <p:txBody>
          <a:bodyPr vert="horz" wrap="square" lIns="0" tIns="9525" rIns="0" bIns="0" rtlCol="0">
            <a:spAutoFit/>
          </a:bodyPr>
          <a:lstStyle/>
          <a:p>
            <a:pPr marL="9525">
              <a:spcBef>
                <a:spcPts val="75"/>
              </a:spcBef>
            </a:pPr>
            <a:r>
              <a:rPr spc="-56"/>
              <a:t>The</a:t>
            </a:r>
            <a:r>
              <a:rPr spc="-71"/>
              <a:t> </a:t>
            </a:r>
            <a:r>
              <a:rPr spc="-75"/>
              <a:t>Core</a:t>
            </a:r>
            <a:r>
              <a:rPr spc="-41"/>
              <a:t> </a:t>
            </a:r>
            <a:r>
              <a:rPr spc="-86"/>
              <a:t>Reflects</a:t>
            </a:r>
            <a:r>
              <a:rPr spc="-38"/>
              <a:t> </a:t>
            </a:r>
            <a:r>
              <a:t>the</a:t>
            </a:r>
            <a:r>
              <a:rPr spc="-41"/>
              <a:t> </a:t>
            </a:r>
            <a:r>
              <a:rPr spc="-60"/>
              <a:t>Diversity</a:t>
            </a:r>
            <a:r>
              <a:rPr spc="-23"/>
              <a:t> </a:t>
            </a:r>
            <a:r>
              <a:t>of</a:t>
            </a:r>
            <a:r>
              <a:rPr spc="-45"/>
              <a:t> </a:t>
            </a:r>
            <a:r>
              <a:t>the</a:t>
            </a:r>
            <a:r>
              <a:rPr spc="-41"/>
              <a:t> </a:t>
            </a:r>
            <a:r>
              <a:rPr spc="-113"/>
              <a:t>City’s</a:t>
            </a:r>
            <a:r>
              <a:rPr spc="-11"/>
              <a:t> </a:t>
            </a:r>
            <a:r>
              <a:rPr spc="-56"/>
              <a:t>Economy</a:t>
            </a:r>
          </a:p>
        </p:txBody>
      </p:sp>
      <p:sp>
        <p:nvSpPr>
          <p:cNvPr id="4" name="object 4"/>
          <p:cNvSpPr txBox="1"/>
          <p:nvPr/>
        </p:nvSpPr>
        <p:spPr>
          <a:xfrm>
            <a:off x="1636999" y="5893099"/>
            <a:ext cx="1482566" cy="113557"/>
          </a:xfrm>
          <a:prstGeom prst="rect">
            <a:avLst/>
          </a:prstGeom>
        </p:spPr>
        <p:txBody>
          <a:bodyPr vert="horz" wrap="square" lIns="0" tIns="9525" rIns="0" bIns="0" rtlCol="0">
            <a:spAutoFit/>
          </a:bodyPr>
          <a:lstStyle/>
          <a:p>
            <a:pPr marL="9525">
              <a:spcBef>
                <a:spcPts val="75"/>
              </a:spcBef>
            </a:pPr>
            <a:r>
              <a:rPr sz="675" kern="0" spc="-153">
                <a:solidFill>
                  <a:sysClr val="windowText" lastClr="000000"/>
                </a:solidFill>
                <a:latin typeface="Arial"/>
                <a:cs typeface="Arial"/>
              </a:rPr>
              <a:t>So</a:t>
            </a:r>
            <a:r>
              <a:rPr sz="1013" kern="0" spc="-230" baseline="3086">
                <a:solidFill>
                  <a:sysClr val="windowText" lastClr="000000"/>
                </a:solidFill>
                <a:latin typeface="Arial"/>
                <a:cs typeface="Arial"/>
              </a:rPr>
              <a:t>S</a:t>
            </a:r>
            <a:r>
              <a:rPr sz="675" kern="0" spc="-153">
                <a:solidFill>
                  <a:sysClr val="windowText" lastClr="000000"/>
                </a:solidFill>
                <a:latin typeface="Arial"/>
                <a:cs typeface="Arial"/>
              </a:rPr>
              <a:t>u</a:t>
            </a:r>
            <a:r>
              <a:rPr sz="1013" kern="0" spc="-230" baseline="3086">
                <a:solidFill>
                  <a:sysClr val="windowText" lastClr="000000"/>
                </a:solidFill>
                <a:latin typeface="Arial"/>
                <a:cs typeface="Arial"/>
              </a:rPr>
              <a:t>o</a:t>
            </a:r>
            <a:r>
              <a:rPr sz="675" kern="0" spc="-153">
                <a:solidFill>
                  <a:sysClr val="windowText" lastClr="000000"/>
                </a:solidFill>
                <a:latin typeface="Arial"/>
                <a:cs typeface="Arial"/>
              </a:rPr>
              <a:t>r</a:t>
            </a:r>
            <a:r>
              <a:rPr sz="1013" kern="0" spc="-230" baseline="3086">
                <a:solidFill>
                  <a:sysClr val="windowText" lastClr="000000"/>
                </a:solidFill>
                <a:latin typeface="Arial"/>
                <a:cs typeface="Arial"/>
              </a:rPr>
              <a:t>u</a:t>
            </a:r>
            <a:r>
              <a:rPr sz="675" kern="0" spc="-153">
                <a:solidFill>
                  <a:sysClr val="windowText" lastClr="000000"/>
                </a:solidFill>
                <a:latin typeface="Arial"/>
                <a:cs typeface="Arial"/>
              </a:rPr>
              <a:t>c</a:t>
            </a:r>
            <a:r>
              <a:rPr sz="1013" kern="0" spc="-230" baseline="3086">
                <a:solidFill>
                  <a:sysClr val="windowText" lastClr="000000"/>
                </a:solidFill>
                <a:latin typeface="Arial"/>
                <a:cs typeface="Arial"/>
              </a:rPr>
              <a:t>r</a:t>
            </a:r>
            <a:r>
              <a:rPr sz="675" kern="0" spc="-153">
                <a:solidFill>
                  <a:sysClr val="windowText" lastClr="000000"/>
                </a:solidFill>
                <a:latin typeface="Arial"/>
                <a:cs typeface="Arial"/>
              </a:rPr>
              <a:t>e</a:t>
            </a:r>
            <a:r>
              <a:rPr sz="1013" kern="0" spc="-230" baseline="3086">
                <a:solidFill>
                  <a:sysClr val="windowText" lastClr="000000"/>
                </a:solidFill>
                <a:latin typeface="Arial"/>
                <a:cs typeface="Arial"/>
              </a:rPr>
              <a:t>c</a:t>
            </a:r>
            <a:r>
              <a:rPr sz="675" kern="0" spc="-153">
                <a:solidFill>
                  <a:sysClr val="windowText" lastClr="000000"/>
                </a:solidFill>
                <a:latin typeface="Arial"/>
                <a:cs typeface="Arial"/>
              </a:rPr>
              <a:t>:</a:t>
            </a:r>
            <a:r>
              <a:rPr sz="1013" kern="0" spc="-230" baseline="3086">
                <a:solidFill>
                  <a:sysClr val="windowText" lastClr="000000"/>
                </a:solidFill>
                <a:latin typeface="Arial"/>
                <a:cs typeface="Arial"/>
              </a:rPr>
              <a:t>e:</a:t>
            </a:r>
            <a:r>
              <a:rPr sz="1013" kern="0" spc="-11" baseline="3086">
                <a:solidFill>
                  <a:sysClr val="windowText" lastClr="000000"/>
                </a:solidFill>
                <a:latin typeface="Arial"/>
                <a:cs typeface="Arial"/>
              </a:rPr>
              <a:t> </a:t>
            </a:r>
            <a:r>
              <a:rPr sz="1013" kern="0" spc="-101" baseline="3086">
                <a:solidFill>
                  <a:sysClr val="windowText" lastClr="000000"/>
                </a:solidFill>
                <a:latin typeface="Arial"/>
                <a:cs typeface="Arial"/>
              </a:rPr>
              <a:t>U.S.</a:t>
            </a:r>
            <a:r>
              <a:rPr sz="1013" kern="0" spc="-28" baseline="3086">
                <a:solidFill>
                  <a:sysClr val="windowText" lastClr="000000"/>
                </a:solidFill>
                <a:latin typeface="Arial"/>
                <a:cs typeface="Arial"/>
              </a:rPr>
              <a:t> </a:t>
            </a:r>
            <a:r>
              <a:rPr sz="1013" kern="0" spc="-101" baseline="3086">
                <a:solidFill>
                  <a:sysClr val="windowText" lastClr="000000"/>
                </a:solidFill>
                <a:latin typeface="Arial"/>
                <a:cs typeface="Arial"/>
              </a:rPr>
              <a:t>Census</a:t>
            </a:r>
            <a:r>
              <a:rPr sz="1013" kern="0" spc="5" baseline="3086">
                <a:solidFill>
                  <a:sysClr val="windowText" lastClr="000000"/>
                </a:solidFill>
                <a:latin typeface="Arial"/>
                <a:cs typeface="Arial"/>
              </a:rPr>
              <a:t> </a:t>
            </a:r>
            <a:r>
              <a:rPr sz="1013" kern="0" spc="-56" baseline="3086">
                <a:solidFill>
                  <a:sysClr val="windowText" lastClr="000000"/>
                </a:solidFill>
                <a:latin typeface="Arial"/>
                <a:cs typeface="Arial"/>
              </a:rPr>
              <a:t>Bureau,</a:t>
            </a:r>
            <a:r>
              <a:rPr sz="1013" kern="0" spc="11" baseline="3086">
                <a:solidFill>
                  <a:sysClr val="windowText" lastClr="000000"/>
                </a:solidFill>
                <a:latin typeface="Arial"/>
                <a:cs typeface="Arial"/>
              </a:rPr>
              <a:t> </a:t>
            </a:r>
            <a:r>
              <a:rPr sz="1013" kern="0" spc="-163" baseline="3086">
                <a:solidFill>
                  <a:sysClr val="windowText" lastClr="000000"/>
                </a:solidFill>
                <a:latin typeface="Arial"/>
                <a:cs typeface="Arial"/>
              </a:rPr>
              <a:t>LODES</a:t>
            </a:r>
            <a:r>
              <a:rPr sz="1013" kern="0" spc="-50" baseline="3086">
                <a:solidFill>
                  <a:sysClr val="windowText" lastClr="000000"/>
                </a:solidFill>
                <a:latin typeface="Arial"/>
                <a:cs typeface="Arial"/>
              </a:rPr>
              <a:t> </a:t>
            </a:r>
            <a:r>
              <a:rPr sz="1013" kern="0" spc="-23" baseline="3086">
                <a:solidFill>
                  <a:sysClr val="windowText" lastClr="000000"/>
                </a:solidFill>
                <a:latin typeface="Arial"/>
                <a:cs typeface="Arial"/>
              </a:rPr>
              <a:t>data</a:t>
            </a:r>
            <a:endParaRPr sz="1013" kern="0" baseline="3086">
              <a:solidFill>
                <a:sysClr val="windowText" lastClr="000000"/>
              </a:solidFill>
              <a:latin typeface="Arial"/>
              <a:cs typeface="Arial"/>
            </a:endParaRPr>
          </a:p>
        </p:txBody>
      </p:sp>
      <p:grpSp>
        <p:nvGrpSpPr>
          <p:cNvPr id="5" name="object 5"/>
          <p:cNvGrpSpPr/>
          <p:nvPr/>
        </p:nvGrpSpPr>
        <p:grpSpPr>
          <a:xfrm>
            <a:off x="3117300" y="2138714"/>
            <a:ext cx="3297555" cy="3297555"/>
            <a:chOff x="2632400" y="1708618"/>
            <a:chExt cx="4396740" cy="4396740"/>
          </a:xfrm>
        </p:grpSpPr>
        <p:sp>
          <p:nvSpPr>
            <p:cNvPr id="6" name="object 6"/>
            <p:cNvSpPr/>
            <p:nvPr/>
          </p:nvSpPr>
          <p:spPr>
            <a:xfrm>
              <a:off x="4830540" y="2332337"/>
              <a:ext cx="1737995" cy="1574800"/>
            </a:xfrm>
            <a:custGeom>
              <a:avLst/>
              <a:gdLst/>
              <a:ahLst/>
              <a:cxnLst/>
              <a:rect l="l" t="t" r="r" b="b"/>
              <a:pathLst>
                <a:path w="1737995" h="1574800">
                  <a:moveTo>
                    <a:pt x="1520367" y="0"/>
                  </a:moveTo>
                  <a:lnTo>
                    <a:pt x="0" y="1574393"/>
                  </a:lnTo>
                  <a:lnTo>
                    <a:pt x="1737512" y="243497"/>
                  </a:lnTo>
                  <a:lnTo>
                    <a:pt x="1703875" y="200697"/>
                  </a:lnTo>
                  <a:lnTo>
                    <a:pt x="1669192" y="158758"/>
                  </a:lnTo>
                  <a:lnTo>
                    <a:pt x="1633483" y="117700"/>
                  </a:lnTo>
                  <a:lnTo>
                    <a:pt x="1596764" y="77541"/>
                  </a:lnTo>
                  <a:lnTo>
                    <a:pt x="1559053" y="38302"/>
                  </a:lnTo>
                  <a:lnTo>
                    <a:pt x="1520367" y="0"/>
                  </a:lnTo>
                  <a:close/>
                </a:path>
              </a:pathLst>
            </a:custGeom>
            <a:solidFill>
              <a:srgbClr val="4280FF"/>
            </a:solidFill>
          </p:spPr>
          <p:txBody>
            <a:bodyPr wrap="square" lIns="0" tIns="0" rIns="0" bIns="0" rtlCol="0"/>
            <a:lstStyle/>
            <a:p>
              <a:endParaRPr sz="1350" kern="0">
                <a:solidFill>
                  <a:sysClr val="windowText" lastClr="000000"/>
                </a:solidFill>
              </a:endParaRPr>
            </a:p>
          </p:txBody>
        </p:sp>
        <p:sp>
          <p:nvSpPr>
            <p:cNvPr id="7" name="object 7"/>
            <p:cNvSpPr/>
            <p:nvPr/>
          </p:nvSpPr>
          <p:spPr>
            <a:xfrm>
              <a:off x="4830531" y="2575836"/>
              <a:ext cx="1884680" cy="1330960"/>
            </a:xfrm>
            <a:custGeom>
              <a:avLst/>
              <a:gdLst/>
              <a:ahLst/>
              <a:cxnLst/>
              <a:rect l="l" t="t" r="r" b="b"/>
              <a:pathLst>
                <a:path w="1884679" h="1330960">
                  <a:moveTo>
                    <a:pt x="1737525" y="0"/>
                  </a:moveTo>
                  <a:lnTo>
                    <a:pt x="0" y="1330896"/>
                  </a:lnTo>
                  <a:lnTo>
                    <a:pt x="1884387" y="217627"/>
                  </a:lnTo>
                  <a:lnTo>
                    <a:pt x="1857114" y="172710"/>
                  </a:lnTo>
                  <a:lnTo>
                    <a:pt x="1828780" y="128469"/>
                  </a:lnTo>
                  <a:lnTo>
                    <a:pt x="1799396" y="84923"/>
                  </a:lnTo>
                  <a:lnTo>
                    <a:pt x="1768973" y="42094"/>
                  </a:lnTo>
                  <a:lnTo>
                    <a:pt x="1737525" y="0"/>
                  </a:lnTo>
                  <a:close/>
                </a:path>
              </a:pathLst>
            </a:custGeom>
            <a:solidFill>
              <a:srgbClr val="EFAA0B"/>
            </a:solidFill>
          </p:spPr>
          <p:txBody>
            <a:bodyPr wrap="square" lIns="0" tIns="0" rIns="0" bIns="0" rtlCol="0"/>
            <a:lstStyle/>
            <a:p>
              <a:endParaRPr sz="1350" kern="0">
                <a:solidFill>
                  <a:sysClr val="windowText" lastClr="000000"/>
                </a:solidFill>
              </a:endParaRPr>
            </a:p>
          </p:txBody>
        </p:sp>
        <p:sp>
          <p:nvSpPr>
            <p:cNvPr id="8" name="object 8"/>
            <p:cNvSpPr/>
            <p:nvPr/>
          </p:nvSpPr>
          <p:spPr>
            <a:xfrm>
              <a:off x="4830531" y="2575838"/>
              <a:ext cx="1884680" cy="1330960"/>
            </a:xfrm>
            <a:custGeom>
              <a:avLst/>
              <a:gdLst/>
              <a:ahLst/>
              <a:cxnLst/>
              <a:rect l="l" t="t" r="r" b="b"/>
              <a:pathLst>
                <a:path w="1884679" h="1330960">
                  <a:moveTo>
                    <a:pt x="1737525" y="0"/>
                  </a:moveTo>
                  <a:lnTo>
                    <a:pt x="1768973" y="42094"/>
                  </a:lnTo>
                  <a:lnTo>
                    <a:pt x="1799396" y="84923"/>
                  </a:lnTo>
                  <a:lnTo>
                    <a:pt x="1828780" y="128469"/>
                  </a:lnTo>
                  <a:lnTo>
                    <a:pt x="1857114" y="172710"/>
                  </a:lnTo>
                  <a:lnTo>
                    <a:pt x="1884387" y="217627"/>
                  </a:lnTo>
                  <a:lnTo>
                    <a:pt x="0" y="1330896"/>
                  </a:lnTo>
                  <a:lnTo>
                    <a:pt x="1737525" y="0"/>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9" name="object 9"/>
            <p:cNvSpPr/>
            <p:nvPr/>
          </p:nvSpPr>
          <p:spPr>
            <a:xfrm>
              <a:off x="4830534" y="2793458"/>
              <a:ext cx="1972310" cy="1113790"/>
            </a:xfrm>
            <a:custGeom>
              <a:avLst/>
              <a:gdLst/>
              <a:ahLst/>
              <a:cxnLst/>
              <a:rect l="l" t="t" r="r" b="b"/>
              <a:pathLst>
                <a:path w="1972309" h="1113789">
                  <a:moveTo>
                    <a:pt x="1884375" y="0"/>
                  </a:moveTo>
                  <a:lnTo>
                    <a:pt x="0" y="1113269"/>
                  </a:lnTo>
                  <a:lnTo>
                    <a:pt x="1972157" y="164134"/>
                  </a:lnTo>
                  <a:lnTo>
                    <a:pt x="1951522" y="122408"/>
                  </a:lnTo>
                  <a:lnTo>
                    <a:pt x="1930009" y="81133"/>
                  </a:lnTo>
                  <a:lnTo>
                    <a:pt x="1907624" y="40326"/>
                  </a:lnTo>
                  <a:lnTo>
                    <a:pt x="1884375" y="0"/>
                  </a:lnTo>
                  <a:close/>
                </a:path>
              </a:pathLst>
            </a:custGeom>
            <a:solidFill>
              <a:srgbClr val="8B15C7"/>
            </a:solidFill>
          </p:spPr>
          <p:txBody>
            <a:bodyPr wrap="square" lIns="0" tIns="0" rIns="0" bIns="0" rtlCol="0"/>
            <a:lstStyle/>
            <a:p>
              <a:endParaRPr sz="1350" kern="0">
                <a:solidFill>
                  <a:sysClr val="windowText" lastClr="000000"/>
                </a:solidFill>
              </a:endParaRPr>
            </a:p>
          </p:txBody>
        </p:sp>
        <p:sp>
          <p:nvSpPr>
            <p:cNvPr id="10" name="object 10"/>
            <p:cNvSpPr/>
            <p:nvPr/>
          </p:nvSpPr>
          <p:spPr>
            <a:xfrm>
              <a:off x="4830534" y="2793458"/>
              <a:ext cx="1972310" cy="1113790"/>
            </a:xfrm>
            <a:custGeom>
              <a:avLst/>
              <a:gdLst/>
              <a:ahLst/>
              <a:cxnLst/>
              <a:rect l="l" t="t" r="r" b="b"/>
              <a:pathLst>
                <a:path w="1972309" h="1113789">
                  <a:moveTo>
                    <a:pt x="1884375" y="0"/>
                  </a:moveTo>
                  <a:lnTo>
                    <a:pt x="1907624" y="40326"/>
                  </a:lnTo>
                  <a:lnTo>
                    <a:pt x="1930009" y="81133"/>
                  </a:lnTo>
                  <a:lnTo>
                    <a:pt x="1951522" y="122408"/>
                  </a:lnTo>
                  <a:lnTo>
                    <a:pt x="1972157" y="164134"/>
                  </a:lnTo>
                  <a:lnTo>
                    <a:pt x="0" y="1113269"/>
                  </a:lnTo>
                  <a:lnTo>
                    <a:pt x="1884375" y="0"/>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11" name="object 11"/>
            <p:cNvSpPr/>
            <p:nvPr/>
          </p:nvSpPr>
          <p:spPr>
            <a:xfrm>
              <a:off x="4830534" y="2957598"/>
              <a:ext cx="2075180" cy="949325"/>
            </a:xfrm>
            <a:custGeom>
              <a:avLst/>
              <a:gdLst/>
              <a:ahLst/>
              <a:cxnLst/>
              <a:rect l="l" t="t" r="r" b="b"/>
              <a:pathLst>
                <a:path w="2075179" h="949325">
                  <a:moveTo>
                    <a:pt x="1972157" y="0"/>
                  </a:moveTo>
                  <a:lnTo>
                    <a:pt x="0" y="949134"/>
                  </a:lnTo>
                  <a:lnTo>
                    <a:pt x="2074672" y="252006"/>
                  </a:lnTo>
                  <a:lnTo>
                    <a:pt x="2056690" y="200610"/>
                  </a:lnTo>
                  <a:lnTo>
                    <a:pt x="2037438" y="149688"/>
                  </a:lnTo>
                  <a:lnTo>
                    <a:pt x="2016925" y="99263"/>
                  </a:lnTo>
                  <a:lnTo>
                    <a:pt x="1995162" y="49360"/>
                  </a:lnTo>
                  <a:lnTo>
                    <a:pt x="1972157" y="0"/>
                  </a:lnTo>
                  <a:close/>
                </a:path>
              </a:pathLst>
            </a:custGeom>
            <a:solidFill>
              <a:srgbClr val="EF3946"/>
            </a:solidFill>
          </p:spPr>
          <p:txBody>
            <a:bodyPr wrap="square" lIns="0" tIns="0" rIns="0" bIns="0" rtlCol="0"/>
            <a:lstStyle/>
            <a:p>
              <a:endParaRPr sz="1350" kern="0">
                <a:solidFill>
                  <a:sysClr val="windowText" lastClr="000000"/>
                </a:solidFill>
              </a:endParaRPr>
            </a:p>
          </p:txBody>
        </p:sp>
        <p:sp>
          <p:nvSpPr>
            <p:cNvPr id="12" name="object 12"/>
            <p:cNvSpPr/>
            <p:nvPr/>
          </p:nvSpPr>
          <p:spPr>
            <a:xfrm>
              <a:off x="4830534" y="2957598"/>
              <a:ext cx="2075180" cy="949325"/>
            </a:xfrm>
            <a:custGeom>
              <a:avLst/>
              <a:gdLst/>
              <a:ahLst/>
              <a:cxnLst/>
              <a:rect l="l" t="t" r="r" b="b"/>
              <a:pathLst>
                <a:path w="2075179" h="949325">
                  <a:moveTo>
                    <a:pt x="1972157" y="0"/>
                  </a:moveTo>
                  <a:lnTo>
                    <a:pt x="1995162" y="49360"/>
                  </a:lnTo>
                  <a:lnTo>
                    <a:pt x="2016925" y="99263"/>
                  </a:lnTo>
                  <a:lnTo>
                    <a:pt x="2037438" y="149688"/>
                  </a:lnTo>
                  <a:lnTo>
                    <a:pt x="2056690" y="200610"/>
                  </a:lnTo>
                  <a:lnTo>
                    <a:pt x="2074672" y="252006"/>
                  </a:lnTo>
                  <a:lnTo>
                    <a:pt x="0" y="949134"/>
                  </a:lnTo>
                  <a:lnTo>
                    <a:pt x="1972157" y="0"/>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13" name="object 13"/>
            <p:cNvSpPr/>
            <p:nvPr/>
          </p:nvSpPr>
          <p:spPr>
            <a:xfrm>
              <a:off x="4830534" y="3209606"/>
              <a:ext cx="2188845" cy="697230"/>
            </a:xfrm>
            <a:custGeom>
              <a:avLst/>
              <a:gdLst/>
              <a:ahLst/>
              <a:cxnLst/>
              <a:rect l="l" t="t" r="r" b="b"/>
              <a:pathLst>
                <a:path w="2188845" h="697229">
                  <a:moveTo>
                    <a:pt x="2074672" y="0"/>
                  </a:moveTo>
                  <a:lnTo>
                    <a:pt x="0" y="697115"/>
                  </a:lnTo>
                  <a:lnTo>
                    <a:pt x="2188362" y="660781"/>
                  </a:lnTo>
                  <a:lnTo>
                    <a:pt x="2186886" y="608943"/>
                  </a:lnTo>
                  <a:lnTo>
                    <a:pt x="2184185" y="557195"/>
                  </a:lnTo>
                  <a:lnTo>
                    <a:pt x="2180263" y="505558"/>
                  </a:lnTo>
                  <a:lnTo>
                    <a:pt x="2175122" y="454052"/>
                  </a:lnTo>
                  <a:lnTo>
                    <a:pt x="2168768" y="402701"/>
                  </a:lnTo>
                  <a:lnTo>
                    <a:pt x="2161203" y="351524"/>
                  </a:lnTo>
                  <a:lnTo>
                    <a:pt x="2152431" y="300545"/>
                  </a:lnTo>
                  <a:lnTo>
                    <a:pt x="2142457" y="249783"/>
                  </a:lnTo>
                  <a:lnTo>
                    <a:pt x="2131283" y="199261"/>
                  </a:lnTo>
                  <a:lnTo>
                    <a:pt x="2118914" y="149000"/>
                  </a:lnTo>
                  <a:lnTo>
                    <a:pt x="2105353" y="99022"/>
                  </a:lnTo>
                  <a:lnTo>
                    <a:pt x="2090604" y="49348"/>
                  </a:lnTo>
                  <a:lnTo>
                    <a:pt x="2074672" y="0"/>
                  </a:lnTo>
                  <a:close/>
                </a:path>
              </a:pathLst>
            </a:custGeom>
            <a:solidFill>
              <a:srgbClr val="FF7D00"/>
            </a:solidFill>
          </p:spPr>
          <p:txBody>
            <a:bodyPr wrap="square" lIns="0" tIns="0" rIns="0" bIns="0" rtlCol="0"/>
            <a:lstStyle/>
            <a:p>
              <a:endParaRPr sz="1350" kern="0">
                <a:solidFill>
                  <a:sysClr val="windowText" lastClr="000000"/>
                </a:solidFill>
              </a:endParaRPr>
            </a:p>
          </p:txBody>
        </p:sp>
        <p:sp>
          <p:nvSpPr>
            <p:cNvPr id="14" name="object 14"/>
            <p:cNvSpPr/>
            <p:nvPr/>
          </p:nvSpPr>
          <p:spPr>
            <a:xfrm>
              <a:off x="4830534" y="3209606"/>
              <a:ext cx="2188845" cy="697230"/>
            </a:xfrm>
            <a:custGeom>
              <a:avLst/>
              <a:gdLst/>
              <a:ahLst/>
              <a:cxnLst/>
              <a:rect l="l" t="t" r="r" b="b"/>
              <a:pathLst>
                <a:path w="2188845" h="697229">
                  <a:moveTo>
                    <a:pt x="2074672" y="0"/>
                  </a:moveTo>
                  <a:lnTo>
                    <a:pt x="2090604" y="49348"/>
                  </a:lnTo>
                  <a:lnTo>
                    <a:pt x="2105353" y="99022"/>
                  </a:lnTo>
                  <a:lnTo>
                    <a:pt x="2118914" y="149000"/>
                  </a:lnTo>
                  <a:lnTo>
                    <a:pt x="2131283" y="199261"/>
                  </a:lnTo>
                  <a:lnTo>
                    <a:pt x="2142457" y="249783"/>
                  </a:lnTo>
                  <a:lnTo>
                    <a:pt x="2152431" y="300545"/>
                  </a:lnTo>
                  <a:lnTo>
                    <a:pt x="2161203" y="351524"/>
                  </a:lnTo>
                  <a:lnTo>
                    <a:pt x="2168768" y="402701"/>
                  </a:lnTo>
                  <a:lnTo>
                    <a:pt x="2175122" y="454052"/>
                  </a:lnTo>
                  <a:lnTo>
                    <a:pt x="2180263" y="505558"/>
                  </a:lnTo>
                  <a:lnTo>
                    <a:pt x="2184185" y="557195"/>
                  </a:lnTo>
                  <a:lnTo>
                    <a:pt x="2186886" y="608943"/>
                  </a:lnTo>
                  <a:lnTo>
                    <a:pt x="2188362" y="660781"/>
                  </a:lnTo>
                  <a:lnTo>
                    <a:pt x="0" y="697115"/>
                  </a:lnTo>
                  <a:lnTo>
                    <a:pt x="2074672" y="0"/>
                  </a:lnTo>
                  <a:close/>
                </a:path>
              </a:pathLst>
            </a:custGeom>
            <a:ln w="19049">
              <a:solidFill>
                <a:srgbClr val="FFFFFF"/>
              </a:solidFill>
            </a:ln>
          </p:spPr>
          <p:txBody>
            <a:bodyPr wrap="square" lIns="0" tIns="0" rIns="0" bIns="0" rtlCol="0"/>
            <a:lstStyle/>
            <a:p>
              <a:endParaRPr sz="1350" kern="0">
                <a:solidFill>
                  <a:sysClr val="windowText" lastClr="000000"/>
                </a:solidFill>
              </a:endParaRPr>
            </a:p>
          </p:txBody>
        </p:sp>
        <p:sp>
          <p:nvSpPr>
            <p:cNvPr id="15" name="object 15"/>
            <p:cNvSpPr/>
            <p:nvPr/>
          </p:nvSpPr>
          <p:spPr>
            <a:xfrm>
              <a:off x="4830532" y="3870379"/>
              <a:ext cx="2188845" cy="635000"/>
            </a:xfrm>
            <a:custGeom>
              <a:avLst/>
              <a:gdLst/>
              <a:ahLst/>
              <a:cxnLst/>
              <a:rect l="l" t="t" r="r" b="b"/>
              <a:pathLst>
                <a:path w="2188845" h="635000">
                  <a:moveTo>
                    <a:pt x="2188362" y="0"/>
                  </a:moveTo>
                  <a:lnTo>
                    <a:pt x="0" y="36347"/>
                  </a:lnTo>
                  <a:lnTo>
                    <a:pt x="2105228" y="634885"/>
                  </a:lnTo>
                  <a:lnTo>
                    <a:pt x="2118226" y="587121"/>
                  </a:lnTo>
                  <a:lnTo>
                    <a:pt x="2130133" y="539110"/>
                  </a:lnTo>
                  <a:lnTo>
                    <a:pt x="2140946" y="490869"/>
                  </a:lnTo>
                  <a:lnTo>
                    <a:pt x="2150662" y="442418"/>
                  </a:lnTo>
                  <a:lnTo>
                    <a:pt x="2159280" y="393776"/>
                  </a:lnTo>
                  <a:lnTo>
                    <a:pt x="2166796" y="344961"/>
                  </a:lnTo>
                  <a:lnTo>
                    <a:pt x="2173209" y="295993"/>
                  </a:lnTo>
                  <a:lnTo>
                    <a:pt x="2178515" y="246889"/>
                  </a:lnTo>
                  <a:lnTo>
                    <a:pt x="2182712" y="197669"/>
                  </a:lnTo>
                  <a:lnTo>
                    <a:pt x="2185798" y="148351"/>
                  </a:lnTo>
                  <a:lnTo>
                    <a:pt x="2187770" y="98954"/>
                  </a:lnTo>
                  <a:lnTo>
                    <a:pt x="2188625" y="49498"/>
                  </a:lnTo>
                  <a:lnTo>
                    <a:pt x="2188362" y="0"/>
                  </a:lnTo>
                  <a:close/>
                </a:path>
              </a:pathLst>
            </a:custGeom>
            <a:solidFill>
              <a:srgbClr val="1FC59E"/>
            </a:solidFill>
          </p:spPr>
          <p:txBody>
            <a:bodyPr wrap="square" lIns="0" tIns="0" rIns="0" bIns="0" rtlCol="0"/>
            <a:lstStyle/>
            <a:p>
              <a:endParaRPr sz="1350" kern="0">
                <a:solidFill>
                  <a:sysClr val="windowText" lastClr="000000"/>
                </a:solidFill>
              </a:endParaRPr>
            </a:p>
          </p:txBody>
        </p:sp>
        <p:sp>
          <p:nvSpPr>
            <p:cNvPr id="16" name="object 16"/>
            <p:cNvSpPr/>
            <p:nvPr/>
          </p:nvSpPr>
          <p:spPr>
            <a:xfrm>
              <a:off x="4830532" y="3870379"/>
              <a:ext cx="2188845" cy="635000"/>
            </a:xfrm>
            <a:custGeom>
              <a:avLst/>
              <a:gdLst/>
              <a:ahLst/>
              <a:cxnLst/>
              <a:rect l="l" t="t" r="r" b="b"/>
              <a:pathLst>
                <a:path w="2188845" h="635000">
                  <a:moveTo>
                    <a:pt x="2188362" y="0"/>
                  </a:moveTo>
                  <a:lnTo>
                    <a:pt x="2188625" y="49498"/>
                  </a:lnTo>
                  <a:lnTo>
                    <a:pt x="2187770" y="98954"/>
                  </a:lnTo>
                  <a:lnTo>
                    <a:pt x="2185798" y="148351"/>
                  </a:lnTo>
                  <a:lnTo>
                    <a:pt x="2182712" y="197669"/>
                  </a:lnTo>
                  <a:lnTo>
                    <a:pt x="2178515" y="246889"/>
                  </a:lnTo>
                  <a:lnTo>
                    <a:pt x="2173209" y="295993"/>
                  </a:lnTo>
                  <a:lnTo>
                    <a:pt x="2166796" y="344961"/>
                  </a:lnTo>
                  <a:lnTo>
                    <a:pt x="2159280" y="393776"/>
                  </a:lnTo>
                  <a:lnTo>
                    <a:pt x="2150662" y="442418"/>
                  </a:lnTo>
                  <a:lnTo>
                    <a:pt x="2140946" y="490869"/>
                  </a:lnTo>
                  <a:lnTo>
                    <a:pt x="2130133" y="539110"/>
                  </a:lnTo>
                  <a:lnTo>
                    <a:pt x="2118226" y="587121"/>
                  </a:lnTo>
                  <a:lnTo>
                    <a:pt x="2105228" y="634885"/>
                  </a:lnTo>
                  <a:lnTo>
                    <a:pt x="0" y="36347"/>
                  </a:lnTo>
                  <a:lnTo>
                    <a:pt x="2188362" y="0"/>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17" name="object 17"/>
            <p:cNvSpPr/>
            <p:nvPr/>
          </p:nvSpPr>
          <p:spPr>
            <a:xfrm>
              <a:off x="4830539" y="3906725"/>
              <a:ext cx="2105660" cy="1575435"/>
            </a:xfrm>
            <a:custGeom>
              <a:avLst/>
              <a:gdLst/>
              <a:ahLst/>
              <a:cxnLst/>
              <a:rect l="l" t="t" r="r" b="b"/>
              <a:pathLst>
                <a:path w="2105659" h="1575435">
                  <a:moveTo>
                    <a:pt x="0" y="0"/>
                  </a:moveTo>
                  <a:lnTo>
                    <a:pt x="1519783" y="1574965"/>
                  </a:lnTo>
                  <a:lnTo>
                    <a:pt x="1555594" y="1539603"/>
                  </a:lnTo>
                  <a:lnTo>
                    <a:pt x="1590534" y="1503480"/>
                  </a:lnTo>
                  <a:lnTo>
                    <a:pt x="1624594" y="1466610"/>
                  </a:lnTo>
                  <a:lnTo>
                    <a:pt x="1657762" y="1429011"/>
                  </a:lnTo>
                  <a:lnTo>
                    <a:pt x="1690029" y="1390700"/>
                  </a:lnTo>
                  <a:lnTo>
                    <a:pt x="1721385" y="1351694"/>
                  </a:lnTo>
                  <a:lnTo>
                    <a:pt x="1751820" y="1312009"/>
                  </a:lnTo>
                  <a:lnTo>
                    <a:pt x="1781323" y="1271663"/>
                  </a:lnTo>
                  <a:lnTo>
                    <a:pt x="1809885" y="1230672"/>
                  </a:lnTo>
                  <a:lnTo>
                    <a:pt x="1837495" y="1189053"/>
                  </a:lnTo>
                  <a:lnTo>
                    <a:pt x="1864144" y="1146823"/>
                  </a:lnTo>
                  <a:lnTo>
                    <a:pt x="1889820" y="1103999"/>
                  </a:lnTo>
                  <a:lnTo>
                    <a:pt x="1914515" y="1060598"/>
                  </a:lnTo>
                  <a:lnTo>
                    <a:pt x="1938217" y="1016636"/>
                  </a:lnTo>
                  <a:lnTo>
                    <a:pt x="1960917" y="972130"/>
                  </a:lnTo>
                  <a:lnTo>
                    <a:pt x="1982605" y="927098"/>
                  </a:lnTo>
                  <a:lnTo>
                    <a:pt x="2003271" y="881556"/>
                  </a:lnTo>
                  <a:lnTo>
                    <a:pt x="2022904" y="835521"/>
                  </a:lnTo>
                  <a:lnTo>
                    <a:pt x="2041494" y="789009"/>
                  </a:lnTo>
                  <a:lnTo>
                    <a:pt x="2059032" y="742038"/>
                  </a:lnTo>
                  <a:lnTo>
                    <a:pt x="2075507" y="694625"/>
                  </a:lnTo>
                  <a:lnTo>
                    <a:pt x="2090909" y="646786"/>
                  </a:lnTo>
                  <a:lnTo>
                    <a:pt x="2105228" y="598538"/>
                  </a:lnTo>
                  <a:lnTo>
                    <a:pt x="0" y="0"/>
                  </a:lnTo>
                  <a:close/>
                </a:path>
              </a:pathLst>
            </a:custGeom>
            <a:solidFill>
              <a:srgbClr val="003EC1"/>
            </a:solidFill>
          </p:spPr>
          <p:txBody>
            <a:bodyPr wrap="square" lIns="0" tIns="0" rIns="0" bIns="0" rtlCol="0"/>
            <a:lstStyle/>
            <a:p>
              <a:endParaRPr sz="1350" kern="0">
                <a:solidFill>
                  <a:sysClr val="windowText" lastClr="000000"/>
                </a:solidFill>
              </a:endParaRPr>
            </a:p>
          </p:txBody>
        </p:sp>
        <p:sp>
          <p:nvSpPr>
            <p:cNvPr id="18" name="object 18"/>
            <p:cNvSpPr/>
            <p:nvPr/>
          </p:nvSpPr>
          <p:spPr>
            <a:xfrm>
              <a:off x="4830539" y="3906725"/>
              <a:ext cx="2105660" cy="1575435"/>
            </a:xfrm>
            <a:custGeom>
              <a:avLst/>
              <a:gdLst/>
              <a:ahLst/>
              <a:cxnLst/>
              <a:rect l="l" t="t" r="r" b="b"/>
              <a:pathLst>
                <a:path w="2105659" h="1575435">
                  <a:moveTo>
                    <a:pt x="2105228" y="598538"/>
                  </a:moveTo>
                  <a:lnTo>
                    <a:pt x="2090909" y="646786"/>
                  </a:lnTo>
                  <a:lnTo>
                    <a:pt x="2075507" y="694625"/>
                  </a:lnTo>
                  <a:lnTo>
                    <a:pt x="2059032" y="742038"/>
                  </a:lnTo>
                  <a:lnTo>
                    <a:pt x="2041494" y="789009"/>
                  </a:lnTo>
                  <a:lnTo>
                    <a:pt x="2022904" y="835521"/>
                  </a:lnTo>
                  <a:lnTo>
                    <a:pt x="2003271" y="881556"/>
                  </a:lnTo>
                  <a:lnTo>
                    <a:pt x="1982605" y="927098"/>
                  </a:lnTo>
                  <a:lnTo>
                    <a:pt x="1960917" y="972130"/>
                  </a:lnTo>
                  <a:lnTo>
                    <a:pt x="1938217" y="1016636"/>
                  </a:lnTo>
                  <a:lnTo>
                    <a:pt x="1914515" y="1060598"/>
                  </a:lnTo>
                  <a:lnTo>
                    <a:pt x="1889820" y="1103999"/>
                  </a:lnTo>
                  <a:lnTo>
                    <a:pt x="1864144" y="1146823"/>
                  </a:lnTo>
                  <a:lnTo>
                    <a:pt x="1837495" y="1189053"/>
                  </a:lnTo>
                  <a:lnTo>
                    <a:pt x="1809885" y="1230672"/>
                  </a:lnTo>
                  <a:lnTo>
                    <a:pt x="1781323" y="1271663"/>
                  </a:lnTo>
                  <a:lnTo>
                    <a:pt x="1751820" y="1312009"/>
                  </a:lnTo>
                  <a:lnTo>
                    <a:pt x="1721385" y="1351694"/>
                  </a:lnTo>
                  <a:lnTo>
                    <a:pt x="1690029" y="1390700"/>
                  </a:lnTo>
                  <a:lnTo>
                    <a:pt x="1657762" y="1429011"/>
                  </a:lnTo>
                  <a:lnTo>
                    <a:pt x="1624594" y="1466610"/>
                  </a:lnTo>
                  <a:lnTo>
                    <a:pt x="1590534" y="1503480"/>
                  </a:lnTo>
                  <a:lnTo>
                    <a:pt x="1555594" y="1539603"/>
                  </a:lnTo>
                  <a:lnTo>
                    <a:pt x="1519783" y="1574965"/>
                  </a:lnTo>
                  <a:lnTo>
                    <a:pt x="0" y="0"/>
                  </a:lnTo>
                  <a:lnTo>
                    <a:pt x="2105228" y="598538"/>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19" name="object 19"/>
            <p:cNvSpPr/>
            <p:nvPr/>
          </p:nvSpPr>
          <p:spPr>
            <a:xfrm>
              <a:off x="4523563" y="3906723"/>
              <a:ext cx="1826895" cy="2188845"/>
            </a:xfrm>
            <a:custGeom>
              <a:avLst/>
              <a:gdLst/>
              <a:ahLst/>
              <a:cxnLst/>
              <a:rect l="l" t="t" r="r" b="b"/>
              <a:pathLst>
                <a:path w="1826895" h="2188845">
                  <a:moveTo>
                    <a:pt x="306971" y="0"/>
                  </a:moveTo>
                  <a:lnTo>
                    <a:pt x="0" y="2167039"/>
                  </a:lnTo>
                  <a:lnTo>
                    <a:pt x="50079" y="2173545"/>
                  </a:lnTo>
                  <a:lnTo>
                    <a:pt x="100165" y="2178884"/>
                  </a:lnTo>
                  <a:lnTo>
                    <a:pt x="150237" y="2183060"/>
                  </a:lnTo>
                  <a:lnTo>
                    <a:pt x="200278" y="2186081"/>
                  </a:lnTo>
                  <a:lnTo>
                    <a:pt x="250270" y="2187952"/>
                  </a:lnTo>
                  <a:lnTo>
                    <a:pt x="300194" y="2188679"/>
                  </a:lnTo>
                  <a:lnTo>
                    <a:pt x="350032" y="2188267"/>
                  </a:lnTo>
                  <a:lnTo>
                    <a:pt x="399766" y="2186724"/>
                  </a:lnTo>
                  <a:lnTo>
                    <a:pt x="449377" y="2184054"/>
                  </a:lnTo>
                  <a:lnTo>
                    <a:pt x="498848" y="2180263"/>
                  </a:lnTo>
                  <a:lnTo>
                    <a:pt x="548159" y="2175359"/>
                  </a:lnTo>
                  <a:lnTo>
                    <a:pt x="597293" y="2169345"/>
                  </a:lnTo>
                  <a:lnTo>
                    <a:pt x="646231" y="2162229"/>
                  </a:lnTo>
                  <a:lnTo>
                    <a:pt x="694955" y="2154017"/>
                  </a:lnTo>
                  <a:lnTo>
                    <a:pt x="743447" y="2144713"/>
                  </a:lnTo>
                  <a:lnTo>
                    <a:pt x="791688" y="2134325"/>
                  </a:lnTo>
                  <a:lnTo>
                    <a:pt x="839660" y="2122858"/>
                  </a:lnTo>
                  <a:lnTo>
                    <a:pt x="887345" y="2110318"/>
                  </a:lnTo>
                  <a:lnTo>
                    <a:pt x="934725" y="2096711"/>
                  </a:lnTo>
                  <a:lnTo>
                    <a:pt x="981781" y="2082042"/>
                  </a:lnTo>
                  <a:lnTo>
                    <a:pt x="1028495" y="2066319"/>
                  </a:lnTo>
                  <a:lnTo>
                    <a:pt x="1074849" y="2049546"/>
                  </a:lnTo>
                  <a:lnTo>
                    <a:pt x="1120824" y="2031730"/>
                  </a:lnTo>
                  <a:lnTo>
                    <a:pt x="1166402" y="2012876"/>
                  </a:lnTo>
                  <a:lnTo>
                    <a:pt x="1211565" y="1992991"/>
                  </a:lnTo>
                  <a:lnTo>
                    <a:pt x="1256294" y="1972081"/>
                  </a:lnTo>
                  <a:lnTo>
                    <a:pt x="1300572" y="1950150"/>
                  </a:lnTo>
                  <a:lnTo>
                    <a:pt x="1344380" y="1927206"/>
                  </a:lnTo>
                  <a:lnTo>
                    <a:pt x="1387699" y="1903254"/>
                  </a:lnTo>
                  <a:lnTo>
                    <a:pt x="1430512" y="1878301"/>
                  </a:lnTo>
                  <a:lnTo>
                    <a:pt x="1472800" y="1852351"/>
                  </a:lnTo>
                  <a:lnTo>
                    <a:pt x="1514545" y="1825411"/>
                  </a:lnTo>
                  <a:lnTo>
                    <a:pt x="1555728" y="1797488"/>
                  </a:lnTo>
                  <a:lnTo>
                    <a:pt x="1596332" y="1768586"/>
                  </a:lnTo>
                  <a:lnTo>
                    <a:pt x="1636338" y="1738712"/>
                  </a:lnTo>
                  <a:lnTo>
                    <a:pt x="1675727" y="1707871"/>
                  </a:lnTo>
                  <a:lnTo>
                    <a:pt x="1714481" y="1676070"/>
                  </a:lnTo>
                  <a:lnTo>
                    <a:pt x="1752583" y="1643315"/>
                  </a:lnTo>
                  <a:lnTo>
                    <a:pt x="1790014" y="1609611"/>
                  </a:lnTo>
                  <a:lnTo>
                    <a:pt x="1826755" y="1574965"/>
                  </a:lnTo>
                  <a:lnTo>
                    <a:pt x="306971" y="0"/>
                  </a:lnTo>
                  <a:close/>
                </a:path>
              </a:pathLst>
            </a:custGeom>
            <a:solidFill>
              <a:srgbClr val="906606"/>
            </a:solidFill>
          </p:spPr>
          <p:txBody>
            <a:bodyPr wrap="square" lIns="0" tIns="0" rIns="0" bIns="0" rtlCol="0"/>
            <a:lstStyle/>
            <a:p>
              <a:endParaRPr sz="1350" kern="0">
                <a:solidFill>
                  <a:sysClr val="windowText" lastClr="000000"/>
                </a:solidFill>
              </a:endParaRPr>
            </a:p>
          </p:txBody>
        </p:sp>
        <p:sp>
          <p:nvSpPr>
            <p:cNvPr id="20" name="object 20"/>
            <p:cNvSpPr/>
            <p:nvPr/>
          </p:nvSpPr>
          <p:spPr>
            <a:xfrm>
              <a:off x="4523563" y="3906724"/>
              <a:ext cx="1826895" cy="2188845"/>
            </a:xfrm>
            <a:custGeom>
              <a:avLst/>
              <a:gdLst/>
              <a:ahLst/>
              <a:cxnLst/>
              <a:rect l="l" t="t" r="r" b="b"/>
              <a:pathLst>
                <a:path w="1826895" h="2188845">
                  <a:moveTo>
                    <a:pt x="1826755" y="1574965"/>
                  </a:moveTo>
                  <a:lnTo>
                    <a:pt x="1790014" y="1609611"/>
                  </a:lnTo>
                  <a:lnTo>
                    <a:pt x="1752583" y="1643315"/>
                  </a:lnTo>
                  <a:lnTo>
                    <a:pt x="1714481" y="1676070"/>
                  </a:lnTo>
                  <a:lnTo>
                    <a:pt x="1675727" y="1707871"/>
                  </a:lnTo>
                  <a:lnTo>
                    <a:pt x="1636338" y="1738712"/>
                  </a:lnTo>
                  <a:lnTo>
                    <a:pt x="1596332" y="1768586"/>
                  </a:lnTo>
                  <a:lnTo>
                    <a:pt x="1555728" y="1797488"/>
                  </a:lnTo>
                  <a:lnTo>
                    <a:pt x="1514545" y="1825411"/>
                  </a:lnTo>
                  <a:lnTo>
                    <a:pt x="1472800" y="1852351"/>
                  </a:lnTo>
                  <a:lnTo>
                    <a:pt x="1430512" y="1878301"/>
                  </a:lnTo>
                  <a:lnTo>
                    <a:pt x="1387699" y="1903254"/>
                  </a:lnTo>
                  <a:lnTo>
                    <a:pt x="1344380" y="1927206"/>
                  </a:lnTo>
                  <a:lnTo>
                    <a:pt x="1300572" y="1950150"/>
                  </a:lnTo>
                  <a:lnTo>
                    <a:pt x="1256294" y="1972081"/>
                  </a:lnTo>
                  <a:lnTo>
                    <a:pt x="1211565" y="1992991"/>
                  </a:lnTo>
                  <a:lnTo>
                    <a:pt x="1166402" y="2012876"/>
                  </a:lnTo>
                  <a:lnTo>
                    <a:pt x="1120824" y="2031730"/>
                  </a:lnTo>
                  <a:lnTo>
                    <a:pt x="1074849" y="2049546"/>
                  </a:lnTo>
                  <a:lnTo>
                    <a:pt x="1028495" y="2066319"/>
                  </a:lnTo>
                  <a:lnTo>
                    <a:pt x="981781" y="2082042"/>
                  </a:lnTo>
                  <a:lnTo>
                    <a:pt x="934725" y="2096711"/>
                  </a:lnTo>
                  <a:lnTo>
                    <a:pt x="887345" y="2110318"/>
                  </a:lnTo>
                  <a:lnTo>
                    <a:pt x="839660" y="2122858"/>
                  </a:lnTo>
                  <a:lnTo>
                    <a:pt x="791688" y="2134325"/>
                  </a:lnTo>
                  <a:lnTo>
                    <a:pt x="743447" y="2144713"/>
                  </a:lnTo>
                  <a:lnTo>
                    <a:pt x="694955" y="2154017"/>
                  </a:lnTo>
                  <a:lnTo>
                    <a:pt x="646231" y="2162229"/>
                  </a:lnTo>
                  <a:lnTo>
                    <a:pt x="597293" y="2169345"/>
                  </a:lnTo>
                  <a:lnTo>
                    <a:pt x="548159" y="2175359"/>
                  </a:lnTo>
                  <a:lnTo>
                    <a:pt x="498848" y="2180263"/>
                  </a:lnTo>
                  <a:lnTo>
                    <a:pt x="449377" y="2184054"/>
                  </a:lnTo>
                  <a:lnTo>
                    <a:pt x="399766" y="2186724"/>
                  </a:lnTo>
                  <a:lnTo>
                    <a:pt x="350032" y="2188267"/>
                  </a:lnTo>
                  <a:lnTo>
                    <a:pt x="300194" y="2188679"/>
                  </a:lnTo>
                  <a:lnTo>
                    <a:pt x="250270" y="2187952"/>
                  </a:lnTo>
                  <a:lnTo>
                    <a:pt x="200278" y="2186081"/>
                  </a:lnTo>
                  <a:lnTo>
                    <a:pt x="150237" y="2183060"/>
                  </a:lnTo>
                  <a:lnTo>
                    <a:pt x="100165" y="2178884"/>
                  </a:lnTo>
                  <a:lnTo>
                    <a:pt x="50079" y="2173545"/>
                  </a:lnTo>
                  <a:lnTo>
                    <a:pt x="0" y="2167039"/>
                  </a:lnTo>
                  <a:lnTo>
                    <a:pt x="306971" y="0"/>
                  </a:lnTo>
                  <a:lnTo>
                    <a:pt x="1826755" y="1574965"/>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21" name="object 21"/>
            <p:cNvSpPr/>
            <p:nvPr/>
          </p:nvSpPr>
          <p:spPr>
            <a:xfrm>
              <a:off x="2641930" y="3891605"/>
              <a:ext cx="2188845" cy="2182495"/>
            </a:xfrm>
            <a:custGeom>
              <a:avLst/>
              <a:gdLst/>
              <a:ahLst/>
              <a:cxnLst/>
              <a:rect l="l" t="t" r="r" b="b"/>
              <a:pathLst>
                <a:path w="2188845" h="2182495">
                  <a:moveTo>
                    <a:pt x="0" y="0"/>
                  </a:moveTo>
                  <a:lnTo>
                    <a:pt x="201" y="48958"/>
                  </a:lnTo>
                  <a:lnTo>
                    <a:pt x="1476" y="97685"/>
                  </a:lnTo>
                  <a:lnTo>
                    <a:pt x="3816" y="146170"/>
                  </a:lnTo>
                  <a:lnTo>
                    <a:pt x="7208" y="194400"/>
                  </a:lnTo>
                  <a:lnTo>
                    <a:pt x="11643" y="242362"/>
                  </a:lnTo>
                  <a:lnTo>
                    <a:pt x="17110" y="290044"/>
                  </a:lnTo>
                  <a:lnTo>
                    <a:pt x="23599" y="337435"/>
                  </a:lnTo>
                  <a:lnTo>
                    <a:pt x="31098" y="384521"/>
                  </a:lnTo>
                  <a:lnTo>
                    <a:pt x="39597" y="431291"/>
                  </a:lnTo>
                  <a:lnTo>
                    <a:pt x="49086" y="477732"/>
                  </a:lnTo>
                  <a:lnTo>
                    <a:pt x="59555" y="523832"/>
                  </a:lnTo>
                  <a:lnTo>
                    <a:pt x="70991" y="569578"/>
                  </a:lnTo>
                  <a:lnTo>
                    <a:pt x="83386" y="614959"/>
                  </a:lnTo>
                  <a:lnTo>
                    <a:pt x="96727" y="659962"/>
                  </a:lnTo>
                  <a:lnTo>
                    <a:pt x="111006" y="704575"/>
                  </a:lnTo>
                  <a:lnTo>
                    <a:pt x="126211" y="748785"/>
                  </a:lnTo>
                  <a:lnTo>
                    <a:pt x="142331" y="792581"/>
                  </a:lnTo>
                  <a:lnTo>
                    <a:pt x="159356" y="835949"/>
                  </a:lnTo>
                  <a:lnTo>
                    <a:pt x="177275" y="878878"/>
                  </a:lnTo>
                  <a:lnTo>
                    <a:pt x="196078" y="921355"/>
                  </a:lnTo>
                  <a:lnTo>
                    <a:pt x="215755" y="963369"/>
                  </a:lnTo>
                  <a:lnTo>
                    <a:pt x="236293" y="1004907"/>
                  </a:lnTo>
                  <a:lnTo>
                    <a:pt x="257684" y="1045956"/>
                  </a:lnTo>
                  <a:lnTo>
                    <a:pt x="279917" y="1086504"/>
                  </a:lnTo>
                  <a:lnTo>
                    <a:pt x="302980" y="1126539"/>
                  </a:lnTo>
                  <a:lnTo>
                    <a:pt x="326863" y="1166049"/>
                  </a:lnTo>
                  <a:lnTo>
                    <a:pt x="351556" y="1205021"/>
                  </a:lnTo>
                  <a:lnTo>
                    <a:pt x="377048" y="1243444"/>
                  </a:lnTo>
                  <a:lnTo>
                    <a:pt x="403329" y="1281305"/>
                  </a:lnTo>
                  <a:lnTo>
                    <a:pt x="430387" y="1318591"/>
                  </a:lnTo>
                  <a:lnTo>
                    <a:pt x="458213" y="1355290"/>
                  </a:lnTo>
                  <a:lnTo>
                    <a:pt x="486795" y="1391390"/>
                  </a:lnTo>
                  <a:lnTo>
                    <a:pt x="516124" y="1426880"/>
                  </a:lnTo>
                  <a:lnTo>
                    <a:pt x="546188" y="1461745"/>
                  </a:lnTo>
                  <a:lnTo>
                    <a:pt x="576977" y="1495975"/>
                  </a:lnTo>
                  <a:lnTo>
                    <a:pt x="608480" y="1529557"/>
                  </a:lnTo>
                  <a:lnTo>
                    <a:pt x="640687" y="1562478"/>
                  </a:lnTo>
                  <a:lnTo>
                    <a:pt x="673587" y="1594727"/>
                  </a:lnTo>
                  <a:lnTo>
                    <a:pt x="707170" y="1626291"/>
                  </a:lnTo>
                  <a:lnTo>
                    <a:pt x="741425" y="1657158"/>
                  </a:lnTo>
                  <a:lnTo>
                    <a:pt x="776341" y="1687315"/>
                  </a:lnTo>
                  <a:lnTo>
                    <a:pt x="811908" y="1716751"/>
                  </a:lnTo>
                  <a:lnTo>
                    <a:pt x="848115" y="1745452"/>
                  </a:lnTo>
                  <a:lnTo>
                    <a:pt x="884952" y="1773407"/>
                  </a:lnTo>
                  <a:lnTo>
                    <a:pt x="922408" y="1800604"/>
                  </a:lnTo>
                  <a:lnTo>
                    <a:pt x="960473" y="1827029"/>
                  </a:lnTo>
                  <a:lnTo>
                    <a:pt x="999135" y="1852672"/>
                  </a:lnTo>
                  <a:lnTo>
                    <a:pt x="1038385" y="1877519"/>
                  </a:lnTo>
                  <a:lnTo>
                    <a:pt x="1078211" y="1901559"/>
                  </a:lnTo>
                  <a:lnTo>
                    <a:pt x="1118603" y="1924778"/>
                  </a:lnTo>
                  <a:lnTo>
                    <a:pt x="1159551" y="1947165"/>
                  </a:lnTo>
                  <a:lnTo>
                    <a:pt x="1201044" y="1968708"/>
                  </a:lnTo>
                  <a:lnTo>
                    <a:pt x="1243072" y="1989394"/>
                  </a:lnTo>
                  <a:lnTo>
                    <a:pt x="1285623" y="2009210"/>
                  </a:lnTo>
                  <a:lnTo>
                    <a:pt x="1328687" y="2028146"/>
                  </a:lnTo>
                  <a:lnTo>
                    <a:pt x="1372254" y="2046187"/>
                  </a:lnTo>
                  <a:lnTo>
                    <a:pt x="1416313" y="2063323"/>
                  </a:lnTo>
                  <a:lnTo>
                    <a:pt x="1460853" y="2079540"/>
                  </a:lnTo>
                  <a:lnTo>
                    <a:pt x="1505864" y="2094827"/>
                  </a:lnTo>
                  <a:lnTo>
                    <a:pt x="1551335" y="2109172"/>
                  </a:lnTo>
                  <a:lnTo>
                    <a:pt x="1597256" y="2122561"/>
                  </a:lnTo>
                  <a:lnTo>
                    <a:pt x="1643616" y="2134982"/>
                  </a:lnTo>
                  <a:lnTo>
                    <a:pt x="1690405" y="2146425"/>
                  </a:lnTo>
                  <a:lnTo>
                    <a:pt x="1737611" y="2156875"/>
                  </a:lnTo>
                  <a:lnTo>
                    <a:pt x="1785225" y="2166321"/>
                  </a:lnTo>
                  <a:lnTo>
                    <a:pt x="1833235" y="2174751"/>
                  </a:lnTo>
                  <a:lnTo>
                    <a:pt x="1881632" y="2182152"/>
                  </a:lnTo>
                  <a:lnTo>
                    <a:pt x="2188603" y="15125"/>
                  </a:lnTo>
                  <a:lnTo>
                    <a:pt x="0" y="0"/>
                  </a:lnTo>
                  <a:close/>
                </a:path>
              </a:pathLst>
            </a:custGeom>
            <a:solidFill>
              <a:srgbClr val="530D78"/>
            </a:solidFill>
          </p:spPr>
          <p:txBody>
            <a:bodyPr wrap="square" lIns="0" tIns="0" rIns="0" bIns="0" rtlCol="0"/>
            <a:lstStyle/>
            <a:p>
              <a:endParaRPr sz="1350" kern="0">
                <a:solidFill>
                  <a:sysClr val="windowText" lastClr="000000"/>
                </a:solidFill>
              </a:endParaRPr>
            </a:p>
          </p:txBody>
        </p:sp>
        <p:sp>
          <p:nvSpPr>
            <p:cNvPr id="22" name="object 22"/>
            <p:cNvSpPr/>
            <p:nvPr/>
          </p:nvSpPr>
          <p:spPr>
            <a:xfrm>
              <a:off x="2641930" y="3891605"/>
              <a:ext cx="2188845" cy="2182495"/>
            </a:xfrm>
            <a:custGeom>
              <a:avLst/>
              <a:gdLst/>
              <a:ahLst/>
              <a:cxnLst/>
              <a:rect l="l" t="t" r="r" b="b"/>
              <a:pathLst>
                <a:path w="2188845" h="2182495">
                  <a:moveTo>
                    <a:pt x="1881632" y="2182152"/>
                  </a:moveTo>
                  <a:lnTo>
                    <a:pt x="1833235" y="2174751"/>
                  </a:lnTo>
                  <a:lnTo>
                    <a:pt x="1785225" y="2166321"/>
                  </a:lnTo>
                  <a:lnTo>
                    <a:pt x="1737611" y="2156875"/>
                  </a:lnTo>
                  <a:lnTo>
                    <a:pt x="1690405" y="2146425"/>
                  </a:lnTo>
                  <a:lnTo>
                    <a:pt x="1643616" y="2134982"/>
                  </a:lnTo>
                  <a:lnTo>
                    <a:pt x="1597256" y="2122561"/>
                  </a:lnTo>
                  <a:lnTo>
                    <a:pt x="1551335" y="2109172"/>
                  </a:lnTo>
                  <a:lnTo>
                    <a:pt x="1505864" y="2094827"/>
                  </a:lnTo>
                  <a:lnTo>
                    <a:pt x="1460853" y="2079540"/>
                  </a:lnTo>
                  <a:lnTo>
                    <a:pt x="1416313" y="2063323"/>
                  </a:lnTo>
                  <a:lnTo>
                    <a:pt x="1372254" y="2046187"/>
                  </a:lnTo>
                  <a:lnTo>
                    <a:pt x="1328687" y="2028146"/>
                  </a:lnTo>
                  <a:lnTo>
                    <a:pt x="1285623" y="2009210"/>
                  </a:lnTo>
                  <a:lnTo>
                    <a:pt x="1243072" y="1989394"/>
                  </a:lnTo>
                  <a:lnTo>
                    <a:pt x="1201044" y="1968708"/>
                  </a:lnTo>
                  <a:lnTo>
                    <a:pt x="1159551" y="1947165"/>
                  </a:lnTo>
                  <a:lnTo>
                    <a:pt x="1118603" y="1924778"/>
                  </a:lnTo>
                  <a:lnTo>
                    <a:pt x="1078211" y="1901559"/>
                  </a:lnTo>
                  <a:lnTo>
                    <a:pt x="1038385" y="1877519"/>
                  </a:lnTo>
                  <a:lnTo>
                    <a:pt x="999135" y="1852672"/>
                  </a:lnTo>
                  <a:lnTo>
                    <a:pt x="960473" y="1827029"/>
                  </a:lnTo>
                  <a:lnTo>
                    <a:pt x="922408" y="1800604"/>
                  </a:lnTo>
                  <a:lnTo>
                    <a:pt x="884952" y="1773407"/>
                  </a:lnTo>
                  <a:lnTo>
                    <a:pt x="848115" y="1745452"/>
                  </a:lnTo>
                  <a:lnTo>
                    <a:pt x="811908" y="1716751"/>
                  </a:lnTo>
                  <a:lnTo>
                    <a:pt x="776341" y="1687315"/>
                  </a:lnTo>
                  <a:lnTo>
                    <a:pt x="741425" y="1657158"/>
                  </a:lnTo>
                  <a:lnTo>
                    <a:pt x="707170" y="1626291"/>
                  </a:lnTo>
                  <a:lnTo>
                    <a:pt x="673587" y="1594727"/>
                  </a:lnTo>
                  <a:lnTo>
                    <a:pt x="640687" y="1562478"/>
                  </a:lnTo>
                  <a:lnTo>
                    <a:pt x="608480" y="1529557"/>
                  </a:lnTo>
                  <a:lnTo>
                    <a:pt x="576977" y="1495975"/>
                  </a:lnTo>
                  <a:lnTo>
                    <a:pt x="546188" y="1461745"/>
                  </a:lnTo>
                  <a:lnTo>
                    <a:pt x="516124" y="1426880"/>
                  </a:lnTo>
                  <a:lnTo>
                    <a:pt x="486795" y="1391390"/>
                  </a:lnTo>
                  <a:lnTo>
                    <a:pt x="458213" y="1355290"/>
                  </a:lnTo>
                  <a:lnTo>
                    <a:pt x="430387" y="1318591"/>
                  </a:lnTo>
                  <a:lnTo>
                    <a:pt x="403329" y="1281305"/>
                  </a:lnTo>
                  <a:lnTo>
                    <a:pt x="377048" y="1243444"/>
                  </a:lnTo>
                  <a:lnTo>
                    <a:pt x="351556" y="1205021"/>
                  </a:lnTo>
                  <a:lnTo>
                    <a:pt x="326863" y="1166049"/>
                  </a:lnTo>
                  <a:lnTo>
                    <a:pt x="302980" y="1126539"/>
                  </a:lnTo>
                  <a:lnTo>
                    <a:pt x="279917" y="1086504"/>
                  </a:lnTo>
                  <a:lnTo>
                    <a:pt x="257684" y="1045956"/>
                  </a:lnTo>
                  <a:lnTo>
                    <a:pt x="236293" y="1004907"/>
                  </a:lnTo>
                  <a:lnTo>
                    <a:pt x="215755" y="963369"/>
                  </a:lnTo>
                  <a:lnTo>
                    <a:pt x="196078" y="921355"/>
                  </a:lnTo>
                  <a:lnTo>
                    <a:pt x="177275" y="878878"/>
                  </a:lnTo>
                  <a:lnTo>
                    <a:pt x="159356" y="835949"/>
                  </a:lnTo>
                  <a:lnTo>
                    <a:pt x="142331" y="792581"/>
                  </a:lnTo>
                  <a:lnTo>
                    <a:pt x="126211" y="748785"/>
                  </a:lnTo>
                  <a:lnTo>
                    <a:pt x="111006" y="704575"/>
                  </a:lnTo>
                  <a:lnTo>
                    <a:pt x="96727" y="659962"/>
                  </a:lnTo>
                  <a:lnTo>
                    <a:pt x="83386" y="614959"/>
                  </a:lnTo>
                  <a:lnTo>
                    <a:pt x="70991" y="569578"/>
                  </a:lnTo>
                  <a:lnTo>
                    <a:pt x="59555" y="523832"/>
                  </a:lnTo>
                  <a:lnTo>
                    <a:pt x="49086" y="477732"/>
                  </a:lnTo>
                  <a:lnTo>
                    <a:pt x="39597" y="431291"/>
                  </a:lnTo>
                  <a:lnTo>
                    <a:pt x="31098" y="384521"/>
                  </a:lnTo>
                  <a:lnTo>
                    <a:pt x="23599" y="337435"/>
                  </a:lnTo>
                  <a:lnTo>
                    <a:pt x="17110" y="290044"/>
                  </a:lnTo>
                  <a:lnTo>
                    <a:pt x="11643" y="242362"/>
                  </a:lnTo>
                  <a:lnTo>
                    <a:pt x="7208" y="194400"/>
                  </a:lnTo>
                  <a:lnTo>
                    <a:pt x="3816" y="146170"/>
                  </a:lnTo>
                  <a:lnTo>
                    <a:pt x="1476" y="97685"/>
                  </a:lnTo>
                  <a:lnTo>
                    <a:pt x="201" y="48958"/>
                  </a:lnTo>
                  <a:lnTo>
                    <a:pt x="0" y="0"/>
                  </a:lnTo>
                  <a:lnTo>
                    <a:pt x="2188603" y="15125"/>
                  </a:lnTo>
                  <a:lnTo>
                    <a:pt x="1881632" y="2182152"/>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23" name="object 23"/>
            <p:cNvSpPr/>
            <p:nvPr/>
          </p:nvSpPr>
          <p:spPr>
            <a:xfrm>
              <a:off x="2641925" y="3014080"/>
              <a:ext cx="2188845" cy="892810"/>
            </a:xfrm>
            <a:custGeom>
              <a:avLst/>
              <a:gdLst/>
              <a:ahLst/>
              <a:cxnLst/>
              <a:rect l="l" t="t" r="r" b="b"/>
              <a:pathLst>
                <a:path w="2188845" h="892810">
                  <a:moveTo>
                    <a:pt x="190258" y="0"/>
                  </a:moveTo>
                  <a:lnTo>
                    <a:pt x="170238" y="46241"/>
                  </a:lnTo>
                  <a:lnTo>
                    <a:pt x="151307" y="92881"/>
                  </a:lnTo>
                  <a:lnTo>
                    <a:pt x="133470" y="139900"/>
                  </a:lnTo>
                  <a:lnTo>
                    <a:pt x="116731" y="187279"/>
                  </a:lnTo>
                  <a:lnTo>
                    <a:pt x="101093" y="234999"/>
                  </a:lnTo>
                  <a:lnTo>
                    <a:pt x="86562" y="283040"/>
                  </a:lnTo>
                  <a:lnTo>
                    <a:pt x="73141" y="331383"/>
                  </a:lnTo>
                  <a:lnTo>
                    <a:pt x="60835" y="380008"/>
                  </a:lnTo>
                  <a:lnTo>
                    <a:pt x="49647" y="428896"/>
                  </a:lnTo>
                  <a:lnTo>
                    <a:pt x="39582" y="478027"/>
                  </a:lnTo>
                  <a:lnTo>
                    <a:pt x="30645" y="527383"/>
                  </a:lnTo>
                  <a:lnTo>
                    <a:pt x="22839" y="576944"/>
                  </a:lnTo>
                  <a:lnTo>
                    <a:pt x="16169" y="626689"/>
                  </a:lnTo>
                  <a:lnTo>
                    <a:pt x="10639" y="676601"/>
                  </a:lnTo>
                  <a:lnTo>
                    <a:pt x="6252" y="726659"/>
                  </a:lnTo>
                  <a:lnTo>
                    <a:pt x="3014" y="776844"/>
                  </a:lnTo>
                  <a:lnTo>
                    <a:pt x="928" y="827137"/>
                  </a:lnTo>
                  <a:lnTo>
                    <a:pt x="0" y="877519"/>
                  </a:lnTo>
                  <a:lnTo>
                    <a:pt x="2188603" y="892644"/>
                  </a:lnTo>
                  <a:lnTo>
                    <a:pt x="190258" y="0"/>
                  </a:lnTo>
                  <a:close/>
                </a:path>
              </a:pathLst>
            </a:custGeom>
            <a:solidFill>
              <a:srgbClr val="A60D17"/>
            </a:solidFill>
          </p:spPr>
          <p:txBody>
            <a:bodyPr wrap="square" lIns="0" tIns="0" rIns="0" bIns="0" rtlCol="0"/>
            <a:lstStyle/>
            <a:p>
              <a:endParaRPr sz="1350" kern="0">
                <a:solidFill>
                  <a:sysClr val="windowText" lastClr="000000"/>
                </a:solidFill>
              </a:endParaRPr>
            </a:p>
          </p:txBody>
        </p:sp>
        <p:sp>
          <p:nvSpPr>
            <p:cNvPr id="24" name="object 24"/>
            <p:cNvSpPr/>
            <p:nvPr/>
          </p:nvSpPr>
          <p:spPr>
            <a:xfrm>
              <a:off x="2641925" y="3014082"/>
              <a:ext cx="2188845" cy="892810"/>
            </a:xfrm>
            <a:custGeom>
              <a:avLst/>
              <a:gdLst/>
              <a:ahLst/>
              <a:cxnLst/>
              <a:rect l="l" t="t" r="r" b="b"/>
              <a:pathLst>
                <a:path w="2188845" h="892810">
                  <a:moveTo>
                    <a:pt x="0" y="877519"/>
                  </a:moveTo>
                  <a:lnTo>
                    <a:pt x="928" y="827137"/>
                  </a:lnTo>
                  <a:lnTo>
                    <a:pt x="3014" y="776844"/>
                  </a:lnTo>
                  <a:lnTo>
                    <a:pt x="6252" y="726659"/>
                  </a:lnTo>
                  <a:lnTo>
                    <a:pt x="10639" y="676601"/>
                  </a:lnTo>
                  <a:lnTo>
                    <a:pt x="16169" y="626689"/>
                  </a:lnTo>
                  <a:lnTo>
                    <a:pt x="22839" y="576944"/>
                  </a:lnTo>
                  <a:lnTo>
                    <a:pt x="30645" y="527383"/>
                  </a:lnTo>
                  <a:lnTo>
                    <a:pt x="39582" y="478028"/>
                  </a:lnTo>
                  <a:lnTo>
                    <a:pt x="49647" y="428896"/>
                  </a:lnTo>
                  <a:lnTo>
                    <a:pt x="60835" y="380008"/>
                  </a:lnTo>
                  <a:lnTo>
                    <a:pt x="73141" y="331383"/>
                  </a:lnTo>
                  <a:lnTo>
                    <a:pt x="86562" y="283040"/>
                  </a:lnTo>
                  <a:lnTo>
                    <a:pt x="101093" y="234999"/>
                  </a:lnTo>
                  <a:lnTo>
                    <a:pt x="116731" y="187279"/>
                  </a:lnTo>
                  <a:lnTo>
                    <a:pt x="133470" y="139900"/>
                  </a:lnTo>
                  <a:lnTo>
                    <a:pt x="151307" y="92881"/>
                  </a:lnTo>
                  <a:lnTo>
                    <a:pt x="170238" y="46241"/>
                  </a:lnTo>
                  <a:lnTo>
                    <a:pt x="190258" y="0"/>
                  </a:lnTo>
                  <a:lnTo>
                    <a:pt x="2188603" y="892644"/>
                  </a:lnTo>
                  <a:lnTo>
                    <a:pt x="0" y="877519"/>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25" name="object 25"/>
            <p:cNvSpPr/>
            <p:nvPr/>
          </p:nvSpPr>
          <p:spPr>
            <a:xfrm>
              <a:off x="2832178" y="2423303"/>
              <a:ext cx="1998980" cy="1483995"/>
            </a:xfrm>
            <a:custGeom>
              <a:avLst/>
              <a:gdLst/>
              <a:ahLst/>
              <a:cxnLst/>
              <a:rect l="l" t="t" r="r" b="b"/>
              <a:pathLst>
                <a:path w="1998979" h="1483995">
                  <a:moveTo>
                    <a:pt x="389102" y="0"/>
                  </a:moveTo>
                  <a:lnTo>
                    <a:pt x="355082" y="37777"/>
                  </a:lnTo>
                  <a:lnTo>
                    <a:pt x="321976" y="76303"/>
                  </a:lnTo>
                  <a:lnTo>
                    <a:pt x="289793" y="115561"/>
                  </a:lnTo>
                  <a:lnTo>
                    <a:pt x="258546" y="155533"/>
                  </a:lnTo>
                  <a:lnTo>
                    <a:pt x="228245" y="196202"/>
                  </a:lnTo>
                  <a:lnTo>
                    <a:pt x="198902" y="237551"/>
                  </a:lnTo>
                  <a:lnTo>
                    <a:pt x="170529" y="279563"/>
                  </a:lnTo>
                  <a:lnTo>
                    <a:pt x="143136" y="322221"/>
                  </a:lnTo>
                  <a:lnTo>
                    <a:pt x="116735" y="365508"/>
                  </a:lnTo>
                  <a:lnTo>
                    <a:pt x="91336" y="409407"/>
                  </a:lnTo>
                  <a:lnTo>
                    <a:pt x="66952" y="453900"/>
                  </a:lnTo>
                  <a:lnTo>
                    <a:pt x="43594" y="498971"/>
                  </a:lnTo>
                  <a:lnTo>
                    <a:pt x="21273" y="544603"/>
                  </a:lnTo>
                  <a:lnTo>
                    <a:pt x="0" y="590778"/>
                  </a:lnTo>
                  <a:lnTo>
                    <a:pt x="1998357" y="1483423"/>
                  </a:lnTo>
                  <a:lnTo>
                    <a:pt x="389102" y="0"/>
                  </a:lnTo>
                  <a:close/>
                </a:path>
              </a:pathLst>
            </a:custGeom>
            <a:solidFill>
              <a:srgbClr val="994B00"/>
            </a:solidFill>
          </p:spPr>
          <p:txBody>
            <a:bodyPr wrap="square" lIns="0" tIns="0" rIns="0" bIns="0" rtlCol="0"/>
            <a:lstStyle/>
            <a:p>
              <a:endParaRPr sz="1350" kern="0">
                <a:solidFill>
                  <a:sysClr val="windowText" lastClr="000000"/>
                </a:solidFill>
              </a:endParaRPr>
            </a:p>
          </p:txBody>
        </p:sp>
        <p:sp>
          <p:nvSpPr>
            <p:cNvPr id="26" name="object 26"/>
            <p:cNvSpPr/>
            <p:nvPr/>
          </p:nvSpPr>
          <p:spPr>
            <a:xfrm>
              <a:off x="2832178" y="2423303"/>
              <a:ext cx="1998980" cy="1483995"/>
            </a:xfrm>
            <a:custGeom>
              <a:avLst/>
              <a:gdLst/>
              <a:ahLst/>
              <a:cxnLst/>
              <a:rect l="l" t="t" r="r" b="b"/>
              <a:pathLst>
                <a:path w="1998979" h="1483995">
                  <a:moveTo>
                    <a:pt x="0" y="590778"/>
                  </a:moveTo>
                  <a:lnTo>
                    <a:pt x="21273" y="544603"/>
                  </a:lnTo>
                  <a:lnTo>
                    <a:pt x="43594" y="498971"/>
                  </a:lnTo>
                  <a:lnTo>
                    <a:pt x="66952" y="453900"/>
                  </a:lnTo>
                  <a:lnTo>
                    <a:pt x="91336" y="409407"/>
                  </a:lnTo>
                  <a:lnTo>
                    <a:pt x="116735" y="365508"/>
                  </a:lnTo>
                  <a:lnTo>
                    <a:pt x="143136" y="322221"/>
                  </a:lnTo>
                  <a:lnTo>
                    <a:pt x="170529" y="279563"/>
                  </a:lnTo>
                  <a:lnTo>
                    <a:pt x="198902" y="237551"/>
                  </a:lnTo>
                  <a:lnTo>
                    <a:pt x="228245" y="196202"/>
                  </a:lnTo>
                  <a:lnTo>
                    <a:pt x="258546" y="155533"/>
                  </a:lnTo>
                  <a:lnTo>
                    <a:pt x="289793" y="115561"/>
                  </a:lnTo>
                  <a:lnTo>
                    <a:pt x="321976" y="76303"/>
                  </a:lnTo>
                  <a:lnTo>
                    <a:pt x="355082" y="37777"/>
                  </a:lnTo>
                  <a:lnTo>
                    <a:pt x="389102" y="0"/>
                  </a:lnTo>
                  <a:lnTo>
                    <a:pt x="1998357" y="1483423"/>
                  </a:lnTo>
                  <a:lnTo>
                    <a:pt x="0" y="590778"/>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27" name="object 27"/>
            <p:cNvSpPr/>
            <p:nvPr/>
          </p:nvSpPr>
          <p:spPr>
            <a:xfrm>
              <a:off x="3221283" y="1921562"/>
              <a:ext cx="1609725" cy="1985645"/>
            </a:xfrm>
            <a:custGeom>
              <a:avLst/>
              <a:gdLst/>
              <a:ahLst/>
              <a:cxnLst/>
              <a:rect l="l" t="t" r="r" b="b"/>
              <a:pathLst>
                <a:path w="1609725" h="1985645">
                  <a:moveTo>
                    <a:pt x="687628" y="0"/>
                  </a:moveTo>
                  <a:lnTo>
                    <a:pt x="642051" y="21804"/>
                  </a:lnTo>
                  <a:lnTo>
                    <a:pt x="597033" y="44631"/>
                  </a:lnTo>
                  <a:lnTo>
                    <a:pt x="552592" y="68469"/>
                  </a:lnTo>
                  <a:lnTo>
                    <a:pt x="508744" y="93306"/>
                  </a:lnTo>
                  <a:lnTo>
                    <a:pt x="465504" y="119131"/>
                  </a:lnTo>
                  <a:lnTo>
                    <a:pt x="422889" y="145931"/>
                  </a:lnTo>
                  <a:lnTo>
                    <a:pt x="380915" y="173695"/>
                  </a:lnTo>
                  <a:lnTo>
                    <a:pt x="339599" y="202411"/>
                  </a:lnTo>
                  <a:lnTo>
                    <a:pt x="298955" y="232067"/>
                  </a:lnTo>
                  <a:lnTo>
                    <a:pt x="259002" y="262651"/>
                  </a:lnTo>
                  <a:lnTo>
                    <a:pt x="219755" y="294151"/>
                  </a:lnTo>
                  <a:lnTo>
                    <a:pt x="181229" y="326557"/>
                  </a:lnTo>
                  <a:lnTo>
                    <a:pt x="143442" y="359855"/>
                  </a:lnTo>
                  <a:lnTo>
                    <a:pt x="106409" y="394034"/>
                  </a:lnTo>
                  <a:lnTo>
                    <a:pt x="70147" y="429082"/>
                  </a:lnTo>
                  <a:lnTo>
                    <a:pt x="34672" y="464987"/>
                  </a:lnTo>
                  <a:lnTo>
                    <a:pt x="0" y="501738"/>
                  </a:lnTo>
                  <a:lnTo>
                    <a:pt x="1609255" y="1985162"/>
                  </a:lnTo>
                  <a:lnTo>
                    <a:pt x="687628" y="0"/>
                  </a:lnTo>
                  <a:close/>
                </a:path>
              </a:pathLst>
            </a:custGeom>
            <a:solidFill>
              <a:srgbClr val="13775F"/>
            </a:solidFill>
          </p:spPr>
          <p:txBody>
            <a:bodyPr wrap="square" lIns="0" tIns="0" rIns="0" bIns="0" rtlCol="0"/>
            <a:lstStyle/>
            <a:p>
              <a:endParaRPr sz="1350" kern="0">
                <a:solidFill>
                  <a:sysClr val="windowText" lastClr="000000"/>
                </a:solidFill>
              </a:endParaRPr>
            </a:p>
          </p:txBody>
        </p:sp>
        <p:sp>
          <p:nvSpPr>
            <p:cNvPr id="28" name="object 28"/>
            <p:cNvSpPr/>
            <p:nvPr/>
          </p:nvSpPr>
          <p:spPr>
            <a:xfrm>
              <a:off x="3221283" y="1921563"/>
              <a:ext cx="1609725" cy="1985645"/>
            </a:xfrm>
            <a:custGeom>
              <a:avLst/>
              <a:gdLst/>
              <a:ahLst/>
              <a:cxnLst/>
              <a:rect l="l" t="t" r="r" b="b"/>
              <a:pathLst>
                <a:path w="1609725" h="1985645">
                  <a:moveTo>
                    <a:pt x="0" y="501738"/>
                  </a:moveTo>
                  <a:lnTo>
                    <a:pt x="34672" y="464987"/>
                  </a:lnTo>
                  <a:lnTo>
                    <a:pt x="70147" y="429082"/>
                  </a:lnTo>
                  <a:lnTo>
                    <a:pt x="106409" y="394034"/>
                  </a:lnTo>
                  <a:lnTo>
                    <a:pt x="143442" y="359855"/>
                  </a:lnTo>
                  <a:lnTo>
                    <a:pt x="181229" y="326557"/>
                  </a:lnTo>
                  <a:lnTo>
                    <a:pt x="219755" y="294151"/>
                  </a:lnTo>
                  <a:lnTo>
                    <a:pt x="259002" y="262651"/>
                  </a:lnTo>
                  <a:lnTo>
                    <a:pt x="298955" y="232067"/>
                  </a:lnTo>
                  <a:lnTo>
                    <a:pt x="339599" y="202411"/>
                  </a:lnTo>
                  <a:lnTo>
                    <a:pt x="380915" y="173695"/>
                  </a:lnTo>
                  <a:lnTo>
                    <a:pt x="422889" y="145931"/>
                  </a:lnTo>
                  <a:lnTo>
                    <a:pt x="465504" y="119131"/>
                  </a:lnTo>
                  <a:lnTo>
                    <a:pt x="508744" y="93306"/>
                  </a:lnTo>
                  <a:lnTo>
                    <a:pt x="552592" y="68469"/>
                  </a:lnTo>
                  <a:lnTo>
                    <a:pt x="597033" y="44631"/>
                  </a:lnTo>
                  <a:lnTo>
                    <a:pt x="642051" y="21804"/>
                  </a:lnTo>
                  <a:lnTo>
                    <a:pt x="687628" y="0"/>
                  </a:lnTo>
                  <a:lnTo>
                    <a:pt x="1609255" y="1985162"/>
                  </a:lnTo>
                  <a:lnTo>
                    <a:pt x="0" y="501738"/>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29" name="object 29"/>
            <p:cNvSpPr/>
            <p:nvPr/>
          </p:nvSpPr>
          <p:spPr>
            <a:xfrm>
              <a:off x="3908917" y="1818674"/>
              <a:ext cx="922019" cy="2088514"/>
            </a:xfrm>
            <a:custGeom>
              <a:avLst/>
              <a:gdLst/>
              <a:ahLst/>
              <a:cxnLst/>
              <a:rect l="l" t="t" r="r" b="b"/>
              <a:pathLst>
                <a:path w="922020" h="2088514">
                  <a:moveTo>
                    <a:pt x="265658" y="0"/>
                  </a:moveTo>
                  <a:lnTo>
                    <a:pt x="220477" y="14737"/>
                  </a:lnTo>
                  <a:lnTo>
                    <a:pt x="175637" y="30447"/>
                  </a:lnTo>
                  <a:lnTo>
                    <a:pt x="131152" y="47123"/>
                  </a:lnTo>
                  <a:lnTo>
                    <a:pt x="87041" y="64760"/>
                  </a:lnTo>
                  <a:lnTo>
                    <a:pt x="43318" y="83353"/>
                  </a:lnTo>
                  <a:lnTo>
                    <a:pt x="0" y="102895"/>
                  </a:lnTo>
                  <a:lnTo>
                    <a:pt x="921613" y="2088057"/>
                  </a:lnTo>
                  <a:lnTo>
                    <a:pt x="265658" y="0"/>
                  </a:lnTo>
                  <a:close/>
                </a:path>
              </a:pathLst>
            </a:custGeom>
            <a:solidFill>
              <a:srgbClr val="6899FF"/>
            </a:solidFill>
          </p:spPr>
          <p:txBody>
            <a:bodyPr wrap="square" lIns="0" tIns="0" rIns="0" bIns="0" rtlCol="0"/>
            <a:lstStyle/>
            <a:p>
              <a:endParaRPr sz="1350" kern="0">
                <a:solidFill>
                  <a:sysClr val="windowText" lastClr="000000"/>
                </a:solidFill>
              </a:endParaRPr>
            </a:p>
          </p:txBody>
        </p:sp>
        <p:sp>
          <p:nvSpPr>
            <p:cNvPr id="30" name="object 30"/>
            <p:cNvSpPr/>
            <p:nvPr/>
          </p:nvSpPr>
          <p:spPr>
            <a:xfrm>
              <a:off x="3908917" y="1818674"/>
              <a:ext cx="922019" cy="2088514"/>
            </a:xfrm>
            <a:custGeom>
              <a:avLst/>
              <a:gdLst/>
              <a:ahLst/>
              <a:cxnLst/>
              <a:rect l="l" t="t" r="r" b="b"/>
              <a:pathLst>
                <a:path w="922020" h="2088514">
                  <a:moveTo>
                    <a:pt x="0" y="102895"/>
                  </a:moveTo>
                  <a:lnTo>
                    <a:pt x="43318" y="83353"/>
                  </a:lnTo>
                  <a:lnTo>
                    <a:pt x="87041" y="64760"/>
                  </a:lnTo>
                  <a:lnTo>
                    <a:pt x="131152" y="47123"/>
                  </a:lnTo>
                  <a:lnTo>
                    <a:pt x="175637" y="30447"/>
                  </a:lnTo>
                  <a:lnTo>
                    <a:pt x="220477" y="14737"/>
                  </a:lnTo>
                  <a:lnTo>
                    <a:pt x="265658" y="0"/>
                  </a:lnTo>
                  <a:lnTo>
                    <a:pt x="921613" y="2088057"/>
                  </a:lnTo>
                  <a:lnTo>
                    <a:pt x="0" y="102895"/>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31" name="object 31"/>
            <p:cNvSpPr/>
            <p:nvPr/>
          </p:nvSpPr>
          <p:spPr>
            <a:xfrm>
              <a:off x="4174572" y="1718143"/>
              <a:ext cx="1277620" cy="2188845"/>
            </a:xfrm>
            <a:custGeom>
              <a:avLst/>
              <a:gdLst/>
              <a:ahLst/>
              <a:cxnLst/>
              <a:rect l="l" t="t" r="r" b="b"/>
              <a:pathLst>
                <a:path w="1277620" h="2188845">
                  <a:moveTo>
                    <a:pt x="637789" y="0"/>
                  </a:moveTo>
                  <a:lnTo>
                    <a:pt x="588129" y="975"/>
                  </a:lnTo>
                  <a:lnTo>
                    <a:pt x="538498" y="3078"/>
                  </a:lnTo>
                  <a:lnTo>
                    <a:pt x="488916" y="6308"/>
                  </a:lnTo>
                  <a:lnTo>
                    <a:pt x="439400" y="10664"/>
                  </a:lnTo>
                  <a:lnTo>
                    <a:pt x="389972" y="16146"/>
                  </a:lnTo>
                  <a:lnTo>
                    <a:pt x="340650" y="22754"/>
                  </a:lnTo>
                  <a:lnTo>
                    <a:pt x="291454" y="30489"/>
                  </a:lnTo>
                  <a:lnTo>
                    <a:pt x="242402" y="39349"/>
                  </a:lnTo>
                  <a:lnTo>
                    <a:pt x="193515" y="49335"/>
                  </a:lnTo>
                  <a:lnTo>
                    <a:pt x="144812" y="60447"/>
                  </a:lnTo>
                  <a:lnTo>
                    <a:pt x="96312" y="72684"/>
                  </a:lnTo>
                  <a:lnTo>
                    <a:pt x="48035" y="86046"/>
                  </a:lnTo>
                  <a:lnTo>
                    <a:pt x="0" y="100533"/>
                  </a:lnTo>
                  <a:lnTo>
                    <a:pt x="655967" y="2188578"/>
                  </a:lnTo>
                  <a:lnTo>
                    <a:pt x="1277150" y="89928"/>
                  </a:lnTo>
                  <a:lnTo>
                    <a:pt x="1228882" y="76240"/>
                  </a:lnTo>
                  <a:lnTo>
                    <a:pt x="1180391" y="63682"/>
                  </a:lnTo>
                  <a:lnTo>
                    <a:pt x="1131695" y="52252"/>
                  </a:lnTo>
                  <a:lnTo>
                    <a:pt x="1082816" y="41950"/>
                  </a:lnTo>
                  <a:lnTo>
                    <a:pt x="1033771" y="32777"/>
                  </a:lnTo>
                  <a:lnTo>
                    <a:pt x="984580" y="24733"/>
                  </a:lnTo>
                  <a:lnTo>
                    <a:pt x="935262" y="17816"/>
                  </a:lnTo>
                  <a:lnTo>
                    <a:pt x="885838" y="12028"/>
                  </a:lnTo>
                  <a:lnTo>
                    <a:pt x="836326" y="7367"/>
                  </a:lnTo>
                  <a:lnTo>
                    <a:pt x="786745" y="3834"/>
                  </a:lnTo>
                  <a:lnTo>
                    <a:pt x="737116" y="1429"/>
                  </a:lnTo>
                  <a:lnTo>
                    <a:pt x="687458" y="151"/>
                  </a:lnTo>
                  <a:lnTo>
                    <a:pt x="637789" y="0"/>
                  </a:lnTo>
                  <a:close/>
                </a:path>
              </a:pathLst>
            </a:custGeom>
            <a:solidFill>
              <a:srgbClr val="F5BB39"/>
            </a:solidFill>
          </p:spPr>
          <p:txBody>
            <a:bodyPr wrap="square" lIns="0" tIns="0" rIns="0" bIns="0" rtlCol="0"/>
            <a:lstStyle/>
            <a:p>
              <a:endParaRPr sz="1350" kern="0">
                <a:solidFill>
                  <a:sysClr val="windowText" lastClr="000000"/>
                </a:solidFill>
              </a:endParaRPr>
            </a:p>
          </p:txBody>
        </p:sp>
        <p:sp>
          <p:nvSpPr>
            <p:cNvPr id="32" name="object 32"/>
            <p:cNvSpPr/>
            <p:nvPr/>
          </p:nvSpPr>
          <p:spPr>
            <a:xfrm>
              <a:off x="4174572" y="1718143"/>
              <a:ext cx="1277620" cy="2188845"/>
            </a:xfrm>
            <a:custGeom>
              <a:avLst/>
              <a:gdLst/>
              <a:ahLst/>
              <a:cxnLst/>
              <a:rect l="l" t="t" r="r" b="b"/>
              <a:pathLst>
                <a:path w="1277620" h="2188845">
                  <a:moveTo>
                    <a:pt x="0" y="100533"/>
                  </a:moveTo>
                  <a:lnTo>
                    <a:pt x="48035" y="86046"/>
                  </a:lnTo>
                  <a:lnTo>
                    <a:pt x="96312" y="72684"/>
                  </a:lnTo>
                  <a:lnTo>
                    <a:pt x="144812" y="60447"/>
                  </a:lnTo>
                  <a:lnTo>
                    <a:pt x="193515" y="49335"/>
                  </a:lnTo>
                  <a:lnTo>
                    <a:pt x="242402" y="39349"/>
                  </a:lnTo>
                  <a:lnTo>
                    <a:pt x="291454" y="30489"/>
                  </a:lnTo>
                  <a:lnTo>
                    <a:pt x="340650" y="22754"/>
                  </a:lnTo>
                  <a:lnTo>
                    <a:pt x="389972" y="16146"/>
                  </a:lnTo>
                  <a:lnTo>
                    <a:pt x="439400" y="10664"/>
                  </a:lnTo>
                  <a:lnTo>
                    <a:pt x="488916" y="6308"/>
                  </a:lnTo>
                  <a:lnTo>
                    <a:pt x="538498" y="3078"/>
                  </a:lnTo>
                  <a:lnTo>
                    <a:pt x="588129" y="975"/>
                  </a:lnTo>
                  <a:lnTo>
                    <a:pt x="637789" y="0"/>
                  </a:lnTo>
                  <a:lnTo>
                    <a:pt x="687458" y="151"/>
                  </a:lnTo>
                  <a:lnTo>
                    <a:pt x="737116" y="1429"/>
                  </a:lnTo>
                  <a:lnTo>
                    <a:pt x="786745" y="3834"/>
                  </a:lnTo>
                  <a:lnTo>
                    <a:pt x="836326" y="7367"/>
                  </a:lnTo>
                  <a:lnTo>
                    <a:pt x="885838" y="12028"/>
                  </a:lnTo>
                  <a:lnTo>
                    <a:pt x="935262" y="17816"/>
                  </a:lnTo>
                  <a:lnTo>
                    <a:pt x="984580" y="24733"/>
                  </a:lnTo>
                  <a:lnTo>
                    <a:pt x="1033771" y="32777"/>
                  </a:lnTo>
                  <a:lnTo>
                    <a:pt x="1082816" y="41950"/>
                  </a:lnTo>
                  <a:lnTo>
                    <a:pt x="1131695" y="52252"/>
                  </a:lnTo>
                  <a:lnTo>
                    <a:pt x="1180391" y="63682"/>
                  </a:lnTo>
                  <a:lnTo>
                    <a:pt x="1228882" y="76240"/>
                  </a:lnTo>
                  <a:lnTo>
                    <a:pt x="1277150" y="89928"/>
                  </a:lnTo>
                  <a:lnTo>
                    <a:pt x="655967" y="2188578"/>
                  </a:lnTo>
                  <a:lnTo>
                    <a:pt x="0" y="100533"/>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33" name="object 33"/>
            <p:cNvSpPr/>
            <p:nvPr/>
          </p:nvSpPr>
          <p:spPr>
            <a:xfrm>
              <a:off x="4830532" y="1808072"/>
              <a:ext cx="1035685" cy="2098675"/>
            </a:xfrm>
            <a:custGeom>
              <a:avLst/>
              <a:gdLst/>
              <a:ahLst/>
              <a:cxnLst/>
              <a:rect l="l" t="t" r="r" b="b"/>
              <a:pathLst>
                <a:path w="1035685" h="2098675">
                  <a:moveTo>
                    <a:pt x="621195" y="0"/>
                  </a:moveTo>
                  <a:lnTo>
                    <a:pt x="0" y="2098649"/>
                  </a:lnTo>
                  <a:lnTo>
                    <a:pt x="1035519" y="170459"/>
                  </a:lnTo>
                  <a:lnTo>
                    <a:pt x="991294" y="147355"/>
                  </a:lnTo>
                  <a:lnTo>
                    <a:pt x="946575" y="125274"/>
                  </a:lnTo>
                  <a:lnTo>
                    <a:pt x="901378" y="104224"/>
                  </a:lnTo>
                  <a:lnTo>
                    <a:pt x="855723" y="84213"/>
                  </a:lnTo>
                  <a:lnTo>
                    <a:pt x="809627" y="65248"/>
                  </a:lnTo>
                  <a:lnTo>
                    <a:pt x="763108" y="47337"/>
                  </a:lnTo>
                  <a:lnTo>
                    <a:pt x="716185" y="30486"/>
                  </a:lnTo>
                  <a:lnTo>
                    <a:pt x="668874" y="14705"/>
                  </a:lnTo>
                  <a:lnTo>
                    <a:pt x="621195" y="0"/>
                  </a:lnTo>
                  <a:close/>
                </a:path>
              </a:pathLst>
            </a:custGeom>
            <a:solidFill>
              <a:srgbClr val="AA2EE8"/>
            </a:solidFill>
          </p:spPr>
          <p:txBody>
            <a:bodyPr wrap="square" lIns="0" tIns="0" rIns="0" bIns="0" rtlCol="0"/>
            <a:lstStyle/>
            <a:p>
              <a:endParaRPr sz="1350" kern="0">
                <a:solidFill>
                  <a:sysClr val="windowText" lastClr="000000"/>
                </a:solidFill>
              </a:endParaRPr>
            </a:p>
          </p:txBody>
        </p:sp>
        <p:sp>
          <p:nvSpPr>
            <p:cNvPr id="34" name="object 34"/>
            <p:cNvSpPr/>
            <p:nvPr/>
          </p:nvSpPr>
          <p:spPr>
            <a:xfrm>
              <a:off x="4830532" y="1808073"/>
              <a:ext cx="1035685" cy="2098675"/>
            </a:xfrm>
            <a:custGeom>
              <a:avLst/>
              <a:gdLst/>
              <a:ahLst/>
              <a:cxnLst/>
              <a:rect l="l" t="t" r="r" b="b"/>
              <a:pathLst>
                <a:path w="1035685" h="2098675">
                  <a:moveTo>
                    <a:pt x="621195" y="0"/>
                  </a:moveTo>
                  <a:lnTo>
                    <a:pt x="668874" y="14705"/>
                  </a:lnTo>
                  <a:lnTo>
                    <a:pt x="716185" y="30486"/>
                  </a:lnTo>
                  <a:lnTo>
                    <a:pt x="763108" y="47337"/>
                  </a:lnTo>
                  <a:lnTo>
                    <a:pt x="809627" y="65248"/>
                  </a:lnTo>
                  <a:lnTo>
                    <a:pt x="855723" y="84213"/>
                  </a:lnTo>
                  <a:lnTo>
                    <a:pt x="901378" y="104224"/>
                  </a:lnTo>
                  <a:lnTo>
                    <a:pt x="946575" y="125274"/>
                  </a:lnTo>
                  <a:lnTo>
                    <a:pt x="991294" y="147355"/>
                  </a:lnTo>
                  <a:lnTo>
                    <a:pt x="1035519" y="170459"/>
                  </a:lnTo>
                  <a:lnTo>
                    <a:pt x="0" y="2098649"/>
                  </a:lnTo>
                  <a:lnTo>
                    <a:pt x="621195" y="0"/>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sp>
          <p:nvSpPr>
            <p:cNvPr id="35" name="object 35"/>
            <p:cNvSpPr/>
            <p:nvPr/>
          </p:nvSpPr>
          <p:spPr>
            <a:xfrm>
              <a:off x="4830536" y="1978531"/>
              <a:ext cx="1520825" cy="1928495"/>
            </a:xfrm>
            <a:custGeom>
              <a:avLst/>
              <a:gdLst/>
              <a:ahLst/>
              <a:cxnLst/>
              <a:rect l="l" t="t" r="r" b="b"/>
              <a:pathLst>
                <a:path w="1520825" h="1928495">
                  <a:moveTo>
                    <a:pt x="1035519" y="0"/>
                  </a:moveTo>
                  <a:lnTo>
                    <a:pt x="0" y="1928190"/>
                  </a:lnTo>
                  <a:lnTo>
                    <a:pt x="1520367" y="353809"/>
                  </a:lnTo>
                  <a:lnTo>
                    <a:pt x="1483833" y="319328"/>
                  </a:lnTo>
                  <a:lnTo>
                    <a:pt x="1446542" y="285716"/>
                  </a:lnTo>
                  <a:lnTo>
                    <a:pt x="1408511" y="252986"/>
                  </a:lnTo>
                  <a:lnTo>
                    <a:pt x="1369754" y="221150"/>
                  </a:lnTo>
                  <a:lnTo>
                    <a:pt x="1330289" y="190218"/>
                  </a:lnTo>
                  <a:lnTo>
                    <a:pt x="1290131" y="160202"/>
                  </a:lnTo>
                  <a:lnTo>
                    <a:pt x="1249295" y="131114"/>
                  </a:lnTo>
                  <a:lnTo>
                    <a:pt x="1207799" y="102966"/>
                  </a:lnTo>
                  <a:lnTo>
                    <a:pt x="1165657" y="75769"/>
                  </a:lnTo>
                  <a:lnTo>
                    <a:pt x="1122886" y="49534"/>
                  </a:lnTo>
                  <a:lnTo>
                    <a:pt x="1079501" y="24274"/>
                  </a:lnTo>
                  <a:lnTo>
                    <a:pt x="1035519" y="0"/>
                  </a:lnTo>
                  <a:close/>
                </a:path>
              </a:pathLst>
            </a:custGeom>
            <a:solidFill>
              <a:srgbClr val="F3606C"/>
            </a:solidFill>
          </p:spPr>
          <p:txBody>
            <a:bodyPr wrap="square" lIns="0" tIns="0" rIns="0" bIns="0" rtlCol="0"/>
            <a:lstStyle/>
            <a:p>
              <a:endParaRPr sz="1350" kern="0">
                <a:solidFill>
                  <a:sysClr val="windowText" lastClr="000000"/>
                </a:solidFill>
              </a:endParaRPr>
            </a:p>
          </p:txBody>
        </p:sp>
        <p:sp>
          <p:nvSpPr>
            <p:cNvPr id="36" name="object 36"/>
            <p:cNvSpPr/>
            <p:nvPr/>
          </p:nvSpPr>
          <p:spPr>
            <a:xfrm>
              <a:off x="4830536" y="1978531"/>
              <a:ext cx="1520825" cy="1928495"/>
            </a:xfrm>
            <a:custGeom>
              <a:avLst/>
              <a:gdLst/>
              <a:ahLst/>
              <a:cxnLst/>
              <a:rect l="l" t="t" r="r" b="b"/>
              <a:pathLst>
                <a:path w="1520825" h="1928495">
                  <a:moveTo>
                    <a:pt x="1035519" y="0"/>
                  </a:moveTo>
                  <a:lnTo>
                    <a:pt x="1079501" y="24274"/>
                  </a:lnTo>
                  <a:lnTo>
                    <a:pt x="1122886" y="49534"/>
                  </a:lnTo>
                  <a:lnTo>
                    <a:pt x="1165657" y="75769"/>
                  </a:lnTo>
                  <a:lnTo>
                    <a:pt x="1207799" y="102966"/>
                  </a:lnTo>
                  <a:lnTo>
                    <a:pt x="1249295" y="131114"/>
                  </a:lnTo>
                  <a:lnTo>
                    <a:pt x="1290131" y="160202"/>
                  </a:lnTo>
                  <a:lnTo>
                    <a:pt x="1330289" y="190218"/>
                  </a:lnTo>
                  <a:lnTo>
                    <a:pt x="1369754" y="221150"/>
                  </a:lnTo>
                  <a:lnTo>
                    <a:pt x="1408511" y="252986"/>
                  </a:lnTo>
                  <a:lnTo>
                    <a:pt x="1446542" y="285716"/>
                  </a:lnTo>
                  <a:lnTo>
                    <a:pt x="1483833" y="319328"/>
                  </a:lnTo>
                  <a:lnTo>
                    <a:pt x="1520367" y="353809"/>
                  </a:lnTo>
                  <a:lnTo>
                    <a:pt x="0" y="1928190"/>
                  </a:lnTo>
                  <a:lnTo>
                    <a:pt x="1035519" y="0"/>
                  </a:lnTo>
                  <a:close/>
                </a:path>
              </a:pathLst>
            </a:custGeom>
            <a:ln w="19050">
              <a:solidFill>
                <a:srgbClr val="FFFFFF"/>
              </a:solidFill>
            </a:ln>
          </p:spPr>
          <p:txBody>
            <a:bodyPr wrap="square" lIns="0" tIns="0" rIns="0" bIns="0" rtlCol="0"/>
            <a:lstStyle/>
            <a:p>
              <a:endParaRPr sz="1350" kern="0">
                <a:solidFill>
                  <a:sysClr val="windowText" lastClr="000000"/>
                </a:solidFill>
              </a:endParaRPr>
            </a:p>
          </p:txBody>
        </p:sp>
      </p:grpSp>
      <p:sp>
        <p:nvSpPr>
          <p:cNvPr id="37" name="object 37"/>
          <p:cNvSpPr txBox="1"/>
          <p:nvPr/>
        </p:nvSpPr>
        <p:spPr>
          <a:xfrm>
            <a:off x="6487232" y="3358729"/>
            <a:ext cx="217170" cy="212270"/>
          </a:xfrm>
          <a:prstGeom prst="rect">
            <a:avLst/>
          </a:prstGeom>
        </p:spPr>
        <p:txBody>
          <a:bodyPr vert="horz" wrap="square" lIns="0" tIns="7144" rIns="0" bIns="0" rtlCol="0">
            <a:spAutoFit/>
          </a:bodyPr>
          <a:lstStyle/>
          <a:p>
            <a:pPr marL="56198" marR="3810" indent="-47149">
              <a:lnSpc>
                <a:spcPct val="102200"/>
              </a:lnSpc>
              <a:spcBef>
                <a:spcPts val="56"/>
              </a:spcBef>
            </a:pPr>
            <a:r>
              <a:rPr sz="675" kern="0" spc="-38">
                <a:solidFill>
                  <a:srgbClr val="404040"/>
                </a:solidFill>
                <a:latin typeface="Arial"/>
                <a:cs typeface="Arial"/>
              </a:rPr>
              <a:t>Retail</a:t>
            </a:r>
            <a:r>
              <a:rPr sz="675" kern="0" spc="-19">
                <a:solidFill>
                  <a:srgbClr val="404040"/>
                </a:solidFill>
                <a:latin typeface="Arial"/>
                <a:cs typeface="Arial"/>
              </a:rPr>
              <a:t> 5%</a:t>
            </a:r>
            <a:endParaRPr sz="675" kern="0">
              <a:solidFill>
                <a:sysClr val="windowText" lastClr="000000"/>
              </a:solidFill>
              <a:latin typeface="Arial"/>
              <a:cs typeface="Arial"/>
            </a:endParaRPr>
          </a:p>
        </p:txBody>
      </p:sp>
      <p:sp>
        <p:nvSpPr>
          <p:cNvPr id="38" name="object 38"/>
          <p:cNvSpPr txBox="1"/>
          <p:nvPr/>
        </p:nvSpPr>
        <p:spPr>
          <a:xfrm>
            <a:off x="6501634" y="3905912"/>
            <a:ext cx="538639" cy="212270"/>
          </a:xfrm>
          <a:prstGeom prst="rect">
            <a:avLst/>
          </a:prstGeom>
        </p:spPr>
        <p:txBody>
          <a:bodyPr vert="horz" wrap="square" lIns="0" tIns="7144" rIns="0" bIns="0" rtlCol="0">
            <a:spAutoFit/>
          </a:bodyPr>
          <a:lstStyle/>
          <a:p>
            <a:pPr marL="216218" marR="3810" indent="-207169">
              <a:lnSpc>
                <a:spcPct val="102200"/>
              </a:lnSpc>
              <a:spcBef>
                <a:spcPts val="56"/>
              </a:spcBef>
            </a:pPr>
            <a:r>
              <a:rPr sz="675" kern="0" spc="-26">
                <a:solidFill>
                  <a:srgbClr val="404040"/>
                </a:solidFill>
                <a:latin typeface="Arial"/>
                <a:cs typeface="Arial"/>
              </a:rPr>
              <a:t>Transportation </a:t>
            </a:r>
            <a:r>
              <a:rPr sz="675" kern="0" spc="-19">
                <a:solidFill>
                  <a:srgbClr val="404040"/>
                </a:solidFill>
                <a:latin typeface="Arial"/>
                <a:cs typeface="Arial"/>
              </a:rPr>
              <a:t>5%</a:t>
            </a:r>
            <a:endParaRPr sz="675" kern="0">
              <a:solidFill>
                <a:sysClr val="windowText" lastClr="000000"/>
              </a:solidFill>
              <a:latin typeface="Arial"/>
              <a:cs typeface="Arial"/>
            </a:endParaRPr>
          </a:p>
        </p:txBody>
      </p:sp>
      <p:sp>
        <p:nvSpPr>
          <p:cNvPr id="39" name="object 39"/>
          <p:cNvSpPr txBox="1"/>
          <p:nvPr/>
        </p:nvSpPr>
        <p:spPr>
          <a:xfrm>
            <a:off x="6269148" y="4617944"/>
            <a:ext cx="435769" cy="212270"/>
          </a:xfrm>
          <a:prstGeom prst="rect">
            <a:avLst/>
          </a:prstGeom>
        </p:spPr>
        <p:txBody>
          <a:bodyPr vert="horz" wrap="square" lIns="0" tIns="7144" rIns="0" bIns="0" rtlCol="0">
            <a:spAutoFit/>
          </a:bodyPr>
          <a:lstStyle/>
          <a:p>
            <a:pPr marL="164783" marR="3810" indent="-155734">
              <a:lnSpc>
                <a:spcPct val="102299"/>
              </a:lnSpc>
              <a:spcBef>
                <a:spcPts val="56"/>
              </a:spcBef>
            </a:pPr>
            <a:r>
              <a:rPr sz="675" kern="0" spc="-15">
                <a:solidFill>
                  <a:srgbClr val="404040"/>
                </a:solidFill>
                <a:latin typeface="Arial"/>
                <a:cs typeface="Arial"/>
              </a:rPr>
              <a:t>Information </a:t>
            </a:r>
            <a:r>
              <a:rPr sz="675" kern="0" spc="-19">
                <a:solidFill>
                  <a:srgbClr val="404040"/>
                </a:solidFill>
                <a:latin typeface="Arial"/>
                <a:cs typeface="Arial"/>
              </a:rPr>
              <a:t>8%</a:t>
            </a:r>
            <a:endParaRPr sz="675" kern="0">
              <a:solidFill>
                <a:sysClr val="windowText" lastClr="000000"/>
              </a:solidFill>
              <a:latin typeface="Arial"/>
              <a:cs typeface="Arial"/>
            </a:endParaRPr>
          </a:p>
        </p:txBody>
      </p:sp>
      <p:sp>
        <p:nvSpPr>
          <p:cNvPr id="40" name="object 40"/>
          <p:cNvSpPr txBox="1"/>
          <p:nvPr/>
        </p:nvSpPr>
        <p:spPr>
          <a:xfrm>
            <a:off x="5312713" y="5411671"/>
            <a:ext cx="884873" cy="212270"/>
          </a:xfrm>
          <a:prstGeom prst="rect">
            <a:avLst/>
          </a:prstGeom>
        </p:spPr>
        <p:txBody>
          <a:bodyPr vert="horz" wrap="square" lIns="0" tIns="7144" rIns="0" bIns="0" rtlCol="0">
            <a:spAutoFit/>
          </a:bodyPr>
          <a:lstStyle/>
          <a:p>
            <a:pPr marL="368141" marR="3810" indent="-359093">
              <a:lnSpc>
                <a:spcPct val="102200"/>
              </a:lnSpc>
              <a:spcBef>
                <a:spcPts val="56"/>
              </a:spcBef>
            </a:pPr>
            <a:r>
              <a:rPr sz="675" kern="0" spc="-41">
                <a:solidFill>
                  <a:srgbClr val="404040"/>
                </a:solidFill>
                <a:latin typeface="Arial"/>
                <a:cs typeface="Arial"/>
              </a:rPr>
              <a:t>Finance/Real</a:t>
            </a:r>
            <a:r>
              <a:rPr sz="675" kern="0" spc="19">
                <a:solidFill>
                  <a:srgbClr val="404040"/>
                </a:solidFill>
                <a:latin typeface="Arial"/>
                <a:cs typeface="Arial"/>
              </a:rPr>
              <a:t> </a:t>
            </a:r>
            <a:r>
              <a:rPr sz="675" kern="0" spc="-41">
                <a:solidFill>
                  <a:srgbClr val="404040"/>
                </a:solidFill>
                <a:latin typeface="Arial"/>
                <a:cs typeface="Arial"/>
              </a:rPr>
              <a:t>Estate/HQs</a:t>
            </a:r>
            <a:r>
              <a:rPr sz="675" kern="0" spc="-19">
                <a:solidFill>
                  <a:srgbClr val="404040"/>
                </a:solidFill>
                <a:latin typeface="Arial"/>
                <a:cs typeface="Arial"/>
              </a:rPr>
              <a:t> 14%</a:t>
            </a:r>
            <a:endParaRPr sz="675" kern="0">
              <a:solidFill>
                <a:sysClr val="windowText" lastClr="000000"/>
              </a:solidFill>
              <a:latin typeface="Arial"/>
              <a:cs typeface="Arial"/>
            </a:endParaRPr>
          </a:p>
        </p:txBody>
      </p:sp>
      <p:sp>
        <p:nvSpPr>
          <p:cNvPr id="41" name="object 41"/>
          <p:cNvSpPr txBox="1"/>
          <p:nvPr/>
        </p:nvSpPr>
        <p:spPr>
          <a:xfrm>
            <a:off x="2969764" y="4886176"/>
            <a:ext cx="465296" cy="212270"/>
          </a:xfrm>
          <a:prstGeom prst="rect">
            <a:avLst/>
          </a:prstGeom>
        </p:spPr>
        <p:txBody>
          <a:bodyPr vert="horz" wrap="square" lIns="0" tIns="7144" rIns="0" bIns="0" rtlCol="0">
            <a:spAutoFit/>
          </a:bodyPr>
          <a:lstStyle/>
          <a:p>
            <a:pPr marL="157639" marR="3810" indent="-148590">
              <a:lnSpc>
                <a:spcPct val="102200"/>
              </a:lnSpc>
              <a:spcBef>
                <a:spcPts val="56"/>
              </a:spcBef>
            </a:pPr>
            <a:r>
              <a:rPr sz="675" kern="0" spc="-30">
                <a:solidFill>
                  <a:srgbClr val="404040"/>
                </a:solidFill>
                <a:latin typeface="Arial"/>
                <a:cs typeface="Arial"/>
              </a:rPr>
              <a:t>Prof</a:t>
            </a:r>
            <a:r>
              <a:rPr sz="675" kern="0" spc="-26">
                <a:solidFill>
                  <a:srgbClr val="404040"/>
                </a:solidFill>
                <a:latin typeface="Arial"/>
                <a:cs typeface="Arial"/>
              </a:rPr>
              <a:t> </a:t>
            </a:r>
            <a:r>
              <a:rPr sz="675" kern="0" spc="-53">
                <a:solidFill>
                  <a:srgbClr val="404040"/>
                </a:solidFill>
                <a:latin typeface="Arial"/>
                <a:cs typeface="Arial"/>
              </a:rPr>
              <a:t>Services</a:t>
            </a:r>
            <a:r>
              <a:rPr sz="675" kern="0" spc="-19">
                <a:solidFill>
                  <a:srgbClr val="404040"/>
                </a:solidFill>
                <a:latin typeface="Arial"/>
                <a:cs typeface="Arial"/>
              </a:rPr>
              <a:t> 23%</a:t>
            </a:r>
            <a:endParaRPr sz="675" kern="0">
              <a:solidFill>
                <a:sysClr val="windowText" lastClr="000000"/>
              </a:solidFill>
              <a:latin typeface="Arial"/>
              <a:cs typeface="Arial"/>
            </a:endParaRPr>
          </a:p>
        </p:txBody>
      </p:sp>
      <p:sp>
        <p:nvSpPr>
          <p:cNvPr id="42" name="object 42"/>
          <p:cNvSpPr txBox="1"/>
          <p:nvPr/>
        </p:nvSpPr>
        <p:spPr>
          <a:xfrm>
            <a:off x="2507192" y="3281319"/>
            <a:ext cx="547211" cy="212270"/>
          </a:xfrm>
          <a:prstGeom prst="rect">
            <a:avLst/>
          </a:prstGeom>
        </p:spPr>
        <p:txBody>
          <a:bodyPr vert="horz" wrap="square" lIns="0" tIns="7144" rIns="0" bIns="0" rtlCol="0">
            <a:spAutoFit/>
          </a:bodyPr>
          <a:lstStyle/>
          <a:p>
            <a:pPr marL="220980" marR="3810" indent="-211931">
              <a:lnSpc>
                <a:spcPct val="102200"/>
              </a:lnSpc>
              <a:spcBef>
                <a:spcPts val="56"/>
              </a:spcBef>
            </a:pPr>
            <a:r>
              <a:rPr sz="675" kern="0" spc="-30">
                <a:solidFill>
                  <a:srgbClr val="404040"/>
                </a:solidFill>
                <a:latin typeface="Arial"/>
                <a:cs typeface="Arial"/>
              </a:rPr>
              <a:t>Admin</a:t>
            </a:r>
            <a:r>
              <a:rPr sz="675" kern="0" spc="-23">
                <a:solidFill>
                  <a:srgbClr val="404040"/>
                </a:solidFill>
                <a:latin typeface="Arial"/>
                <a:cs typeface="Arial"/>
              </a:rPr>
              <a:t> </a:t>
            </a:r>
            <a:r>
              <a:rPr sz="675" kern="0" spc="-53">
                <a:solidFill>
                  <a:srgbClr val="404040"/>
                </a:solidFill>
                <a:latin typeface="Arial"/>
                <a:cs typeface="Arial"/>
              </a:rPr>
              <a:t>Services</a:t>
            </a:r>
            <a:r>
              <a:rPr sz="675" kern="0" spc="-19">
                <a:solidFill>
                  <a:srgbClr val="404040"/>
                </a:solidFill>
                <a:latin typeface="Arial"/>
                <a:cs typeface="Arial"/>
              </a:rPr>
              <a:t> 7%</a:t>
            </a:r>
            <a:endParaRPr sz="675" kern="0">
              <a:solidFill>
                <a:sysClr val="windowText" lastClr="000000"/>
              </a:solidFill>
              <a:latin typeface="Arial"/>
              <a:cs typeface="Arial"/>
            </a:endParaRPr>
          </a:p>
        </p:txBody>
      </p:sp>
      <p:sp>
        <p:nvSpPr>
          <p:cNvPr id="43" name="object 43"/>
          <p:cNvSpPr txBox="1"/>
          <p:nvPr/>
        </p:nvSpPr>
        <p:spPr>
          <a:xfrm>
            <a:off x="2935645" y="2651497"/>
            <a:ext cx="367188" cy="212270"/>
          </a:xfrm>
          <a:prstGeom prst="rect">
            <a:avLst/>
          </a:prstGeom>
        </p:spPr>
        <p:txBody>
          <a:bodyPr vert="horz" wrap="square" lIns="0" tIns="7144" rIns="0" bIns="0" rtlCol="0">
            <a:spAutoFit/>
          </a:bodyPr>
          <a:lstStyle/>
          <a:p>
            <a:pPr marL="130493" marR="3810" indent="-121444">
              <a:lnSpc>
                <a:spcPct val="102200"/>
              </a:lnSpc>
              <a:spcBef>
                <a:spcPts val="56"/>
              </a:spcBef>
            </a:pPr>
            <a:r>
              <a:rPr sz="675" kern="0" spc="-38">
                <a:solidFill>
                  <a:srgbClr val="404040"/>
                </a:solidFill>
                <a:latin typeface="Arial"/>
                <a:cs typeface="Arial"/>
              </a:rPr>
              <a:t>Education</a:t>
            </a:r>
            <a:r>
              <a:rPr sz="675" kern="0" spc="-19">
                <a:solidFill>
                  <a:srgbClr val="404040"/>
                </a:solidFill>
                <a:latin typeface="Arial"/>
                <a:cs typeface="Arial"/>
              </a:rPr>
              <a:t> 5%</a:t>
            </a:r>
            <a:endParaRPr sz="675" kern="0">
              <a:solidFill>
                <a:sysClr val="windowText" lastClr="000000"/>
              </a:solidFill>
              <a:latin typeface="Arial"/>
              <a:cs typeface="Arial"/>
            </a:endParaRPr>
          </a:p>
        </p:txBody>
      </p:sp>
      <p:sp>
        <p:nvSpPr>
          <p:cNvPr id="44" name="object 44"/>
          <p:cNvSpPr txBox="1"/>
          <p:nvPr/>
        </p:nvSpPr>
        <p:spPr>
          <a:xfrm>
            <a:off x="3477598" y="2170837"/>
            <a:ext cx="249555" cy="212270"/>
          </a:xfrm>
          <a:prstGeom prst="rect">
            <a:avLst/>
          </a:prstGeom>
        </p:spPr>
        <p:txBody>
          <a:bodyPr vert="horz" wrap="square" lIns="0" tIns="7144" rIns="0" bIns="0" rtlCol="0">
            <a:spAutoFit/>
          </a:bodyPr>
          <a:lstStyle/>
          <a:p>
            <a:pPr marL="71914" marR="3810" indent="-62865">
              <a:lnSpc>
                <a:spcPct val="102200"/>
              </a:lnSpc>
              <a:spcBef>
                <a:spcPts val="56"/>
              </a:spcBef>
            </a:pPr>
            <a:r>
              <a:rPr sz="675" kern="0" spc="-34">
                <a:solidFill>
                  <a:srgbClr val="404040"/>
                </a:solidFill>
                <a:latin typeface="Arial"/>
                <a:cs typeface="Arial"/>
              </a:rPr>
              <a:t>Health </a:t>
            </a:r>
            <a:r>
              <a:rPr sz="675" kern="0" spc="-19">
                <a:solidFill>
                  <a:srgbClr val="404040"/>
                </a:solidFill>
                <a:latin typeface="Arial"/>
                <a:cs typeface="Arial"/>
              </a:rPr>
              <a:t>6%</a:t>
            </a:r>
            <a:endParaRPr sz="675" kern="0">
              <a:solidFill>
                <a:sysClr val="windowText" lastClr="000000"/>
              </a:solidFill>
              <a:latin typeface="Arial"/>
              <a:cs typeface="Arial"/>
            </a:endParaRPr>
          </a:p>
        </p:txBody>
      </p:sp>
      <p:sp>
        <p:nvSpPr>
          <p:cNvPr id="45" name="object 45"/>
          <p:cNvSpPr txBox="1"/>
          <p:nvPr/>
        </p:nvSpPr>
        <p:spPr>
          <a:xfrm>
            <a:off x="3961173" y="1957982"/>
            <a:ext cx="160020" cy="212270"/>
          </a:xfrm>
          <a:prstGeom prst="rect">
            <a:avLst/>
          </a:prstGeom>
        </p:spPr>
        <p:txBody>
          <a:bodyPr vert="horz" wrap="square" lIns="0" tIns="7144" rIns="0" bIns="0" rtlCol="0">
            <a:spAutoFit/>
          </a:bodyPr>
          <a:lstStyle/>
          <a:p>
            <a:pPr marL="27623" marR="3810" indent="-18574">
              <a:lnSpc>
                <a:spcPct val="102200"/>
              </a:lnSpc>
              <a:spcBef>
                <a:spcPts val="56"/>
              </a:spcBef>
            </a:pPr>
            <a:r>
              <a:rPr sz="675" kern="0" spc="-34">
                <a:solidFill>
                  <a:srgbClr val="404040"/>
                </a:solidFill>
                <a:latin typeface="Arial"/>
                <a:cs typeface="Arial"/>
              </a:rPr>
              <a:t>Arts </a:t>
            </a:r>
            <a:r>
              <a:rPr sz="675" kern="0" spc="-26">
                <a:solidFill>
                  <a:srgbClr val="404040"/>
                </a:solidFill>
                <a:latin typeface="Arial"/>
                <a:cs typeface="Arial"/>
              </a:rPr>
              <a:t>2%</a:t>
            </a:r>
            <a:endParaRPr sz="675" kern="0">
              <a:solidFill>
                <a:sysClr val="windowText" lastClr="000000"/>
              </a:solidFill>
              <a:latin typeface="Arial"/>
              <a:cs typeface="Arial"/>
            </a:endParaRPr>
          </a:p>
        </p:txBody>
      </p:sp>
      <p:sp>
        <p:nvSpPr>
          <p:cNvPr id="46" name="object 46"/>
          <p:cNvSpPr txBox="1"/>
          <p:nvPr/>
        </p:nvSpPr>
        <p:spPr>
          <a:xfrm>
            <a:off x="4678348" y="1948039"/>
            <a:ext cx="123825" cy="113493"/>
          </a:xfrm>
          <a:prstGeom prst="rect">
            <a:avLst/>
          </a:prstGeom>
        </p:spPr>
        <p:txBody>
          <a:bodyPr vert="horz" wrap="square" lIns="0" tIns="9525" rIns="0" bIns="0" rtlCol="0">
            <a:spAutoFit/>
          </a:bodyPr>
          <a:lstStyle/>
          <a:p>
            <a:pPr marL="9525">
              <a:spcBef>
                <a:spcPts val="75"/>
              </a:spcBef>
            </a:pPr>
            <a:r>
              <a:rPr sz="675" kern="0" spc="-64">
                <a:solidFill>
                  <a:srgbClr val="404040"/>
                </a:solidFill>
                <a:latin typeface="Arial"/>
                <a:cs typeface="Arial"/>
              </a:rPr>
              <a:t>9%</a:t>
            </a:r>
            <a:endParaRPr sz="675" kern="0">
              <a:solidFill>
                <a:sysClr val="windowText" lastClr="000000"/>
              </a:solidFill>
              <a:latin typeface="Arial"/>
              <a:cs typeface="Arial"/>
            </a:endParaRPr>
          </a:p>
        </p:txBody>
      </p:sp>
      <p:sp>
        <p:nvSpPr>
          <p:cNvPr id="47" name="object 47"/>
          <p:cNvSpPr txBox="1"/>
          <p:nvPr/>
        </p:nvSpPr>
        <p:spPr>
          <a:xfrm>
            <a:off x="5446958" y="1971183"/>
            <a:ext cx="1399223" cy="1228574"/>
          </a:xfrm>
          <a:prstGeom prst="rect">
            <a:avLst/>
          </a:prstGeom>
        </p:spPr>
        <p:txBody>
          <a:bodyPr vert="horz" wrap="square" lIns="0" tIns="7144" rIns="0" bIns="0" rtlCol="0">
            <a:spAutoFit/>
          </a:bodyPr>
          <a:lstStyle/>
          <a:p>
            <a:pPr marL="9525" marR="879158" algn="ctr">
              <a:lnSpc>
                <a:spcPct val="102200"/>
              </a:lnSpc>
              <a:spcBef>
                <a:spcPts val="56"/>
              </a:spcBef>
            </a:pPr>
            <a:r>
              <a:rPr sz="675" kern="0" spc="-23">
                <a:solidFill>
                  <a:srgbClr val="404040"/>
                </a:solidFill>
                <a:latin typeface="Arial"/>
                <a:cs typeface="Arial"/>
              </a:rPr>
              <a:t>Other</a:t>
            </a:r>
            <a:r>
              <a:rPr sz="675" kern="0" spc="-26">
                <a:solidFill>
                  <a:srgbClr val="404040"/>
                </a:solidFill>
                <a:latin typeface="Arial"/>
                <a:cs typeface="Arial"/>
              </a:rPr>
              <a:t> </a:t>
            </a:r>
            <a:r>
              <a:rPr sz="675" kern="0" spc="-53">
                <a:solidFill>
                  <a:srgbClr val="404040"/>
                </a:solidFill>
                <a:latin typeface="Arial"/>
                <a:cs typeface="Arial"/>
              </a:rPr>
              <a:t>Services</a:t>
            </a:r>
            <a:r>
              <a:rPr sz="675" kern="0" spc="-19">
                <a:solidFill>
                  <a:srgbClr val="404040"/>
                </a:solidFill>
                <a:latin typeface="Arial"/>
                <a:cs typeface="Arial"/>
              </a:rPr>
              <a:t> 3%</a:t>
            </a:r>
            <a:endParaRPr sz="675" kern="0">
              <a:solidFill>
                <a:sysClr val="windowText" lastClr="000000"/>
              </a:solidFill>
              <a:latin typeface="Arial"/>
              <a:cs typeface="Arial"/>
            </a:endParaRPr>
          </a:p>
          <a:p>
            <a:pPr marL="93345" algn="ctr">
              <a:lnSpc>
                <a:spcPts val="746"/>
              </a:lnSpc>
            </a:pPr>
            <a:r>
              <a:rPr sz="675" kern="0" spc="-38">
                <a:solidFill>
                  <a:srgbClr val="404040"/>
                </a:solidFill>
                <a:latin typeface="Arial"/>
                <a:cs typeface="Arial"/>
              </a:rPr>
              <a:t>Public</a:t>
            </a:r>
            <a:r>
              <a:rPr sz="675" kern="0" spc="-15">
                <a:solidFill>
                  <a:srgbClr val="404040"/>
                </a:solidFill>
                <a:latin typeface="Arial"/>
                <a:cs typeface="Arial"/>
              </a:rPr>
              <a:t> </a:t>
            </a:r>
            <a:r>
              <a:rPr sz="675" kern="0" spc="-8">
                <a:solidFill>
                  <a:srgbClr val="404040"/>
                </a:solidFill>
                <a:latin typeface="Arial"/>
                <a:cs typeface="Arial"/>
              </a:rPr>
              <a:t>Administration</a:t>
            </a:r>
            <a:endParaRPr sz="675" kern="0">
              <a:solidFill>
                <a:sysClr val="windowText" lastClr="000000"/>
              </a:solidFill>
              <a:latin typeface="Arial"/>
              <a:cs typeface="Arial"/>
            </a:endParaRPr>
          </a:p>
          <a:p>
            <a:pPr marL="93821" algn="ctr">
              <a:spcBef>
                <a:spcPts val="19"/>
              </a:spcBef>
            </a:pPr>
            <a:r>
              <a:rPr sz="675" kern="0" spc="-19">
                <a:solidFill>
                  <a:srgbClr val="404040"/>
                </a:solidFill>
                <a:latin typeface="Arial"/>
                <a:cs typeface="Arial"/>
              </a:rPr>
              <a:t>4%</a:t>
            </a:r>
            <a:endParaRPr sz="675" kern="0">
              <a:solidFill>
                <a:sysClr val="windowText" lastClr="000000"/>
              </a:solidFill>
              <a:latin typeface="Arial"/>
              <a:cs typeface="Arial"/>
            </a:endParaRPr>
          </a:p>
          <a:p>
            <a:pPr marL="639127" marR="488633" algn="ctr">
              <a:lnSpc>
                <a:spcPct val="102200"/>
              </a:lnSpc>
              <a:spcBef>
                <a:spcPts val="353"/>
              </a:spcBef>
            </a:pPr>
            <a:r>
              <a:rPr sz="675" kern="0" spc="-19">
                <a:solidFill>
                  <a:srgbClr val="404040"/>
                </a:solidFill>
                <a:latin typeface="Arial"/>
                <a:cs typeface="Arial"/>
              </a:rPr>
              <a:t>Utilities 2%</a:t>
            </a:r>
            <a:endParaRPr sz="675" kern="0">
              <a:solidFill>
                <a:sysClr val="windowText" lastClr="000000"/>
              </a:solidFill>
              <a:latin typeface="Arial"/>
              <a:cs typeface="Arial"/>
            </a:endParaRPr>
          </a:p>
          <a:p>
            <a:pPr marL="782002" marR="163353" algn="ctr">
              <a:lnSpc>
                <a:spcPts val="825"/>
              </a:lnSpc>
              <a:spcBef>
                <a:spcPts val="8"/>
              </a:spcBef>
            </a:pPr>
            <a:r>
              <a:rPr sz="675" kern="0" spc="-30">
                <a:solidFill>
                  <a:srgbClr val="404040"/>
                </a:solidFill>
                <a:latin typeface="Arial"/>
                <a:cs typeface="Arial"/>
              </a:rPr>
              <a:t>Construction </a:t>
            </a:r>
            <a:r>
              <a:rPr sz="675" kern="0" spc="-19">
                <a:solidFill>
                  <a:srgbClr val="404040"/>
                </a:solidFill>
                <a:latin typeface="Arial"/>
                <a:cs typeface="Arial"/>
              </a:rPr>
              <a:t>2%</a:t>
            </a:r>
            <a:endParaRPr sz="675" kern="0">
              <a:solidFill>
                <a:sysClr val="windowText" lastClr="000000"/>
              </a:solidFill>
              <a:latin typeface="Arial"/>
              <a:cs typeface="Arial"/>
            </a:endParaRPr>
          </a:p>
          <a:p>
            <a:pPr marL="865823" algn="ctr">
              <a:lnSpc>
                <a:spcPts val="458"/>
              </a:lnSpc>
            </a:pPr>
            <a:r>
              <a:rPr sz="675" kern="0" spc="-15">
                <a:solidFill>
                  <a:srgbClr val="404040"/>
                </a:solidFill>
                <a:latin typeface="Arial"/>
                <a:cs typeface="Arial"/>
              </a:rPr>
              <a:t>Manufacturing</a:t>
            </a:r>
            <a:endParaRPr sz="675" kern="0">
              <a:solidFill>
                <a:sysClr val="windowText" lastClr="000000"/>
              </a:solidFill>
              <a:latin typeface="Arial"/>
              <a:cs typeface="Arial"/>
            </a:endParaRPr>
          </a:p>
          <a:p>
            <a:pPr marL="865823" algn="ctr">
              <a:lnSpc>
                <a:spcPts val="686"/>
              </a:lnSpc>
              <a:spcBef>
                <a:spcPts val="19"/>
              </a:spcBef>
            </a:pPr>
            <a:r>
              <a:rPr sz="675" kern="0" spc="-19">
                <a:solidFill>
                  <a:srgbClr val="404040"/>
                </a:solidFill>
                <a:latin typeface="Arial"/>
                <a:cs typeface="Arial"/>
              </a:rPr>
              <a:t>1%</a:t>
            </a:r>
            <a:endParaRPr sz="675" kern="0">
              <a:solidFill>
                <a:sysClr val="windowText" lastClr="000000"/>
              </a:solidFill>
              <a:latin typeface="Arial"/>
              <a:cs typeface="Arial"/>
            </a:endParaRPr>
          </a:p>
          <a:p>
            <a:pPr marL="864870" algn="ctr">
              <a:lnSpc>
                <a:spcPts val="686"/>
              </a:lnSpc>
            </a:pPr>
            <a:r>
              <a:rPr sz="675" kern="0" spc="-8">
                <a:solidFill>
                  <a:srgbClr val="404040"/>
                </a:solidFill>
                <a:latin typeface="Arial"/>
                <a:cs typeface="Arial"/>
              </a:rPr>
              <a:t>Wholesale</a:t>
            </a:r>
            <a:endParaRPr sz="675" kern="0">
              <a:solidFill>
                <a:sysClr val="windowText" lastClr="000000"/>
              </a:solidFill>
              <a:latin typeface="Arial"/>
              <a:cs typeface="Arial"/>
            </a:endParaRPr>
          </a:p>
          <a:p>
            <a:pPr marL="864870" algn="ctr">
              <a:spcBef>
                <a:spcPts val="19"/>
              </a:spcBef>
            </a:pPr>
            <a:r>
              <a:rPr sz="675" kern="0" spc="-19">
                <a:solidFill>
                  <a:srgbClr val="404040"/>
                </a:solidFill>
                <a:latin typeface="Arial"/>
                <a:cs typeface="Arial"/>
              </a:rPr>
              <a:t>2%</a:t>
            </a:r>
            <a:endParaRPr sz="675" kern="0">
              <a:solidFill>
                <a:sysClr val="windowText" lastClr="000000"/>
              </a:solidFill>
              <a:latin typeface="Arial"/>
              <a:cs typeface="Arial"/>
            </a:endParaRPr>
          </a:p>
        </p:txBody>
      </p:sp>
      <p:sp>
        <p:nvSpPr>
          <p:cNvPr id="48" name="object 48"/>
          <p:cNvSpPr txBox="1"/>
          <p:nvPr/>
        </p:nvSpPr>
        <p:spPr>
          <a:xfrm>
            <a:off x="3170249" y="1598105"/>
            <a:ext cx="3189923" cy="365324"/>
          </a:xfrm>
          <a:prstGeom prst="rect">
            <a:avLst/>
          </a:prstGeom>
        </p:spPr>
        <p:txBody>
          <a:bodyPr vert="horz" wrap="square" lIns="0" tIns="10001" rIns="0" bIns="0" rtlCol="0">
            <a:spAutoFit/>
          </a:bodyPr>
          <a:lstStyle/>
          <a:p>
            <a:pPr marL="9525">
              <a:spcBef>
                <a:spcPts val="79"/>
              </a:spcBef>
            </a:pPr>
            <a:r>
              <a:rPr sz="1050" kern="0" spc="-49">
                <a:solidFill>
                  <a:srgbClr val="585858"/>
                </a:solidFill>
                <a:latin typeface="Arial"/>
                <a:cs typeface="Arial"/>
              </a:rPr>
              <a:t>Employment</a:t>
            </a:r>
            <a:r>
              <a:rPr sz="1050" kern="0" spc="-30">
                <a:solidFill>
                  <a:srgbClr val="585858"/>
                </a:solidFill>
                <a:latin typeface="Arial"/>
                <a:cs typeface="Arial"/>
              </a:rPr>
              <a:t> </a:t>
            </a:r>
            <a:r>
              <a:rPr sz="1050" kern="0" spc="-56">
                <a:solidFill>
                  <a:srgbClr val="585858"/>
                </a:solidFill>
                <a:latin typeface="Arial"/>
                <a:cs typeface="Arial"/>
              </a:rPr>
              <a:t>by</a:t>
            </a:r>
            <a:r>
              <a:rPr sz="1050" kern="0" spc="-23">
                <a:solidFill>
                  <a:srgbClr val="585858"/>
                </a:solidFill>
                <a:latin typeface="Arial"/>
                <a:cs typeface="Arial"/>
              </a:rPr>
              <a:t> </a:t>
            </a:r>
            <a:r>
              <a:rPr sz="1050" kern="0" spc="-38">
                <a:solidFill>
                  <a:srgbClr val="585858"/>
                </a:solidFill>
                <a:latin typeface="Arial"/>
                <a:cs typeface="Arial"/>
              </a:rPr>
              <a:t>Industry </a:t>
            </a:r>
            <a:r>
              <a:rPr sz="1050" kern="0" spc="-15">
                <a:solidFill>
                  <a:srgbClr val="585858"/>
                </a:solidFill>
                <a:latin typeface="Arial"/>
                <a:cs typeface="Arial"/>
              </a:rPr>
              <a:t>in</a:t>
            </a:r>
            <a:r>
              <a:rPr sz="1050" kern="0" spc="-41">
                <a:solidFill>
                  <a:srgbClr val="585858"/>
                </a:solidFill>
                <a:latin typeface="Arial"/>
                <a:cs typeface="Arial"/>
              </a:rPr>
              <a:t> </a:t>
            </a:r>
            <a:r>
              <a:rPr sz="1050" kern="0" spc="-34">
                <a:solidFill>
                  <a:srgbClr val="585858"/>
                </a:solidFill>
                <a:latin typeface="Arial"/>
                <a:cs typeface="Arial"/>
              </a:rPr>
              <a:t>Downtown</a:t>
            </a:r>
            <a:r>
              <a:rPr sz="1050" kern="0" spc="-60">
                <a:solidFill>
                  <a:srgbClr val="585858"/>
                </a:solidFill>
                <a:latin typeface="Arial"/>
                <a:cs typeface="Arial"/>
              </a:rPr>
              <a:t> </a:t>
            </a:r>
            <a:r>
              <a:rPr sz="1050" kern="0" spc="-116">
                <a:solidFill>
                  <a:srgbClr val="585858"/>
                </a:solidFill>
                <a:latin typeface="Arial"/>
                <a:cs typeface="Arial"/>
              </a:rPr>
              <a:t>San</a:t>
            </a:r>
            <a:r>
              <a:rPr sz="1050" kern="0" spc="-41">
                <a:solidFill>
                  <a:srgbClr val="585858"/>
                </a:solidFill>
                <a:latin typeface="Arial"/>
                <a:cs typeface="Arial"/>
              </a:rPr>
              <a:t> </a:t>
            </a:r>
            <a:r>
              <a:rPr sz="1050" kern="0" spc="-71">
                <a:solidFill>
                  <a:srgbClr val="585858"/>
                </a:solidFill>
                <a:latin typeface="Arial"/>
                <a:cs typeface="Arial"/>
              </a:rPr>
              <a:t>Francisco,</a:t>
            </a:r>
            <a:r>
              <a:rPr sz="1050" kern="0" spc="-49">
                <a:solidFill>
                  <a:srgbClr val="585858"/>
                </a:solidFill>
                <a:latin typeface="Arial"/>
                <a:cs typeface="Arial"/>
              </a:rPr>
              <a:t> </a:t>
            </a:r>
            <a:r>
              <a:rPr sz="1050" kern="0" spc="-15">
                <a:solidFill>
                  <a:srgbClr val="585858"/>
                </a:solidFill>
                <a:latin typeface="Arial"/>
                <a:cs typeface="Arial"/>
              </a:rPr>
              <a:t>2018</a:t>
            </a:r>
            <a:endParaRPr sz="1050" kern="0">
              <a:solidFill>
                <a:sysClr val="windowText" lastClr="000000"/>
              </a:solidFill>
              <a:latin typeface="Arial"/>
              <a:cs typeface="Arial"/>
            </a:endParaRPr>
          </a:p>
          <a:p>
            <a:pPr marR="43339" algn="ctr">
              <a:spcBef>
                <a:spcPts val="664"/>
              </a:spcBef>
            </a:pPr>
            <a:r>
              <a:rPr sz="675" kern="0" spc="-34">
                <a:solidFill>
                  <a:srgbClr val="404040"/>
                </a:solidFill>
                <a:latin typeface="Arial"/>
                <a:cs typeface="Arial"/>
              </a:rPr>
              <a:t>Accommodation</a:t>
            </a:r>
            <a:r>
              <a:rPr sz="675" kern="0" spc="-8">
                <a:solidFill>
                  <a:srgbClr val="404040"/>
                </a:solidFill>
                <a:latin typeface="Arial"/>
                <a:cs typeface="Arial"/>
              </a:rPr>
              <a:t> </a:t>
            </a:r>
            <a:r>
              <a:rPr sz="675" kern="0" spc="71">
                <a:solidFill>
                  <a:srgbClr val="404040"/>
                </a:solidFill>
                <a:latin typeface="Arial"/>
                <a:cs typeface="Arial"/>
              </a:rPr>
              <a:t>/</a:t>
            </a:r>
            <a:r>
              <a:rPr sz="675" kern="0" spc="11">
                <a:solidFill>
                  <a:srgbClr val="404040"/>
                </a:solidFill>
                <a:latin typeface="Arial"/>
                <a:cs typeface="Arial"/>
              </a:rPr>
              <a:t> </a:t>
            </a:r>
            <a:r>
              <a:rPr sz="675" kern="0" spc="-15">
                <a:solidFill>
                  <a:srgbClr val="404040"/>
                </a:solidFill>
                <a:latin typeface="Arial"/>
                <a:cs typeface="Arial"/>
              </a:rPr>
              <a:t>Food</a:t>
            </a:r>
            <a:endParaRPr sz="675" kern="0">
              <a:solidFill>
                <a:sysClr val="windowText" lastClr="000000"/>
              </a:solidFill>
              <a:latin typeface="Arial"/>
              <a:cs typeface="Arial"/>
            </a:endParaRPr>
          </a:p>
        </p:txBody>
      </p:sp>
      <p:sp>
        <p:nvSpPr>
          <p:cNvPr id="50" name="TextBox 49">
            <a:extLst>
              <a:ext uri="{FF2B5EF4-FFF2-40B4-BE49-F238E27FC236}">
                <a16:creationId xmlns:a16="http://schemas.microsoft.com/office/drawing/2014/main" id="{4EEF260F-7E32-6B5D-9204-7CD2F77024C5}"/>
              </a:ext>
            </a:extLst>
          </p:cNvPr>
          <p:cNvSpPr txBox="1"/>
          <p:nvPr/>
        </p:nvSpPr>
        <p:spPr>
          <a:xfrm>
            <a:off x="6040790" y="6307717"/>
            <a:ext cx="2811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BFBFBF"/>
                </a:solidFill>
                <a:ea typeface="+mn-lt"/>
                <a:cs typeface="+mn-lt"/>
              </a:rPr>
              <a:t>Slide developed by Dr. Ted Egan - Chief Economist for the City and County of San Francisco</a:t>
            </a:r>
            <a:endParaRPr lang="en-US" sz="900">
              <a:solidFill>
                <a:srgbClr val="BFBFBF"/>
              </a:solidFill>
            </a:endParaRPr>
          </a:p>
        </p:txBody>
      </p:sp>
    </p:spTree>
    <p:extLst>
      <p:ext uri="{BB962C8B-B14F-4D97-AF65-F5344CB8AC3E}">
        <p14:creationId xmlns:p14="http://schemas.microsoft.com/office/powerpoint/2010/main" val="180028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44" y="1245128"/>
            <a:ext cx="93345" cy="171681"/>
          </a:xfrm>
          <a:prstGeom prst="rect">
            <a:avLst/>
          </a:prstGeom>
        </p:spPr>
        <p:txBody>
          <a:bodyPr vert="horz" wrap="square" lIns="0" tIns="10001" rIns="0" bIns="0" rtlCol="0">
            <a:spAutoFit/>
          </a:bodyPr>
          <a:lstStyle/>
          <a:p>
            <a:pPr marL="9525">
              <a:spcBef>
                <a:spcPts val="79"/>
              </a:spcBef>
            </a:pPr>
            <a:r>
              <a:rPr sz="1050" b="1" kern="0">
                <a:solidFill>
                  <a:srgbClr val="FFFFFF"/>
                </a:solidFill>
                <a:latin typeface="Arial"/>
                <a:cs typeface="Arial"/>
              </a:rPr>
              <a:t>8</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1659255" y="876301"/>
            <a:ext cx="5792153" cy="286617"/>
          </a:xfrm>
          <a:prstGeom prst="rect">
            <a:avLst/>
          </a:prstGeom>
        </p:spPr>
        <p:txBody>
          <a:bodyPr vert="horz" wrap="square" lIns="0" tIns="9525" rIns="0" bIns="0" rtlCol="0" anchor="t">
            <a:spAutoFit/>
          </a:bodyPr>
          <a:lstStyle/>
          <a:p>
            <a:pPr marL="9525">
              <a:spcBef>
                <a:spcPts val="75"/>
              </a:spcBef>
            </a:pPr>
            <a:r>
              <a:rPr spc="-214"/>
              <a:t>SF</a:t>
            </a:r>
            <a:r>
              <a:rPr spc="-4"/>
              <a:t> </a:t>
            </a:r>
            <a:r>
              <a:rPr spc="-68"/>
              <a:t>Workers</a:t>
            </a:r>
            <a:r>
              <a:rPr spc="-41"/>
              <a:t> </a:t>
            </a:r>
            <a:r>
              <a:rPr spc="-94"/>
              <a:t>Expect</a:t>
            </a:r>
            <a:r>
              <a:rPr spc="-30"/>
              <a:t> </a:t>
            </a:r>
            <a:r>
              <a:t>to</a:t>
            </a:r>
            <a:r>
              <a:rPr spc="-34"/>
              <a:t> </a:t>
            </a:r>
            <a:r>
              <a:rPr spc="-98"/>
              <a:t>Stay</a:t>
            </a:r>
            <a:r>
              <a:rPr spc="-30"/>
              <a:t> </a:t>
            </a:r>
            <a:r>
              <a:rPr spc="-83"/>
              <a:t>Away</a:t>
            </a:r>
            <a:r>
              <a:rPr spc="-30"/>
              <a:t> </a:t>
            </a:r>
            <a:r>
              <a:rPr spc="188"/>
              <a:t>&gt;</a:t>
            </a:r>
            <a:r>
              <a:rPr spc="-49"/>
              <a:t> </a:t>
            </a:r>
            <a:r>
              <a:t>50%</a:t>
            </a:r>
            <a:r>
              <a:rPr spc="-38"/>
              <a:t> </a:t>
            </a:r>
            <a:r>
              <a:t>of</a:t>
            </a:r>
            <a:r>
              <a:rPr spc="-30"/>
              <a:t> </a:t>
            </a:r>
            <a:r>
              <a:t>the</a:t>
            </a:r>
            <a:r>
              <a:rPr spc="-38"/>
              <a:t> </a:t>
            </a:r>
            <a:r>
              <a:rPr spc="-15"/>
              <a:t>Time</a:t>
            </a:r>
          </a:p>
        </p:txBody>
      </p:sp>
      <p:sp>
        <p:nvSpPr>
          <p:cNvPr id="4" name="object 4"/>
          <p:cNvSpPr txBox="1"/>
          <p:nvPr/>
        </p:nvSpPr>
        <p:spPr>
          <a:xfrm>
            <a:off x="1566011" y="5740835"/>
            <a:ext cx="957739" cy="113493"/>
          </a:xfrm>
          <a:prstGeom prst="rect">
            <a:avLst/>
          </a:prstGeom>
        </p:spPr>
        <p:txBody>
          <a:bodyPr vert="horz" wrap="square" lIns="0" tIns="9525" rIns="0" bIns="0" rtlCol="0">
            <a:spAutoFit/>
          </a:bodyPr>
          <a:lstStyle/>
          <a:p>
            <a:pPr marL="9525">
              <a:spcBef>
                <a:spcPts val="75"/>
              </a:spcBef>
            </a:pPr>
            <a:r>
              <a:rPr sz="675" kern="0" spc="-45">
                <a:solidFill>
                  <a:sysClr val="windowText" lastClr="000000"/>
                </a:solidFill>
                <a:latin typeface="Arial"/>
                <a:cs typeface="Arial"/>
              </a:rPr>
              <a:t>Source:</a:t>
            </a:r>
            <a:r>
              <a:rPr sz="675" kern="0" spc="-23">
                <a:solidFill>
                  <a:sysClr val="windowText" lastClr="000000"/>
                </a:solidFill>
                <a:latin typeface="Arial"/>
                <a:cs typeface="Arial"/>
              </a:rPr>
              <a:t> </a:t>
            </a:r>
            <a:r>
              <a:rPr sz="675" kern="0" spc="-49">
                <a:solidFill>
                  <a:sysClr val="windowText" lastClr="000000"/>
                </a:solidFill>
                <a:latin typeface="Arial"/>
                <a:cs typeface="Arial"/>
              </a:rPr>
              <a:t>WFHResearch.com</a:t>
            </a:r>
            <a:endParaRPr sz="675" kern="0">
              <a:solidFill>
                <a:sysClr val="windowText" lastClr="000000"/>
              </a:solidFill>
              <a:latin typeface="Arial"/>
              <a:cs typeface="Arial"/>
            </a:endParaRPr>
          </a:p>
        </p:txBody>
      </p:sp>
      <p:pic>
        <p:nvPicPr>
          <p:cNvPr id="5" name="object 5"/>
          <p:cNvPicPr/>
          <p:nvPr/>
        </p:nvPicPr>
        <p:blipFill>
          <a:blip r:embed="rId3" cstate="print"/>
          <a:stretch>
            <a:fillRect/>
          </a:stretch>
        </p:blipFill>
        <p:spPr>
          <a:xfrm>
            <a:off x="1174958" y="1818868"/>
            <a:ext cx="6819650" cy="3207476"/>
          </a:xfrm>
          <a:prstGeom prst="rect">
            <a:avLst/>
          </a:prstGeom>
        </p:spPr>
      </p:pic>
      <p:sp>
        <p:nvSpPr>
          <p:cNvPr id="7" name="TextBox 6">
            <a:extLst>
              <a:ext uri="{FF2B5EF4-FFF2-40B4-BE49-F238E27FC236}">
                <a16:creationId xmlns:a16="http://schemas.microsoft.com/office/drawing/2014/main" id="{2103E3FE-5064-A3C5-0D8D-32FD0D745427}"/>
              </a:ext>
            </a:extLst>
          </p:cNvPr>
          <p:cNvSpPr txBox="1"/>
          <p:nvPr/>
        </p:nvSpPr>
        <p:spPr>
          <a:xfrm>
            <a:off x="6040790" y="6307717"/>
            <a:ext cx="2811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BFBFBF"/>
                </a:solidFill>
                <a:ea typeface="+mn-lt"/>
                <a:cs typeface="+mn-lt"/>
              </a:rPr>
              <a:t>Slide developed by Dr. Ted Egan - Chief Economist for the City and County of San Francisco</a:t>
            </a:r>
            <a:endParaRPr lang="en-US" sz="900">
              <a:solidFill>
                <a:srgbClr val="BFBFBF"/>
              </a:solidFill>
            </a:endParaRPr>
          </a:p>
        </p:txBody>
      </p:sp>
    </p:spTree>
    <p:extLst>
      <p:ext uri="{BB962C8B-B14F-4D97-AF65-F5344CB8AC3E}">
        <p14:creationId xmlns:p14="http://schemas.microsoft.com/office/powerpoint/2010/main" val="258831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C2A11-BE71-425B-A860-0CE6C0FEFA63}"/>
              </a:ext>
            </a:extLst>
          </p:cNvPr>
          <p:cNvSpPr txBox="1"/>
          <p:nvPr/>
        </p:nvSpPr>
        <p:spPr>
          <a:xfrm>
            <a:off x="361950" y="279400"/>
            <a:ext cx="8642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4"/>
                </a:solidFill>
                <a:latin typeface="Georgia"/>
              </a:rPr>
              <a:t>Renewing the Economic Core: Forum Series </a:t>
            </a:r>
          </a:p>
        </p:txBody>
      </p:sp>
      <p:sp>
        <p:nvSpPr>
          <p:cNvPr id="3" name="TextBox 2">
            <a:extLst>
              <a:ext uri="{FF2B5EF4-FFF2-40B4-BE49-F238E27FC236}">
                <a16:creationId xmlns:a16="http://schemas.microsoft.com/office/drawing/2014/main" id="{92CD22E7-E86F-4378-846A-CA02CCD10C6C}"/>
              </a:ext>
            </a:extLst>
          </p:cNvPr>
          <p:cNvSpPr txBox="1"/>
          <p:nvPr/>
        </p:nvSpPr>
        <p:spPr>
          <a:xfrm>
            <a:off x="455159" y="1108302"/>
            <a:ext cx="8361828"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City is partnering with Advance SF to facilitate discussions among public and private-sector leaders to help build a shared vision for San Francisco’s re-emerging economic core. </a:t>
            </a:r>
            <a:endParaRPr lang="en-US" sz="2000">
              <a:cs typeface="Calibri" panose="020F0502020204030204"/>
            </a:endParaRPr>
          </a:p>
          <a:p>
            <a:endParaRPr lang="en-US" sz="2000" b="1">
              <a:ea typeface="+mn-lt"/>
              <a:cs typeface="+mn-lt"/>
            </a:endParaRPr>
          </a:p>
          <a:p>
            <a:r>
              <a:rPr lang="en-US" sz="2000" b="1">
                <a:ea typeface="+mn-lt"/>
                <a:cs typeface="+mn-lt"/>
              </a:rPr>
              <a:t>Initial Event: April 13th Renewing the Economic Core Forum</a:t>
            </a:r>
            <a:endParaRPr lang="en-US" sz="2000" b="1">
              <a:cs typeface="Calibri"/>
            </a:endParaRPr>
          </a:p>
          <a:p>
            <a:pPr marL="285750" indent="-285750">
              <a:buFont typeface="Arial"/>
              <a:buChar char="•"/>
            </a:pPr>
            <a:r>
              <a:rPr lang="en-US" sz="2000">
                <a:ea typeface="+mn-lt"/>
                <a:cs typeface="+mn-lt"/>
              </a:rPr>
              <a:t>Full-day event hosted in partnership with Advance SF that brought private-sector leaders together for a facilitated visioning session to help build a shared vision for San Francisco’s re-emerging economic core. </a:t>
            </a:r>
            <a:endParaRPr lang="en-US" sz="2000">
              <a:cs typeface="Calibri" panose="020F0502020204030204"/>
            </a:endParaRPr>
          </a:p>
          <a:p>
            <a:pPr marL="285750" indent="-285750">
              <a:buFont typeface="Arial"/>
              <a:buChar char="•"/>
            </a:pPr>
            <a:endParaRPr lang="en-US" sz="2000">
              <a:ea typeface="+mn-lt"/>
              <a:cs typeface="+mn-lt"/>
            </a:endParaRPr>
          </a:p>
          <a:p>
            <a:r>
              <a:rPr lang="en-US" sz="2000" b="1">
                <a:ea typeface="+mn-lt"/>
                <a:cs typeface="+mn-lt"/>
              </a:rPr>
              <a:t>Additional Events</a:t>
            </a:r>
          </a:p>
          <a:p>
            <a:pPr marL="285750" indent="-285750">
              <a:buFont typeface="Arial,Sans-Serif"/>
              <a:buChar char="•"/>
            </a:pPr>
            <a:r>
              <a:rPr lang="en-US" sz="2000">
                <a:ea typeface="+mn-lt"/>
                <a:cs typeface="+mn-lt"/>
              </a:rPr>
              <a:t>April 20 – Discussion at today's Directors Working Group</a:t>
            </a:r>
          </a:p>
          <a:p>
            <a:pPr marL="285750" indent="-285750">
              <a:buFont typeface="Arial,Sans-Serif"/>
              <a:buChar char="•"/>
            </a:pPr>
            <a:r>
              <a:rPr lang="en-US" sz="2000">
                <a:ea typeface="+mn-lt"/>
                <a:cs typeface="+mn-lt"/>
              </a:rPr>
              <a:t>May 11 – Feedback Session on draft narrative for 4/13 event attendees</a:t>
            </a:r>
          </a:p>
          <a:p>
            <a:pPr marL="285750" indent="-285750">
              <a:buFont typeface="Arial,Sans-Serif"/>
              <a:buChar char="•"/>
            </a:pPr>
            <a:r>
              <a:rPr lang="en-US" sz="2000">
                <a:ea typeface="+mn-lt"/>
                <a:cs typeface="+mn-lt"/>
              </a:rPr>
              <a:t>May 24 – Public dialogue – SPUR panel and dialogue re: renewing the economic core (anticipated 12:30pm timeslot)</a:t>
            </a:r>
          </a:p>
          <a:p>
            <a:pPr marL="285750" indent="-285750">
              <a:buFont typeface="Arial,Sans-Serif"/>
              <a:buChar char="•"/>
            </a:pPr>
            <a:r>
              <a:rPr lang="en-US" sz="2000">
                <a:ea typeface="+mn-lt"/>
                <a:cs typeface="+mn-lt"/>
              </a:rPr>
              <a:t>Ongoing – Smaller group implementation-focused workshops on key topics of interest (i.e. public realm workshop in early September)</a:t>
            </a:r>
            <a:endParaRPr lang="en-US" sz="2000">
              <a:cs typeface="Calibri"/>
            </a:endParaRPr>
          </a:p>
          <a:p>
            <a:endParaRPr lang="en-US" sz="2000">
              <a:ea typeface="+mn-lt"/>
              <a:cs typeface="+mn-lt"/>
            </a:endParaRPr>
          </a:p>
          <a:p>
            <a:pPr marL="285750" indent="-285750">
              <a:buFont typeface="Arial"/>
              <a:buChar char="•"/>
            </a:pPr>
            <a:endParaRPr lang="en-US" sz="2000">
              <a:cs typeface="Calibri" panose="020F0502020204030204"/>
            </a:endParaRPr>
          </a:p>
          <a:p>
            <a:br>
              <a:rPr lang="en-US"/>
            </a:br>
            <a:endParaRPr lang="en-US">
              <a:cs typeface="Calibri"/>
            </a:endParaRPr>
          </a:p>
        </p:txBody>
      </p:sp>
    </p:spTree>
    <p:extLst>
      <p:ext uri="{BB962C8B-B14F-4D97-AF65-F5344CB8AC3E}">
        <p14:creationId xmlns:p14="http://schemas.microsoft.com/office/powerpoint/2010/main" val="50702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C2A11-BE71-425B-A860-0CE6C0FEFA63}"/>
              </a:ext>
            </a:extLst>
          </p:cNvPr>
          <p:cNvSpPr txBox="1"/>
          <p:nvPr/>
        </p:nvSpPr>
        <p:spPr>
          <a:xfrm>
            <a:off x="361950" y="279400"/>
            <a:ext cx="86423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4"/>
                </a:solidFill>
                <a:latin typeface="Georgia"/>
              </a:rPr>
              <a:t>Forum Outcomes </a:t>
            </a:r>
          </a:p>
        </p:txBody>
      </p:sp>
      <p:sp>
        <p:nvSpPr>
          <p:cNvPr id="3" name="TextBox 2">
            <a:extLst>
              <a:ext uri="{FF2B5EF4-FFF2-40B4-BE49-F238E27FC236}">
                <a16:creationId xmlns:a16="http://schemas.microsoft.com/office/drawing/2014/main" id="{92CD22E7-E86F-4378-846A-CA02CCD10C6C}"/>
              </a:ext>
            </a:extLst>
          </p:cNvPr>
          <p:cNvSpPr txBox="1"/>
          <p:nvPr/>
        </p:nvSpPr>
        <p:spPr>
          <a:xfrm>
            <a:off x="455159" y="1108302"/>
            <a:ext cx="83618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a:p>
            <a:endParaRPr lang="en-US">
              <a:cs typeface="Calibri"/>
            </a:endParaRPr>
          </a:p>
          <a:p>
            <a:br>
              <a:rPr lang="en-US"/>
            </a:br>
            <a:endParaRPr lang="en-US">
              <a:cs typeface="Calibri"/>
            </a:endParaRPr>
          </a:p>
        </p:txBody>
      </p:sp>
      <p:sp>
        <p:nvSpPr>
          <p:cNvPr id="4" name="TextBox 3">
            <a:extLst>
              <a:ext uri="{FF2B5EF4-FFF2-40B4-BE49-F238E27FC236}">
                <a16:creationId xmlns:a16="http://schemas.microsoft.com/office/drawing/2014/main" id="{30E3C8AA-8BE6-CF4D-34BF-A06607FA8934}"/>
              </a:ext>
            </a:extLst>
          </p:cNvPr>
          <p:cNvSpPr txBox="1"/>
          <p:nvPr/>
        </p:nvSpPr>
        <p:spPr>
          <a:xfrm>
            <a:off x="462224" y="1215851"/>
            <a:ext cx="830747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Segoe UI"/>
              </a:rPr>
              <a:t>The outcome of this series of dialogues will be a </a:t>
            </a:r>
            <a:r>
              <a:rPr lang="en-US" sz="2800" b="1">
                <a:cs typeface="Segoe UI"/>
              </a:rPr>
              <a:t>new narrative for our economic core</a:t>
            </a:r>
            <a:r>
              <a:rPr lang="en-US" sz="2800">
                <a:cs typeface="Segoe UI"/>
              </a:rPr>
              <a:t> that provides a strategic springboard for public-private collaboration on efforts to support recovery, such as:​</a:t>
            </a:r>
            <a:endParaRPr lang="en-US" sz="2800">
              <a:cs typeface="Calibri"/>
            </a:endParaRPr>
          </a:p>
          <a:p>
            <a:pPr marL="342900" indent="-342900">
              <a:buFont typeface="Arial,Sans-Serif"/>
              <a:buChar char="•"/>
            </a:pPr>
            <a:r>
              <a:rPr lang="en-US" sz="2800">
                <a:ea typeface="+mn-lt"/>
                <a:cs typeface="+mn-lt"/>
              </a:rPr>
              <a:t>policy initiatives</a:t>
            </a:r>
          </a:p>
          <a:p>
            <a:pPr marL="342900" indent="-342900">
              <a:buFont typeface="Arial,Sans-Serif"/>
              <a:buChar char="•"/>
            </a:pPr>
            <a:r>
              <a:rPr lang="en-US" sz="2800">
                <a:ea typeface="+mn-lt"/>
                <a:cs typeface="+mn-lt"/>
              </a:rPr>
              <a:t>business attraction and retention efforts </a:t>
            </a:r>
            <a:endParaRPr lang="en-US" sz="2800">
              <a:cs typeface="Calibri" panose="020F0502020204030204"/>
            </a:endParaRPr>
          </a:p>
          <a:p>
            <a:pPr marL="342900" indent="-342900">
              <a:buFont typeface="Arial"/>
              <a:buChar char="•"/>
            </a:pPr>
            <a:r>
              <a:rPr lang="en-US" sz="2800">
                <a:cs typeface="Arial"/>
              </a:rPr>
              <a:t>beautification/public realm investments​</a:t>
            </a:r>
          </a:p>
          <a:p>
            <a:pPr marL="342900" indent="-342900">
              <a:buFont typeface="Arial"/>
              <a:buChar char="•"/>
            </a:pPr>
            <a:r>
              <a:rPr lang="en-US" sz="2800">
                <a:cs typeface="Arial"/>
              </a:rPr>
              <a:t>public space activation​</a:t>
            </a:r>
          </a:p>
          <a:p>
            <a:pPr marL="342900" indent="-342900">
              <a:buFont typeface="Arial"/>
              <a:buChar char="•"/>
            </a:pPr>
            <a:r>
              <a:rPr lang="en-US" sz="2800">
                <a:cs typeface="Calibri"/>
              </a:rPr>
              <a:t>transportation initiatives </a:t>
            </a:r>
            <a:endParaRPr lang="en-US" sz="2800">
              <a:cs typeface="Arial"/>
            </a:endParaRPr>
          </a:p>
          <a:p>
            <a:pPr marL="342900" indent="-342900">
              <a:buFont typeface="Arial"/>
              <a:buChar char="•"/>
            </a:pPr>
            <a:r>
              <a:rPr lang="en-US" sz="2800">
                <a:ea typeface="+mn-lt"/>
                <a:cs typeface="+mn-lt"/>
              </a:rPr>
              <a:t>ground floor and office tenanting </a:t>
            </a:r>
            <a:endParaRPr lang="en-US" sz="2800">
              <a:cs typeface="Arial"/>
            </a:endParaRPr>
          </a:p>
        </p:txBody>
      </p:sp>
    </p:spTree>
    <p:extLst>
      <p:ext uri="{BB962C8B-B14F-4D97-AF65-F5344CB8AC3E}">
        <p14:creationId xmlns:p14="http://schemas.microsoft.com/office/powerpoint/2010/main" val="313183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owntown CBD district.png">
            <a:extLst>
              <a:ext uri="{FF2B5EF4-FFF2-40B4-BE49-F238E27FC236}">
                <a16:creationId xmlns:a16="http://schemas.microsoft.com/office/drawing/2014/main" id="{A34574B3-5A5F-FA79-3D71-0B7C20FFD39C}"/>
              </a:ext>
            </a:extLst>
          </p:cNvPr>
          <p:cNvPicPr>
            <a:picLocks noChangeAspect="1"/>
          </p:cNvPicPr>
          <p:nvPr/>
        </p:nvPicPr>
        <p:blipFill rotWithShape="1">
          <a:blip r:embed="rId3"/>
          <a:srcRect l="14608" t="7278" r="12212" b="4747"/>
          <a:stretch/>
        </p:blipFill>
        <p:spPr>
          <a:xfrm>
            <a:off x="4954080" y="1167314"/>
            <a:ext cx="4044968" cy="3539736"/>
          </a:xfrm>
          <a:prstGeom prst="rect">
            <a:avLst/>
          </a:prstGeom>
          <a:ln>
            <a:solidFill>
              <a:schemeClr val="tx1">
                <a:lumMod val="85000"/>
                <a:lumOff val="15000"/>
              </a:schemeClr>
            </a:solidFill>
          </a:ln>
        </p:spPr>
      </p:pic>
      <p:sp>
        <p:nvSpPr>
          <p:cNvPr id="2" name="TextBox 1">
            <a:extLst>
              <a:ext uri="{FF2B5EF4-FFF2-40B4-BE49-F238E27FC236}">
                <a16:creationId xmlns:a16="http://schemas.microsoft.com/office/drawing/2014/main" id="{169C2A11-BE71-425B-A860-0CE6C0FEFA63}"/>
              </a:ext>
            </a:extLst>
          </p:cNvPr>
          <p:cNvSpPr txBox="1"/>
          <p:nvPr/>
        </p:nvSpPr>
        <p:spPr>
          <a:xfrm>
            <a:off x="361950" y="279400"/>
            <a:ext cx="864235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chemeClr val="accent4">
                    <a:lumMod val="50000"/>
                  </a:schemeClr>
                </a:solidFill>
                <a:latin typeface="Georgia"/>
              </a:rPr>
              <a:t>Downtown CBD Public Realm Action Plan</a:t>
            </a:r>
          </a:p>
        </p:txBody>
      </p:sp>
      <p:sp>
        <p:nvSpPr>
          <p:cNvPr id="8" name="TextBox 7">
            <a:extLst>
              <a:ext uri="{FF2B5EF4-FFF2-40B4-BE49-F238E27FC236}">
                <a16:creationId xmlns:a16="http://schemas.microsoft.com/office/drawing/2014/main" id="{65197416-41FD-F195-DF81-19BBA1782CF5}"/>
              </a:ext>
            </a:extLst>
          </p:cNvPr>
          <p:cNvSpPr txBox="1"/>
          <p:nvPr/>
        </p:nvSpPr>
        <p:spPr>
          <a:xfrm>
            <a:off x="454325" y="1043796"/>
            <a:ext cx="4405782"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a:solidFill>
                  <a:schemeClr val="tx1">
                    <a:lumMod val="95000"/>
                    <a:lumOff val="5000"/>
                  </a:schemeClr>
                </a:solidFill>
              </a:rPr>
              <a:t>Action Plan for streets and public spaces in DCBD's district</a:t>
            </a:r>
            <a:endParaRPr lang="en-US" sz="2400">
              <a:solidFill>
                <a:schemeClr val="tx1">
                  <a:lumMod val="95000"/>
                  <a:lumOff val="5000"/>
                </a:schemeClr>
              </a:solidFill>
              <a:cs typeface="Calibri"/>
            </a:endParaRPr>
          </a:p>
          <a:p>
            <a:endParaRPr lang="en-US" sz="2400">
              <a:solidFill>
                <a:schemeClr val="tx1">
                  <a:lumMod val="95000"/>
                  <a:lumOff val="5000"/>
                </a:schemeClr>
              </a:solidFill>
              <a:cs typeface="Calibri"/>
            </a:endParaRPr>
          </a:p>
          <a:p>
            <a:pPr marL="342900" indent="-342900">
              <a:buFont typeface="Arial,Sans-Serif"/>
              <a:buChar char="•"/>
            </a:pPr>
            <a:r>
              <a:rPr lang="en-US" sz="2400">
                <a:solidFill>
                  <a:schemeClr val="tx1">
                    <a:lumMod val="95000"/>
                    <a:lumOff val="5000"/>
                  </a:schemeClr>
                </a:solidFill>
                <a:cs typeface="Calibri"/>
              </a:rPr>
              <a:t>Recommendations will include physical and programmatic public realm projects</a:t>
            </a:r>
          </a:p>
          <a:p>
            <a:endParaRPr lang="en-US" sz="2400">
              <a:solidFill>
                <a:schemeClr val="tx1">
                  <a:lumMod val="95000"/>
                  <a:lumOff val="5000"/>
                </a:schemeClr>
              </a:solidFill>
              <a:cs typeface="Calibri"/>
            </a:endParaRPr>
          </a:p>
          <a:p>
            <a:pPr marL="342900" indent="-342900">
              <a:buFont typeface="Arial,Sans-Serif"/>
              <a:buChar char="•"/>
            </a:pPr>
            <a:r>
              <a:rPr lang="en-US" sz="2400">
                <a:solidFill>
                  <a:schemeClr val="tx1">
                    <a:lumMod val="95000"/>
                    <a:lumOff val="5000"/>
                  </a:schemeClr>
                </a:solidFill>
                <a:cs typeface="Calibri"/>
              </a:rPr>
              <a:t>Focus areas include: </a:t>
            </a:r>
          </a:p>
          <a:p>
            <a:pPr marL="800100" lvl="1" indent="-342900">
              <a:buFont typeface="Arial,Sans-Serif"/>
              <a:buChar char="•"/>
            </a:pPr>
            <a:r>
              <a:rPr lang="en-US" sz="2000">
                <a:solidFill>
                  <a:schemeClr val="tx1">
                    <a:lumMod val="95000"/>
                    <a:lumOff val="5000"/>
                  </a:schemeClr>
                </a:solidFill>
                <a:cs typeface="Calibri"/>
              </a:rPr>
              <a:t>Branding/wayfinding</a:t>
            </a:r>
          </a:p>
          <a:p>
            <a:pPr marL="800100" lvl="1" indent="-342900">
              <a:buFont typeface="Arial,Sans-Serif"/>
              <a:buChar char="•"/>
            </a:pPr>
            <a:r>
              <a:rPr lang="en-US" sz="2000">
                <a:solidFill>
                  <a:schemeClr val="tx1">
                    <a:lumMod val="95000"/>
                    <a:lumOff val="5000"/>
                  </a:schemeClr>
                </a:solidFill>
                <a:cs typeface="Calibri"/>
              </a:rPr>
              <a:t>Sidewalk landscaping</a:t>
            </a:r>
          </a:p>
          <a:p>
            <a:pPr marL="800100" lvl="1" indent="-342900">
              <a:buFont typeface="Arial,Sans-Serif"/>
              <a:buChar char="•"/>
            </a:pPr>
            <a:r>
              <a:rPr lang="en-US" sz="2000">
                <a:solidFill>
                  <a:schemeClr val="tx1">
                    <a:lumMod val="95000"/>
                    <a:lumOff val="5000"/>
                  </a:schemeClr>
                </a:solidFill>
                <a:cs typeface="Calibri"/>
              </a:rPr>
              <a:t>POPOs activation</a:t>
            </a:r>
          </a:p>
          <a:p>
            <a:pPr marL="800100" lvl="1" indent="-342900">
              <a:buFont typeface="Arial,Sans-Serif"/>
              <a:buChar char="•"/>
            </a:pPr>
            <a:r>
              <a:rPr lang="en-US" sz="2000">
                <a:solidFill>
                  <a:schemeClr val="tx1">
                    <a:lumMod val="95000"/>
                    <a:lumOff val="5000"/>
                  </a:schemeClr>
                </a:solidFill>
                <a:cs typeface="Calibri"/>
              </a:rPr>
              <a:t>Place-based public art</a:t>
            </a:r>
          </a:p>
          <a:p>
            <a:pPr marL="800100" lvl="1" indent="-342900">
              <a:buFont typeface="Arial,Sans-Serif"/>
              <a:buChar char="•"/>
            </a:pPr>
            <a:r>
              <a:rPr lang="en-US" sz="2000">
                <a:solidFill>
                  <a:schemeClr val="tx1">
                    <a:lumMod val="95000"/>
                    <a:lumOff val="5000"/>
                  </a:schemeClr>
                </a:solidFill>
                <a:cs typeface="Calibri"/>
              </a:rPr>
              <a:t>Events</a:t>
            </a:r>
          </a:p>
          <a:p>
            <a:pPr marL="800100" lvl="1" indent="-342900">
              <a:buFont typeface="Arial,Sans-Serif"/>
              <a:buChar char="•"/>
            </a:pPr>
            <a:r>
              <a:rPr lang="en-US" sz="2000">
                <a:solidFill>
                  <a:schemeClr val="tx1">
                    <a:lumMod val="95000"/>
                    <a:lumOff val="5000"/>
                  </a:schemeClr>
                </a:solidFill>
                <a:cs typeface="Calibri"/>
              </a:rPr>
              <a:t>Pedestrian safety, comfort</a:t>
            </a:r>
          </a:p>
          <a:p>
            <a:pPr marL="342900" indent="-342900">
              <a:buFont typeface="Arial,Sans-Serif"/>
              <a:buChar char="•"/>
            </a:pPr>
            <a:endParaRPr lang="en-US" sz="2200">
              <a:solidFill>
                <a:schemeClr val="tx1">
                  <a:lumMod val="95000"/>
                  <a:lumOff val="5000"/>
                </a:schemeClr>
              </a:solidFill>
              <a:cs typeface="Calibri"/>
            </a:endParaRPr>
          </a:p>
        </p:txBody>
      </p:sp>
      <p:pic>
        <p:nvPicPr>
          <p:cNvPr id="9" name="Picture 9" descr="sitelablogo.png">
            <a:extLst>
              <a:ext uri="{FF2B5EF4-FFF2-40B4-BE49-F238E27FC236}">
                <a16:creationId xmlns:a16="http://schemas.microsoft.com/office/drawing/2014/main" id="{B4568142-DB8F-146A-9E8C-C2EEE2F56EFE}"/>
              </a:ext>
            </a:extLst>
          </p:cNvPr>
          <p:cNvPicPr>
            <a:picLocks noChangeAspect="1"/>
          </p:cNvPicPr>
          <p:nvPr/>
        </p:nvPicPr>
        <p:blipFill>
          <a:blip r:embed="rId4"/>
          <a:stretch>
            <a:fillRect/>
          </a:stretch>
        </p:blipFill>
        <p:spPr>
          <a:xfrm>
            <a:off x="7196846" y="5207408"/>
            <a:ext cx="1851804" cy="485427"/>
          </a:xfrm>
          <a:prstGeom prst="rect">
            <a:avLst/>
          </a:prstGeom>
        </p:spPr>
      </p:pic>
      <p:pic>
        <p:nvPicPr>
          <p:cNvPr id="10" name="Picture 10" descr="DSF_Logo-300dpi_Color.png">
            <a:extLst>
              <a:ext uri="{FF2B5EF4-FFF2-40B4-BE49-F238E27FC236}">
                <a16:creationId xmlns:a16="http://schemas.microsoft.com/office/drawing/2014/main" id="{46F2E0DA-2CB3-4E0B-6D18-17227613C695}"/>
              </a:ext>
            </a:extLst>
          </p:cNvPr>
          <p:cNvPicPr>
            <a:picLocks noChangeAspect="1"/>
          </p:cNvPicPr>
          <p:nvPr/>
        </p:nvPicPr>
        <p:blipFill>
          <a:blip r:embed="rId5"/>
          <a:stretch>
            <a:fillRect/>
          </a:stretch>
        </p:blipFill>
        <p:spPr>
          <a:xfrm>
            <a:off x="4575115" y="4617373"/>
            <a:ext cx="2743200" cy="1855618"/>
          </a:xfrm>
          <a:prstGeom prst="rect">
            <a:avLst/>
          </a:prstGeom>
        </p:spPr>
      </p:pic>
      <p:sp>
        <p:nvSpPr>
          <p:cNvPr id="11" name="TextBox 10">
            <a:extLst>
              <a:ext uri="{FF2B5EF4-FFF2-40B4-BE49-F238E27FC236}">
                <a16:creationId xmlns:a16="http://schemas.microsoft.com/office/drawing/2014/main" id="{D404264B-D455-9804-F222-13FB92BDE8EE}"/>
              </a:ext>
            </a:extLst>
          </p:cNvPr>
          <p:cNvSpPr txBox="1"/>
          <p:nvPr/>
        </p:nvSpPr>
        <p:spPr>
          <a:xfrm>
            <a:off x="4896055" y="47161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Led by:</a:t>
            </a:r>
          </a:p>
        </p:txBody>
      </p:sp>
      <p:sp>
        <p:nvSpPr>
          <p:cNvPr id="12" name="TextBox 11">
            <a:extLst>
              <a:ext uri="{FF2B5EF4-FFF2-40B4-BE49-F238E27FC236}">
                <a16:creationId xmlns:a16="http://schemas.microsoft.com/office/drawing/2014/main" id="{3B8D8060-E7BD-9748-C077-4C4AA4F26747}"/>
              </a:ext>
            </a:extLst>
          </p:cNvPr>
          <p:cNvSpPr txBox="1"/>
          <p:nvPr/>
        </p:nvSpPr>
        <p:spPr>
          <a:xfrm>
            <a:off x="7167632" y="47307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Lead consultant:</a:t>
            </a:r>
          </a:p>
        </p:txBody>
      </p:sp>
    </p:spTree>
    <p:extLst>
      <p:ext uri="{BB962C8B-B14F-4D97-AF65-F5344CB8AC3E}">
        <p14:creationId xmlns:p14="http://schemas.microsoft.com/office/powerpoint/2010/main" val="344826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MAP018_Office_Uses.jpg">
            <a:extLst>
              <a:ext uri="{FF2B5EF4-FFF2-40B4-BE49-F238E27FC236}">
                <a16:creationId xmlns:a16="http://schemas.microsoft.com/office/drawing/2014/main" id="{427AAC7A-3C4A-4441-0FF2-6852435FF726}"/>
              </a:ext>
            </a:extLst>
          </p:cNvPr>
          <p:cNvPicPr>
            <a:picLocks noChangeAspect="1"/>
          </p:cNvPicPr>
          <p:nvPr/>
        </p:nvPicPr>
        <p:blipFill rotWithShape="1">
          <a:blip r:embed="rId3"/>
          <a:srcRect b="3864"/>
          <a:stretch/>
        </p:blipFill>
        <p:spPr>
          <a:xfrm>
            <a:off x="5724" y="-1374"/>
            <a:ext cx="9143980" cy="6856718"/>
          </a:xfrm>
          <a:prstGeom prst="rect">
            <a:avLst/>
          </a:prstGeom>
        </p:spPr>
      </p:pic>
      <p:sp>
        <p:nvSpPr>
          <p:cNvPr id="8" name="Rectangle 7">
            <a:extLst>
              <a:ext uri="{FF2B5EF4-FFF2-40B4-BE49-F238E27FC236}">
                <a16:creationId xmlns:a16="http://schemas.microsoft.com/office/drawing/2014/main" id="{4408A736-B3EF-7957-3CAF-2E51E6FB51C2}"/>
              </a:ext>
            </a:extLst>
          </p:cNvPr>
          <p:cNvSpPr/>
          <p:nvPr/>
        </p:nvSpPr>
        <p:spPr>
          <a:xfrm>
            <a:off x="5070764" y="152400"/>
            <a:ext cx="4073236" cy="498764"/>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36502-19F8-0326-C40A-6DC19D48211B}"/>
              </a:ext>
            </a:extLst>
          </p:cNvPr>
          <p:cNvSpPr txBox="1"/>
          <p:nvPr/>
        </p:nvSpPr>
        <p:spPr>
          <a:xfrm>
            <a:off x="5192857" y="226003"/>
            <a:ext cx="37476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Georgia"/>
              </a:rPr>
              <a:t>Parcels with </a:t>
            </a:r>
            <a:r>
              <a:rPr lang="en-US" sz="1600" b="1" dirty="0">
                <a:latin typeface="Georgia"/>
                <a:ea typeface="+mn-lt"/>
                <a:cs typeface="+mn-lt"/>
              </a:rPr>
              <a:t>&gt;25,000sf   office use</a:t>
            </a:r>
            <a:endParaRPr lang="en-US" sz="1600" b="1" dirty="0">
              <a:latin typeface="Georgia"/>
            </a:endParaRPr>
          </a:p>
        </p:txBody>
      </p:sp>
    </p:spTree>
    <p:extLst>
      <p:ext uri="{BB962C8B-B14F-4D97-AF65-F5344CB8AC3E}">
        <p14:creationId xmlns:p14="http://schemas.microsoft.com/office/powerpoint/2010/main" val="358962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08" y="25401"/>
            <a:ext cx="7997191" cy="369332"/>
          </a:xfrm>
        </p:spPr>
        <p:txBody>
          <a:bodyPr/>
          <a:lstStyle/>
          <a:p>
            <a:r>
              <a:rPr lang="en-US" sz="2400" dirty="0"/>
              <a:t>Return to work has slowed since April</a:t>
            </a:r>
          </a:p>
        </p:txBody>
      </p:sp>
      <p:sp>
        <p:nvSpPr>
          <p:cNvPr id="3" name="Text Placeholder 2"/>
          <p:cNvSpPr>
            <a:spLocks noGrp="1"/>
          </p:cNvSpPr>
          <p:nvPr>
            <p:ph type="body" idx="1"/>
          </p:nvPr>
        </p:nvSpPr>
        <p:spPr/>
        <p:txBody>
          <a:bodyPr/>
          <a:lstStyle/>
          <a:p>
            <a:endParaRPr lang="en-US"/>
          </a:p>
        </p:txBody>
      </p:sp>
      <p:pic>
        <p:nvPicPr>
          <p:cNvPr id="4" name="Picture 3" descr="Screen Shot 2022-07-21 at 12.0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7160"/>
            <a:ext cx="9144000" cy="5439833"/>
          </a:xfrm>
          <a:prstGeom prst="rect">
            <a:avLst/>
          </a:prstGeom>
        </p:spPr>
      </p:pic>
    </p:spTree>
    <p:extLst>
      <p:ext uri="{BB962C8B-B14F-4D97-AF65-F5344CB8AC3E}">
        <p14:creationId xmlns:p14="http://schemas.microsoft.com/office/powerpoint/2010/main" val="159338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09" y="25401"/>
            <a:ext cx="7790180" cy="369332"/>
          </a:xfrm>
        </p:spPr>
        <p:txBody>
          <a:bodyPr/>
          <a:lstStyle/>
          <a:p>
            <a:r>
              <a:rPr lang="en-US" sz="2400" dirty="0"/>
              <a:t>Downtown BART Ridership Below 30% of Normal</a:t>
            </a:r>
          </a:p>
        </p:txBody>
      </p:sp>
      <p:sp>
        <p:nvSpPr>
          <p:cNvPr id="3" name="Text Placeholder 2"/>
          <p:cNvSpPr>
            <a:spLocks noGrp="1"/>
          </p:cNvSpPr>
          <p:nvPr>
            <p:ph type="body" idx="1"/>
          </p:nvPr>
        </p:nvSpPr>
        <p:spPr/>
        <p:txBody>
          <a:bodyPr/>
          <a:lstStyle/>
          <a:p>
            <a:endParaRPr lang="en-US" dirty="0"/>
          </a:p>
        </p:txBody>
      </p:sp>
      <p:pic>
        <p:nvPicPr>
          <p:cNvPr id="4" name="Picture 3" descr="Screen Shot 2022-07-22 at 8.22.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4824"/>
            <a:ext cx="9144000" cy="5804252"/>
          </a:xfrm>
          <a:prstGeom prst="rect">
            <a:avLst/>
          </a:prstGeom>
        </p:spPr>
      </p:pic>
    </p:spTree>
    <p:extLst>
      <p:ext uri="{BB962C8B-B14F-4D97-AF65-F5344CB8AC3E}">
        <p14:creationId xmlns:p14="http://schemas.microsoft.com/office/powerpoint/2010/main" val="249088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09" y="25401"/>
            <a:ext cx="7790180" cy="369332"/>
          </a:xfrm>
        </p:spPr>
        <p:txBody>
          <a:bodyPr/>
          <a:lstStyle/>
          <a:p>
            <a:r>
              <a:rPr lang="en-US" sz="2400" dirty="0"/>
              <a:t>Visitor Volume Recovering but Still Down from 2019</a:t>
            </a:r>
          </a:p>
        </p:txBody>
      </p:sp>
      <p:sp>
        <p:nvSpPr>
          <p:cNvPr id="3" name="Text Placeholder 2"/>
          <p:cNvSpPr>
            <a:spLocks noGrp="1"/>
          </p:cNvSpPr>
          <p:nvPr>
            <p:ph type="body" idx="1"/>
          </p:nvPr>
        </p:nvSpPr>
        <p:spPr/>
        <p:txBody>
          <a:bodyPr/>
          <a:lstStyle/>
          <a:p>
            <a:endParaRPr lang="en-US" dirty="0"/>
          </a:p>
        </p:txBody>
      </p:sp>
      <p:pic>
        <p:nvPicPr>
          <p:cNvPr id="5" name="Picture 4" descr="Screen Shot 2022-07-22 at 12.40.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939800"/>
            <a:ext cx="9144000" cy="5698901"/>
          </a:xfrm>
          <a:prstGeom prst="rect">
            <a:avLst/>
          </a:prstGeom>
        </p:spPr>
      </p:pic>
    </p:spTree>
    <p:extLst>
      <p:ext uri="{BB962C8B-B14F-4D97-AF65-F5344CB8AC3E}">
        <p14:creationId xmlns:p14="http://schemas.microsoft.com/office/powerpoint/2010/main" val="141922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44" y="1245128"/>
            <a:ext cx="93345" cy="171681"/>
          </a:xfrm>
          <a:prstGeom prst="rect">
            <a:avLst/>
          </a:prstGeom>
        </p:spPr>
        <p:txBody>
          <a:bodyPr vert="horz" wrap="square" lIns="0" tIns="10001" rIns="0" bIns="0" rtlCol="0">
            <a:spAutoFit/>
          </a:bodyPr>
          <a:lstStyle/>
          <a:p>
            <a:pPr marL="9525">
              <a:spcBef>
                <a:spcPts val="79"/>
              </a:spcBef>
            </a:pPr>
            <a:r>
              <a:rPr sz="1050" b="1" kern="0">
                <a:solidFill>
                  <a:srgbClr val="FFFFFF"/>
                </a:solidFill>
                <a:latin typeface="Arial"/>
                <a:cs typeface="Arial"/>
              </a:rPr>
              <a:t>5</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622088" y="16935"/>
            <a:ext cx="6790479" cy="378950"/>
          </a:xfrm>
          <a:prstGeom prst="rect">
            <a:avLst/>
          </a:prstGeom>
        </p:spPr>
        <p:txBody>
          <a:bodyPr vert="horz" wrap="square" lIns="0" tIns="9525" rIns="0" bIns="0" rtlCol="0">
            <a:spAutoFit/>
          </a:bodyPr>
          <a:lstStyle/>
          <a:p>
            <a:pPr marL="9525">
              <a:spcBef>
                <a:spcPts val="75"/>
              </a:spcBef>
            </a:pPr>
            <a:r>
              <a:rPr lang="en-US" sz="2400" spc="-139" dirty="0"/>
              <a:t>Office Sectors</a:t>
            </a:r>
            <a:r>
              <a:rPr sz="2400" dirty="0"/>
              <a:t> </a:t>
            </a:r>
            <a:r>
              <a:rPr sz="2400" spc="-90" dirty="0"/>
              <a:t>Ha</a:t>
            </a:r>
            <a:r>
              <a:rPr lang="en-US" sz="2400" spc="-90" dirty="0"/>
              <a:t>ve</a:t>
            </a:r>
            <a:r>
              <a:rPr sz="2400" spc="-38" dirty="0"/>
              <a:t> </a:t>
            </a:r>
            <a:r>
              <a:rPr sz="2400" spc="-86" dirty="0"/>
              <a:t>Led</a:t>
            </a:r>
            <a:r>
              <a:rPr sz="2400" spc="-38" dirty="0"/>
              <a:t> </a:t>
            </a:r>
            <a:r>
              <a:rPr sz="2400" dirty="0"/>
              <a:t>the</a:t>
            </a:r>
            <a:r>
              <a:rPr sz="2400" spc="-53" dirty="0"/>
              <a:t> </a:t>
            </a:r>
            <a:r>
              <a:rPr sz="2400" spc="-113" dirty="0"/>
              <a:t>City’s</a:t>
            </a:r>
            <a:r>
              <a:rPr sz="2400" spc="-11" dirty="0"/>
              <a:t> </a:t>
            </a:r>
            <a:r>
              <a:rPr sz="2400" spc="-109" dirty="0"/>
              <a:t>Job</a:t>
            </a:r>
            <a:r>
              <a:rPr sz="2400" spc="-15" dirty="0"/>
              <a:t> </a:t>
            </a:r>
            <a:r>
              <a:rPr sz="2400" spc="-64" dirty="0"/>
              <a:t>Recovery</a:t>
            </a:r>
          </a:p>
        </p:txBody>
      </p:sp>
      <p:sp>
        <p:nvSpPr>
          <p:cNvPr id="4" name="object 4"/>
          <p:cNvSpPr txBox="1"/>
          <p:nvPr/>
        </p:nvSpPr>
        <p:spPr>
          <a:xfrm>
            <a:off x="1518256" y="5695108"/>
            <a:ext cx="1680210" cy="113493"/>
          </a:xfrm>
          <a:prstGeom prst="rect">
            <a:avLst/>
          </a:prstGeom>
        </p:spPr>
        <p:txBody>
          <a:bodyPr vert="horz" wrap="square" lIns="0" tIns="9525" rIns="0" bIns="0" rtlCol="0">
            <a:spAutoFit/>
          </a:bodyPr>
          <a:lstStyle/>
          <a:p>
            <a:pPr marL="9525">
              <a:spcBef>
                <a:spcPts val="75"/>
              </a:spcBef>
            </a:pPr>
            <a:r>
              <a:rPr sz="675" kern="0" spc="-49">
                <a:solidFill>
                  <a:sysClr val="windowText" lastClr="000000"/>
                </a:solidFill>
                <a:latin typeface="Arial"/>
                <a:cs typeface="Arial"/>
              </a:rPr>
              <a:t>Source:</a:t>
            </a:r>
            <a:r>
              <a:rPr sz="675" kern="0" spc="-8">
                <a:solidFill>
                  <a:sysClr val="windowText" lastClr="000000"/>
                </a:solidFill>
                <a:latin typeface="Arial"/>
                <a:cs typeface="Arial"/>
              </a:rPr>
              <a:t> </a:t>
            </a:r>
            <a:r>
              <a:rPr sz="675" kern="0" spc="-34">
                <a:solidFill>
                  <a:sysClr val="windowText" lastClr="000000"/>
                </a:solidFill>
                <a:latin typeface="Arial"/>
                <a:cs typeface="Arial"/>
              </a:rPr>
              <a:t>Employment</a:t>
            </a:r>
            <a:r>
              <a:rPr sz="675" kern="0" spc="19">
                <a:solidFill>
                  <a:sysClr val="windowText" lastClr="000000"/>
                </a:solidFill>
                <a:latin typeface="Arial"/>
                <a:cs typeface="Arial"/>
              </a:rPr>
              <a:t> </a:t>
            </a:r>
            <a:r>
              <a:rPr sz="675" kern="0" spc="-30">
                <a:solidFill>
                  <a:sysClr val="windowText" lastClr="000000"/>
                </a:solidFill>
                <a:latin typeface="Arial"/>
                <a:cs typeface="Arial"/>
              </a:rPr>
              <a:t>Development</a:t>
            </a:r>
            <a:r>
              <a:rPr sz="675" kern="0" spc="26">
                <a:solidFill>
                  <a:sysClr val="windowText" lastClr="000000"/>
                </a:solidFill>
                <a:latin typeface="Arial"/>
                <a:cs typeface="Arial"/>
              </a:rPr>
              <a:t> </a:t>
            </a:r>
            <a:r>
              <a:rPr sz="675" kern="0" spc="-8">
                <a:solidFill>
                  <a:sysClr val="windowText" lastClr="000000"/>
                </a:solidFill>
                <a:latin typeface="Arial"/>
                <a:cs typeface="Arial"/>
              </a:rPr>
              <a:t>Department</a:t>
            </a:r>
            <a:endParaRPr sz="675" kern="0">
              <a:solidFill>
                <a:sysClr val="windowText" lastClr="000000"/>
              </a:solidFill>
              <a:latin typeface="Arial"/>
              <a:cs typeface="Arial"/>
            </a:endParaRPr>
          </a:p>
        </p:txBody>
      </p:sp>
      <p:grpSp>
        <p:nvGrpSpPr>
          <p:cNvPr id="5" name="object 5"/>
          <p:cNvGrpSpPr/>
          <p:nvPr/>
        </p:nvGrpSpPr>
        <p:grpSpPr>
          <a:xfrm>
            <a:off x="3775186" y="2106550"/>
            <a:ext cx="3540443" cy="3298984"/>
            <a:chOff x="3509581" y="1665732"/>
            <a:chExt cx="4720590" cy="4398645"/>
          </a:xfrm>
        </p:grpSpPr>
        <p:sp>
          <p:nvSpPr>
            <p:cNvPr id="6" name="object 6"/>
            <p:cNvSpPr/>
            <p:nvPr/>
          </p:nvSpPr>
          <p:spPr>
            <a:xfrm>
              <a:off x="4186427" y="1665732"/>
              <a:ext cx="3365500" cy="4394200"/>
            </a:xfrm>
            <a:custGeom>
              <a:avLst/>
              <a:gdLst/>
              <a:ahLst/>
              <a:cxnLst/>
              <a:rect l="l" t="t" r="r" b="b"/>
              <a:pathLst>
                <a:path w="3365500" h="4394200">
                  <a:moveTo>
                    <a:pt x="0" y="4099559"/>
                  </a:moveTo>
                  <a:lnTo>
                    <a:pt x="0" y="4393692"/>
                  </a:lnTo>
                </a:path>
                <a:path w="3365500" h="4394200">
                  <a:moveTo>
                    <a:pt x="0" y="3878579"/>
                  </a:moveTo>
                  <a:lnTo>
                    <a:pt x="0" y="4029455"/>
                  </a:lnTo>
                </a:path>
                <a:path w="3365500" h="4394200">
                  <a:moveTo>
                    <a:pt x="0" y="3659124"/>
                  </a:moveTo>
                  <a:lnTo>
                    <a:pt x="0" y="3810000"/>
                  </a:lnTo>
                </a:path>
                <a:path w="3365500" h="4394200">
                  <a:moveTo>
                    <a:pt x="0" y="3439667"/>
                  </a:moveTo>
                  <a:lnTo>
                    <a:pt x="0" y="3590543"/>
                  </a:lnTo>
                </a:path>
                <a:path w="3365500" h="4394200">
                  <a:moveTo>
                    <a:pt x="0" y="3220211"/>
                  </a:moveTo>
                  <a:lnTo>
                    <a:pt x="0" y="3371087"/>
                  </a:lnTo>
                </a:path>
                <a:path w="3365500" h="4394200">
                  <a:moveTo>
                    <a:pt x="0" y="3000755"/>
                  </a:moveTo>
                  <a:lnTo>
                    <a:pt x="0" y="3151631"/>
                  </a:lnTo>
                </a:path>
                <a:path w="3365500" h="4394200">
                  <a:moveTo>
                    <a:pt x="0" y="2781299"/>
                  </a:moveTo>
                  <a:lnTo>
                    <a:pt x="0" y="2932175"/>
                  </a:lnTo>
                </a:path>
                <a:path w="3365500" h="4394200">
                  <a:moveTo>
                    <a:pt x="0" y="2560319"/>
                  </a:moveTo>
                  <a:lnTo>
                    <a:pt x="0" y="2711183"/>
                  </a:lnTo>
                </a:path>
                <a:path w="3365500" h="4394200">
                  <a:moveTo>
                    <a:pt x="0" y="2340863"/>
                  </a:moveTo>
                  <a:lnTo>
                    <a:pt x="0" y="2491739"/>
                  </a:lnTo>
                </a:path>
                <a:path w="3365500" h="4394200">
                  <a:moveTo>
                    <a:pt x="0" y="2121407"/>
                  </a:moveTo>
                  <a:lnTo>
                    <a:pt x="0" y="2272283"/>
                  </a:lnTo>
                </a:path>
                <a:path w="3365500" h="4394200">
                  <a:moveTo>
                    <a:pt x="0" y="1901952"/>
                  </a:moveTo>
                  <a:lnTo>
                    <a:pt x="0" y="2052827"/>
                  </a:lnTo>
                </a:path>
                <a:path w="3365500" h="4394200">
                  <a:moveTo>
                    <a:pt x="0" y="1682495"/>
                  </a:moveTo>
                  <a:lnTo>
                    <a:pt x="0" y="1833372"/>
                  </a:lnTo>
                </a:path>
                <a:path w="3365500" h="4394200">
                  <a:moveTo>
                    <a:pt x="0" y="1463039"/>
                  </a:moveTo>
                  <a:lnTo>
                    <a:pt x="0" y="1613915"/>
                  </a:lnTo>
                </a:path>
                <a:path w="3365500" h="4394200">
                  <a:moveTo>
                    <a:pt x="0" y="1242059"/>
                  </a:moveTo>
                  <a:lnTo>
                    <a:pt x="0" y="1392936"/>
                  </a:lnTo>
                </a:path>
                <a:path w="3365500" h="4394200">
                  <a:moveTo>
                    <a:pt x="0" y="1022603"/>
                  </a:moveTo>
                  <a:lnTo>
                    <a:pt x="0" y="1173479"/>
                  </a:lnTo>
                </a:path>
                <a:path w="3365500" h="4394200">
                  <a:moveTo>
                    <a:pt x="0" y="803147"/>
                  </a:moveTo>
                  <a:lnTo>
                    <a:pt x="0" y="954024"/>
                  </a:lnTo>
                </a:path>
                <a:path w="3365500" h="4394200">
                  <a:moveTo>
                    <a:pt x="0" y="583691"/>
                  </a:moveTo>
                  <a:lnTo>
                    <a:pt x="0" y="734567"/>
                  </a:lnTo>
                </a:path>
                <a:path w="3365500" h="4394200">
                  <a:moveTo>
                    <a:pt x="0" y="364235"/>
                  </a:moveTo>
                  <a:lnTo>
                    <a:pt x="0" y="515112"/>
                  </a:lnTo>
                </a:path>
                <a:path w="3365500" h="4394200">
                  <a:moveTo>
                    <a:pt x="0" y="144779"/>
                  </a:moveTo>
                  <a:lnTo>
                    <a:pt x="0" y="295655"/>
                  </a:lnTo>
                </a:path>
                <a:path w="3365500" h="4394200">
                  <a:moveTo>
                    <a:pt x="0" y="0"/>
                  </a:moveTo>
                  <a:lnTo>
                    <a:pt x="0" y="74675"/>
                  </a:lnTo>
                </a:path>
                <a:path w="3365500" h="4394200">
                  <a:moveTo>
                    <a:pt x="673608" y="144779"/>
                  </a:moveTo>
                  <a:lnTo>
                    <a:pt x="673608" y="295655"/>
                  </a:lnTo>
                </a:path>
                <a:path w="3365500" h="4394200">
                  <a:moveTo>
                    <a:pt x="673608" y="0"/>
                  </a:moveTo>
                  <a:lnTo>
                    <a:pt x="673608" y="74675"/>
                  </a:lnTo>
                </a:path>
                <a:path w="3365500" h="4394200">
                  <a:moveTo>
                    <a:pt x="1345691" y="144779"/>
                  </a:moveTo>
                  <a:lnTo>
                    <a:pt x="1345691" y="295655"/>
                  </a:lnTo>
                </a:path>
                <a:path w="3365500" h="4394200">
                  <a:moveTo>
                    <a:pt x="1345691" y="0"/>
                  </a:moveTo>
                  <a:lnTo>
                    <a:pt x="1345691" y="74675"/>
                  </a:lnTo>
                </a:path>
                <a:path w="3365500" h="4394200">
                  <a:moveTo>
                    <a:pt x="2019300" y="144779"/>
                  </a:moveTo>
                  <a:lnTo>
                    <a:pt x="2019300" y="295655"/>
                  </a:lnTo>
                </a:path>
                <a:path w="3365500" h="4394200">
                  <a:moveTo>
                    <a:pt x="2019300" y="0"/>
                  </a:moveTo>
                  <a:lnTo>
                    <a:pt x="2019300" y="74675"/>
                  </a:lnTo>
                </a:path>
                <a:path w="3365500" h="4394200">
                  <a:moveTo>
                    <a:pt x="2692907" y="144779"/>
                  </a:moveTo>
                  <a:lnTo>
                    <a:pt x="2692907" y="295655"/>
                  </a:lnTo>
                </a:path>
                <a:path w="3365500" h="4394200">
                  <a:moveTo>
                    <a:pt x="2692907" y="0"/>
                  </a:moveTo>
                  <a:lnTo>
                    <a:pt x="2692907" y="74675"/>
                  </a:lnTo>
                </a:path>
                <a:path w="3365500" h="4394200">
                  <a:moveTo>
                    <a:pt x="3364991" y="144779"/>
                  </a:moveTo>
                  <a:lnTo>
                    <a:pt x="3364991" y="4393692"/>
                  </a:lnTo>
                </a:path>
                <a:path w="3365500" h="4394200">
                  <a:moveTo>
                    <a:pt x="3364991" y="0"/>
                  </a:moveTo>
                  <a:lnTo>
                    <a:pt x="3364991" y="746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7" name="object 7"/>
            <p:cNvSpPr/>
            <p:nvPr/>
          </p:nvSpPr>
          <p:spPr>
            <a:xfrm>
              <a:off x="3514344" y="1740408"/>
              <a:ext cx="4196080" cy="70485"/>
            </a:xfrm>
            <a:custGeom>
              <a:avLst/>
              <a:gdLst/>
              <a:ahLst/>
              <a:cxnLst/>
              <a:rect l="l" t="t" r="r" b="b"/>
              <a:pathLst>
                <a:path w="4196080" h="70485">
                  <a:moveTo>
                    <a:pt x="4195559" y="0"/>
                  </a:moveTo>
                  <a:lnTo>
                    <a:pt x="0" y="0"/>
                  </a:lnTo>
                  <a:lnTo>
                    <a:pt x="0" y="70103"/>
                  </a:lnTo>
                  <a:lnTo>
                    <a:pt x="4195559" y="70103"/>
                  </a:lnTo>
                  <a:lnTo>
                    <a:pt x="4195559" y="0"/>
                  </a:lnTo>
                  <a:close/>
                </a:path>
              </a:pathLst>
            </a:custGeom>
            <a:solidFill>
              <a:srgbClr val="00AF50"/>
            </a:solidFill>
          </p:spPr>
          <p:txBody>
            <a:bodyPr wrap="square" lIns="0" tIns="0" rIns="0" bIns="0" rtlCol="0"/>
            <a:lstStyle/>
            <a:p>
              <a:endParaRPr sz="1350" kern="0">
                <a:solidFill>
                  <a:sysClr val="windowText" lastClr="000000"/>
                </a:solidFill>
              </a:endParaRPr>
            </a:p>
          </p:txBody>
        </p:sp>
        <p:sp>
          <p:nvSpPr>
            <p:cNvPr id="8" name="object 8"/>
            <p:cNvSpPr/>
            <p:nvPr/>
          </p:nvSpPr>
          <p:spPr>
            <a:xfrm>
              <a:off x="3514344" y="1740408"/>
              <a:ext cx="4196080" cy="70485"/>
            </a:xfrm>
            <a:custGeom>
              <a:avLst/>
              <a:gdLst/>
              <a:ahLst/>
              <a:cxnLst/>
              <a:rect l="l" t="t" r="r" b="b"/>
              <a:pathLst>
                <a:path w="4196080" h="70485">
                  <a:moveTo>
                    <a:pt x="0" y="0"/>
                  </a:moveTo>
                  <a:lnTo>
                    <a:pt x="4195572" y="0"/>
                  </a:lnTo>
                  <a:lnTo>
                    <a:pt x="4195572" y="70103"/>
                  </a:lnTo>
                  <a:lnTo>
                    <a:pt x="0" y="70103"/>
                  </a:lnTo>
                  <a:lnTo>
                    <a:pt x="0" y="0"/>
                  </a:lnTo>
                  <a:close/>
                </a:path>
              </a:pathLst>
            </a:custGeom>
            <a:ln w="9524">
              <a:solidFill>
                <a:srgbClr val="7E7E7E"/>
              </a:solidFill>
            </a:ln>
          </p:spPr>
          <p:txBody>
            <a:bodyPr wrap="square" lIns="0" tIns="0" rIns="0" bIns="0" rtlCol="0"/>
            <a:lstStyle/>
            <a:p>
              <a:endParaRPr sz="1350" kern="0">
                <a:solidFill>
                  <a:sysClr val="windowText" lastClr="000000"/>
                </a:solidFill>
              </a:endParaRPr>
            </a:p>
          </p:txBody>
        </p:sp>
        <p:sp>
          <p:nvSpPr>
            <p:cNvPr id="9" name="object 9"/>
            <p:cNvSpPr/>
            <p:nvPr/>
          </p:nvSpPr>
          <p:spPr>
            <a:xfrm>
              <a:off x="4860036" y="2029968"/>
              <a:ext cx="2019300" cy="151130"/>
            </a:xfrm>
            <a:custGeom>
              <a:avLst/>
              <a:gdLst/>
              <a:ahLst/>
              <a:cxnLst/>
              <a:rect l="l" t="t" r="r" b="b"/>
              <a:pathLst>
                <a:path w="2019300" h="151130">
                  <a:moveTo>
                    <a:pt x="0" y="0"/>
                  </a:moveTo>
                  <a:lnTo>
                    <a:pt x="0" y="150876"/>
                  </a:lnTo>
                </a:path>
                <a:path w="2019300" h="151130">
                  <a:moveTo>
                    <a:pt x="672083" y="0"/>
                  </a:moveTo>
                  <a:lnTo>
                    <a:pt x="672083" y="150876"/>
                  </a:lnTo>
                </a:path>
                <a:path w="2019300" h="151130">
                  <a:moveTo>
                    <a:pt x="1345691" y="0"/>
                  </a:moveTo>
                  <a:lnTo>
                    <a:pt x="1345691" y="150876"/>
                  </a:lnTo>
                </a:path>
                <a:path w="2019300" h="151130">
                  <a:moveTo>
                    <a:pt x="2019299" y="0"/>
                  </a:moveTo>
                  <a:lnTo>
                    <a:pt x="2019299" y="150876"/>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10" name="object 10"/>
            <p:cNvSpPr/>
            <p:nvPr/>
          </p:nvSpPr>
          <p:spPr>
            <a:xfrm>
              <a:off x="3514344" y="1961388"/>
              <a:ext cx="3775075" cy="68580"/>
            </a:xfrm>
            <a:custGeom>
              <a:avLst/>
              <a:gdLst/>
              <a:ahLst/>
              <a:cxnLst/>
              <a:rect l="l" t="t" r="r" b="b"/>
              <a:pathLst>
                <a:path w="3775075" h="68580">
                  <a:moveTo>
                    <a:pt x="3774935" y="0"/>
                  </a:moveTo>
                  <a:lnTo>
                    <a:pt x="0" y="0"/>
                  </a:lnTo>
                  <a:lnTo>
                    <a:pt x="0" y="68579"/>
                  </a:lnTo>
                  <a:lnTo>
                    <a:pt x="3774935" y="68579"/>
                  </a:lnTo>
                  <a:lnTo>
                    <a:pt x="3774935" y="0"/>
                  </a:lnTo>
                  <a:close/>
                </a:path>
              </a:pathLst>
            </a:custGeom>
            <a:solidFill>
              <a:srgbClr val="00AF50"/>
            </a:solidFill>
          </p:spPr>
          <p:txBody>
            <a:bodyPr wrap="square" lIns="0" tIns="0" rIns="0" bIns="0" rtlCol="0"/>
            <a:lstStyle/>
            <a:p>
              <a:endParaRPr sz="1350" kern="0">
                <a:solidFill>
                  <a:sysClr val="windowText" lastClr="000000"/>
                </a:solidFill>
              </a:endParaRPr>
            </a:p>
          </p:txBody>
        </p:sp>
        <p:sp>
          <p:nvSpPr>
            <p:cNvPr id="11" name="object 11"/>
            <p:cNvSpPr/>
            <p:nvPr/>
          </p:nvSpPr>
          <p:spPr>
            <a:xfrm>
              <a:off x="3514344" y="1961388"/>
              <a:ext cx="3775075" cy="68580"/>
            </a:xfrm>
            <a:custGeom>
              <a:avLst/>
              <a:gdLst/>
              <a:ahLst/>
              <a:cxnLst/>
              <a:rect l="l" t="t" r="r" b="b"/>
              <a:pathLst>
                <a:path w="3775075" h="68580">
                  <a:moveTo>
                    <a:pt x="0" y="0"/>
                  </a:moveTo>
                  <a:lnTo>
                    <a:pt x="3774948" y="0"/>
                  </a:lnTo>
                  <a:lnTo>
                    <a:pt x="3774948" y="68579"/>
                  </a:lnTo>
                  <a:lnTo>
                    <a:pt x="0" y="68579"/>
                  </a:lnTo>
                  <a:lnTo>
                    <a:pt x="0" y="0"/>
                  </a:lnTo>
                  <a:close/>
                </a:path>
              </a:pathLst>
            </a:custGeom>
            <a:ln w="9525">
              <a:solidFill>
                <a:srgbClr val="7E7E7E"/>
              </a:solidFill>
            </a:ln>
          </p:spPr>
          <p:txBody>
            <a:bodyPr wrap="square" lIns="0" tIns="0" rIns="0" bIns="0" rtlCol="0"/>
            <a:lstStyle/>
            <a:p>
              <a:endParaRPr sz="1350" kern="0">
                <a:solidFill>
                  <a:sysClr val="windowText" lastClr="000000"/>
                </a:solidFill>
              </a:endParaRPr>
            </a:p>
          </p:txBody>
        </p:sp>
        <p:sp>
          <p:nvSpPr>
            <p:cNvPr id="12" name="object 12"/>
            <p:cNvSpPr/>
            <p:nvPr/>
          </p:nvSpPr>
          <p:spPr>
            <a:xfrm>
              <a:off x="4860036" y="2249424"/>
              <a:ext cx="2019300" cy="3810000"/>
            </a:xfrm>
            <a:custGeom>
              <a:avLst/>
              <a:gdLst/>
              <a:ahLst/>
              <a:cxnLst/>
              <a:rect l="l" t="t" r="r" b="b"/>
              <a:pathLst>
                <a:path w="2019300" h="3810000">
                  <a:moveTo>
                    <a:pt x="0" y="0"/>
                  </a:moveTo>
                  <a:lnTo>
                    <a:pt x="0" y="150875"/>
                  </a:lnTo>
                </a:path>
                <a:path w="2019300" h="3810000">
                  <a:moveTo>
                    <a:pt x="672083" y="0"/>
                  </a:moveTo>
                  <a:lnTo>
                    <a:pt x="672083" y="150875"/>
                  </a:lnTo>
                </a:path>
                <a:path w="2019300" h="3810000">
                  <a:moveTo>
                    <a:pt x="1345691" y="0"/>
                  </a:moveTo>
                  <a:lnTo>
                    <a:pt x="1345691" y="150875"/>
                  </a:lnTo>
                </a:path>
                <a:path w="2019300" h="3810000">
                  <a:moveTo>
                    <a:pt x="2019299" y="0"/>
                  </a:moveTo>
                  <a:lnTo>
                    <a:pt x="2019299" y="3810000"/>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13" name="object 13"/>
            <p:cNvSpPr/>
            <p:nvPr/>
          </p:nvSpPr>
          <p:spPr>
            <a:xfrm>
              <a:off x="3514344" y="2180844"/>
              <a:ext cx="3557270" cy="68580"/>
            </a:xfrm>
            <a:custGeom>
              <a:avLst/>
              <a:gdLst/>
              <a:ahLst/>
              <a:cxnLst/>
              <a:rect l="l" t="t" r="r" b="b"/>
              <a:pathLst>
                <a:path w="3557270" h="68580">
                  <a:moveTo>
                    <a:pt x="3557015" y="0"/>
                  </a:moveTo>
                  <a:lnTo>
                    <a:pt x="0" y="0"/>
                  </a:lnTo>
                  <a:lnTo>
                    <a:pt x="0" y="68579"/>
                  </a:lnTo>
                  <a:lnTo>
                    <a:pt x="3557015" y="68579"/>
                  </a:lnTo>
                  <a:lnTo>
                    <a:pt x="3557015" y="0"/>
                  </a:lnTo>
                  <a:close/>
                </a:path>
              </a:pathLst>
            </a:custGeom>
            <a:solidFill>
              <a:srgbClr val="00AF50"/>
            </a:solidFill>
          </p:spPr>
          <p:txBody>
            <a:bodyPr wrap="square" lIns="0" tIns="0" rIns="0" bIns="0" rtlCol="0"/>
            <a:lstStyle/>
            <a:p>
              <a:endParaRPr sz="1350" kern="0">
                <a:solidFill>
                  <a:sysClr val="windowText" lastClr="000000"/>
                </a:solidFill>
              </a:endParaRPr>
            </a:p>
          </p:txBody>
        </p:sp>
        <p:sp>
          <p:nvSpPr>
            <p:cNvPr id="14" name="object 14"/>
            <p:cNvSpPr/>
            <p:nvPr/>
          </p:nvSpPr>
          <p:spPr>
            <a:xfrm>
              <a:off x="3514344" y="2180844"/>
              <a:ext cx="3557270" cy="68580"/>
            </a:xfrm>
            <a:custGeom>
              <a:avLst/>
              <a:gdLst/>
              <a:ahLst/>
              <a:cxnLst/>
              <a:rect l="l" t="t" r="r" b="b"/>
              <a:pathLst>
                <a:path w="3557270" h="68580">
                  <a:moveTo>
                    <a:pt x="0" y="0"/>
                  </a:moveTo>
                  <a:lnTo>
                    <a:pt x="3557015" y="0"/>
                  </a:lnTo>
                  <a:lnTo>
                    <a:pt x="3557015" y="68579"/>
                  </a:lnTo>
                  <a:lnTo>
                    <a:pt x="0" y="68579"/>
                  </a:lnTo>
                  <a:lnTo>
                    <a:pt x="0" y="0"/>
                  </a:lnTo>
                  <a:close/>
                </a:path>
              </a:pathLst>
            </a:custGeom>
            <a:ln w="9525">
              <a:solidFill>
                <a:srgbClr val="7E7E7E"/>
              </a:solidFill>
            </a:ln>
          </p:spPr>
          <p:txBody>
            <a:bodyPr wrap="square" lIns="0" tIns="0" rIns="0" bIns="0" rtlCol="0"/>
            <a:lstStyle/>
            <a:p>
              <a:endParaRPr sz="1350" kern="0">
                <a:solidFill>
                  <a:sysClr val="windowText" lastClr="000000"/>
                </a:solidFill>
              </a:endParaRPr>
            </a:p>
          </p:txBody>
        </p:sp>
        <p:sp>
          <p:nvSpPr>
            <p:cNvPr id="15" name="object 15"/>
            <p:cNvSpPr/>
            <p:nvPr/>
          </p:nvSpPr>
          <p:spPr>
            <a:xfrm>
              <a:off x="4860036" y="2468880"/>
              <a:ext cx="1346200" cy="151130"/>
            </a:xfrm>
            <a:custGeom>
              <a:avLst/>
              <a:gdLst/>
              <a:ahLst/>
              <a:cxnLst/>
              <a:rect l="l" t="t" r="r" b="b"/>
              <a:pathLst>
                <a:path w="1346200" h="151130">
                  <a:moveTo>
                    <a:pt x="0" y="0"/>
                  </a:moveTo>
                  <a:lnTo>
                    <a:pt x="0" y="150876"/>
                  </a:lnTo>
                </a:path>
                <a:path w="1346200" h="151130">
                  <a:moveTo>
                    <a:pt x="672083" y="0"/>
                  </a:moveTo>
                  <a:lnTo>
                    <a:pt x="672083" y="150876"/>
                  </a:lnTo>
                </a:path>
                <a:path w="1346200" h="151130">
                  <a:moveTo>
                    <a:pt x="1345691" y="0"/>
                  </a:moveTo>
                  <a:lnTo>
                    <a:pt x="1345691" y="150876"/>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16" name="object 16"/>
            <p:cNvSpPr/>
            <p:nvPr/>
          </p:nvSpPr>
          <p:spPr>
            <a:xfrm>
              <a:off x="3514344" y="2400300"/>
              <a:ext cx="3365500" cy="68580"/>
            </a:xfrm>
            <a:custGeom>
              <a:avLst/>
              <a:gdLst/>
              <a:ahLst/>
              <a:cxnLst/>
              <a:rect l="l" t="t" r="r" b="b"/>
              <a:pathLst>
                <a:path w="3365500" h="68580">
                  <a:moveTo>
                    <a:pt x="3364992" y="0"/>
                  </a:moveTo>
                  <a:lnTo>
                    <a:pt x="0" y="0"/>
                  </a:lnTo>
                  <a:lnTo>
                    <a:pt x="0" y="68579"/>
                  </a:lnTo>
                  <a:lnTo>
                    <a:pt x="3364992" y="68579"/>
                  </a:lnTo>
                  <a:lnTo>
                    <a:pt x="3364992"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17" name="object 17"/>
            <p:cNvSpPr/>
            <p:nvPr/>
          </p:nvSpPr>
          <p:spPr>
            <a:xfrm>
              <a:off x="4860036" y="2688336"/>
              <a:ext cx="1346200" cy="151130"/>
            </a:xfrm>
            <a:custGeom>
              <a:avLst/>
              <a:gdLst/>
              <a:ahLst/>
              <a:cxnLst/>
              <a:rect l="l" t="t" r="r" b="b"/>
              <a:pathLst>
                <a:path w="1346200" h="151130">
                  <a:moveTo>
                    <a:pt x="0" y="0"/>
                  </a:moveTo>
                  <a:lnTo>
                    <a:pt x="0" y="150875"/>
                  </a:lnTo>
                </a:path>
                <a:path w="1346200" h="151130">
                  <a:moveTo>
                    <a:pt x="672083" y="0"/>
                  </a:moveTo>
                  <a:lnTo>
                    <a:pt x="672083" y="150875"/>
                  </a:lnTo>
                </a:path>
                <a:path w="1346200" h="151130">
                  <a:moveTo>
                    <a:pt x="1345691" y="0"/>
                  </a:moveTo>
                  <a:lnTo>
                    <a:pt x="1345691"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18" name="object 18"/>
            <p:cNvSpPr/>
            <p:nvPr/>
          </p:nvSpPr>
          <p:spPr>
            <a:xfrm>
              <a:off x="3514344" y="2619756"/>
              <a:ext cx="3302635" cy="68580"/>
            </a:xfrm>
            <a:custGeom>
              <a:avLst/>
              <a:gdLst/>
              <a:ahLst/>
              <a:cxnLst/>
              <a:rect l="l" t="t" r="r" b="b"/>
              <a:pathLst>
                <a:path w="3302634" h="68580">
                  <a:moveTo>
                    <a:pt x="3302507" y="0"/>
                  </a:moveTo>
                  <a:lnTo>
                    <a:pt x="0" y="0"/>
                  </a:lnTo>
                  <a:lnTo>
                    <a:pt x="0" y="68579"/>
                  </a:lnTo>
                  <a:lnTo>
                    <a:pt x="3302507" y="68579"/>
                  </a:lnTo>
                  <a:lnTo>
                    <a:pt x="3302507"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19" name="object 19"/>
            <p:cNvSpPr/>
            <p:nvPr/>
          </p:nvSpPr>
          <p:spPr>
            <a:xfrm>
              <a:off x="4860036" y="2907792"/>
              <a:ext cx="1346200" cy="151130"/>
            </a:xfrm>
            <a:custGeom>
              <a:avLst/>
              <a:gdLst/>
              <a:ahLst/>
              <a:cxnLst/>
              <a:rect l="l" t="t" r="r" b="b"/>
              <a:pathLst>
                <a:path w="1346200" h="151130">
                  <a:moveTo>
                    <a:pt x="0" y="0"/>
                  </a:moveTo>
                  <a:lnTo>
                    <a:pt x="0" y="150876"/>
                  </a:lnTo>
                </a:path>
                <a:path w="1346200" h="151130">
                  <a:moveTo>
                    <a:pt x="672083" y="0"/>
                  </a:moveTo>
                  <a:lnTo>
                    <a:pt x="672083" y="150876"/>
                  </a:lnTo>
                </a:path>
                <a:path w="1346200" h="151130">
                  <a:moveTo>
                    <a:pt x="1345691" y="0"/>
                  </a:moveTo>
                  <a:lnTo>
                    <a:pt x="1345691" y="150876"/>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20" name="object 20"/>
            <p:cNvSpPr/>
            <p:nvPr/>
          </p:nvSpPr>
          <p:spPr>
            <a:xfrm>
              <a:off x="3514344" y="2839212"/>
              <a:ext cx="3049905" cy="68580"/>
            </a:xfrm>
            <a:custGeom>
              <a:avLst/>
              <a:gdLst/>
              <a:ahLst/>
              <a:cxnLst/>
              <a:rect l="l" t="t" r="r" b="b"/>
              <a:pathLst>
                <a:path w="3049904" h="68580">
                  <a:moveTo>
                    <a:pt x="3049524" y="0"/>
                  </a:moveTo>
                  <a:lnTo>
                    <a:pt x="0" y="0"/>
                  </a:lnTo>
                  <a:lnTo>
                    <a:pt x="0" y="68579"/>
                  </a:lnTo>
                  <a:lnTo>
                    <a:pt x="3049524" y="68579"/>
                  </a:lnTo>
                  <a:lnTo>
                    <a:pt x="3049524"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21" name="object 21"/>
            <p:cNvSpPr/>
            <p:nvPr/>
          </p:nvSpPr>
          <p:spPr>
            <a:xfrm>
              <a:off x="4860036" y="3128772"/>
              <a:ext cx="1346200" cy="151130"/>
            </a:xfrm>
            <a:custGeom>
              <a:avLst/>
              <a:gdLst/>
              <a:ahLst/>
              <a:cxnLst/>
              <a:rect l="l" t="t" r="r" b="b"/>
              <a:pathLst>
                <a:path w="1346200" h="151129">
                  <a:moveTo>
                    <a:pt x="0" y="0"/>
                  </a:moveTo>
                  <a:lnTo>
                    <a:pt x="0" y="150875"/>
                  </a:lnTo>
                </a:path>
                <a:path w="1346200" h="151129">
                  <a:moveTo>
                    <a:pt x="672083" y="0"/>
                  </a:moveTo>
                  <a:lnTo>
                    <a:pt x="672083" y="150875"/>
                  </a:lnTo>
                </a:path>
                <a:path w="1346200" h="151129">
                  <a:moveTo>
                    <a:pt x="1345691" y="0"/>
                  </a:moveTo>
                  <a:lnTo>
                    <a:pt x="1345691"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22" name="object 22"/>
            <p:cNvSpPr/>
            <p:nvPr/>
          </p:nvSpPr>
          <p:spPr>
            <a:xfrm>
              <a:off x="3514344" y="3058668"/>
              <a:ext cx="3046730" cy="70485"/>
            </a:xfrm>
            <a:custGeom>
              <a:avLst/>
              <a:gdLst/>
              <a:ahLst/>
              <a:cxnLst/>
              <a:rect l="l" t="t" r="r" b="b"/>
              <a:pathLst>
                <a:path w="3046729" h="70485">
                  <a:moveTo>
                    <a:pt x="3046476" y="0"/>
                  </a:moveTo>
                  <a:lnTo>
                    <a:pt x="0" y="0"/>
                  </a:lnTo>
                  <a:lnTo>
                    <a:pt x="0" y="70103"/>
                  </a:lnTo>
                  <a:lnTo>
                    <a:pt x="3046476" y="70103"/>
                  </a:lnTo>
                  <a:lnTo>
                    <a:pt x="3046476"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23" name="object 23"/>
            <p:cNvSpPr/>
            <p:nvPr/>
          </p:nvSpPr>
          <p:spPr>
            <a:xfrm>
              <a:off x="4860036" y="3348227"/>
              <a:ext cx="1346200" cy="151130"/>
            </a:xfrm>
            <a:custGeom>
              <a:avLst/>
              <a:gdLst/>
              <a:ahLst/>
              <a:cxnLst/>
              <a:rect l="l" t="t" r="r" b="b"/>
              <a:pathLst>
                <a:path w="1346200" h="151129">
                  <a:moveTo>
                    <a:pt x="0" y="0"/>
                  </a:moveTo>
                  <a:lnTo>
                    <a:pt x="0" y="150876"/>
                  </a:lnTo>
                </a:path>
                <a:path w="1346200" h="151129">
                  <a:moveTo>
                    <a:pt x="672083" y="0"/>
                  </a:moveTo>
                  <a:lnTo>
                    <a:pt x="672083" y="150876"/>
                  </a:lnTo>
                </a:path>
                <a:path w="1346200" h="151129">
                  <a:moveTo>
                    <a:pt x="1345691" y="0"/>
                  </a:moveTo>
                  <a:lnTo>
                    <a:pt x="1345691" y="150876"/>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24" name="object 24"/>
            <p:cNvSpPr/>
            <p:nvPr/>
          </p:nvSpPr>
          <p:spPr>
            <a:xfrm>
              <a:off x="3514344" y="3279648"/>
              <a:ext cx="3031490" cy="68580"/>
            </a:xfrm>
            <a:custGeom>
              <a:avLst/>
              <a:gdLst/>
              <a:ahLst/>
              <a:cxnLst/>
              <a:rect l="l" t="t" r="r" b="b"/>
              <a:pathLst>
                <a:path w="3031490" h="68579">
                  <a:moveTo>
                    <a:pt x="3031236" y="0"/>
                  </a:moveTo>
                  <a:lnTo>
                    <a:pt x="0" y="0"/>
                  </a:lnTo>
                  <a:lnTo>
                    <a:pt x="0" y="68579"/>
                  </a:lnTo>
                  <a:lnTo>
                    <a:pt x="3031236" y="68579"/>
                  </a:lnTo>
                  <a:lnTo>
                    <a:pt x="3031236"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25" name="object 25"/>
            <p:cNvSpPr/>
            <p:nvPr/>
          </p:nvSpPr>
          <p:spPr>
            <a:xfrm>
              <a:off x="4860036" y="3567683"/>
              <a:ext cx="1346200" cy="151130"/>
            </a:xfrm>
            <a:custGeom>
              <a:avLst/>
              <a:gdLst/>
              <a:ahLst/>
              <a:cxnLst/>
              <a:rect l="l" t="t" r="r" b="b"/>
              <a:pathLst>
                <a:path w="1346200" h="151129">
                  <a:moveTo>
                    <a:pt x="0" y="0"/>
                  </a:moveTo>
                  <a:lnTo>
                    <a:pt x="0" y="150875"/>
                  </a:lnTo>
                </a:path>
                <a:path w="1346200" h="151129">
                  <a:moveTo>
                    <a:pt x="672083" y="0"/>
                  </a:moveTo>
                  <a:lnTo>
                    <a:pt x="672083" y="150875"/>
                  </a:lnTo>
                </a:path>
                <a:path w="1346200" h="151129">
                  <a:moveTo>
                    <a:pt x="1345691" y="0"/>
                  </a:moveTo>
                  <a:lnTo>
                    <a:pt x="1345691"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26" name="object 26"/>
            <p:cNvSpPr/>
            <p:nvPr/>
          </p:nvSpPr>
          <p:spPr>
            <a:xfrm>
              <a:off x="3514344" y="3499104"/>
              <a:ext cx="2970530" cy="68580"/>
            </a:xfrm>
            <a:custGeom>
              <a:avLst/>
              <a:gdLst/>
              <a:ahLst/>
              <a:cxnLst/>
              <a:rect l="l" t="t" r="r" b="b"/>
              <a:pathLst>
                <a:path w="2970529" h="68579">
                  <a:moveTo>
                    <a:pt x="2970263" y="0"/>
                  </a:moveTo>
                  <a:lnTo>
                    <a:pt x="0" y="0"/>
                  </a:lnTo>
                  <a:lnTo>
                    <a:pt x="0" y="68579"/>
                  </a:lnTo>
                  <a:lnTo>
                    <a:pt x="2970263" y="68579"/>
                  </a:lnTo>
                  <a:lnTo>
                    <a:pt x="2970263"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27" name="object 27"/>
            <p:cNvSpPr/>
            <p:nvPr/>
          </p:nvSpPr>
          <p:spPr>
            <a:xfrm>
              <a:off x="4860036" y="3787139"/>
              <a:ext cx="1346200" cy="151130"/>
            </a:xfrm>
            <a:custGeom>
              <a:avLst/>
              <a:gdLst/>
              <a:ahLst/>
              <a:cxnLst/>
              <a:rect l="l" t="t" r="r" b="b"/>
              <a:pathLst>
                <a:path w="1346200" h="151129">
                  <a:moveTo>
                    <a:pt x="0" y="0"/>
                  </a:moveTo>
                  <a:lnTo>
                    <a:pt x="0" y="150875"/>
                  </a:lnTo>
                </a:path>
                <a:path w="1346200" h="151129">
                  <a:moveTo>
                    <a:pt x="672083" y="0"/>
                  </a:moveTo>
                  <a:lnTo>
                    <a:pt x="672083" y="150875"/>
                  </a:lnTo>
                </a:path>
                <a:path w="1346200" h="151129">
                  <a:moveTo>
                    <a:pt x="1345691" y="0"/>
                  </a:moveTo>
                  <a:lnTo>
                    <a:pt x="1345691"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28" name="object 28"/>
            <p:cNvSpPr/>
            <p:nvPr/>
          </p:nvSpPr>
          <p:spPr>
            <a:xfrm>
              <a:off x="3514344" y="3718560"/>
              <a:ext cx="2962910" cy="68580"/>
            </a:xfrm>
            <a:custGeom>
              <a:avLst/>
              <a:gdLst/>
              <a:ahLst/>
              <a:cxnLst/>
              <a:rect l="l" t="t" r="r" b="b"/>
              <a:pathLst>
                <a:path w="2962910" h="68579">
                  <a:moveTo>
                    <a:pt x="2962655" y="0"/>
                  </a:moveTo>
                  <a:lnTo>
                    <a:pt x="0" y="0"/>
                  </a:lnTo>
                  <a:lnTo>
                    <a:pt x="0" y="68580"/>
                  </a:lnTo>
                  <a:lnTo>
                    <a:pt x="2962655" y="68580"/>
                  </a:lnTo>
                  <a:lnTo>
                    <a:pt x="2962655"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29" name="object 29"/>
            <p:cNvSpPr/>
            <p:nvPr/>
          </p:nvSpPr>
          <p:spPr>
            <a:xfrm>
              <a:off x="4860036" y="4006596"/>
              <a:ext cx="1346200" cy="151130"/>
            </a:xfrm>
            <a:custGeom>
              <a:avLst/>
              <a:gdLst/>
              <a:ahLst/>
              <a:cxnLst/>
              <a:rect l="l" t="t" r="r" b="b"/>
              <a:pathLst>
                <a:path w="1346200" h="151129">
                  <a:moveTo>
                    <a:pt x="0" y="0"/>
                  </a:moveTo>
                  <a:lnTo>
                    <a:pt x="0" y="150875"/>
                  </a:lnTo>
                </a:path>
                <a:path w="1346200" h="151129">
                  <a:moveTo>
                    <a:pt x="672083" y="0"/>
                  </a:moveTo>
                  <a:lnTo>
                    <a:pt x="672083" y="150875"/>
                  </a:lnTo>
                </a:path>
                <a:path w="1346200" h="151129">
                  <a:moveTo>
                    <a:pt x="1345691" y="0"/>
                  </a:moveTo>
                  <a:lnTo>
                    <a:pt x="1345691"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30" name="object 30"/>
            <p:cNvSpPr/>
            <p:nvPr/>
          </p:nvSpPr>
          <p:spPr>
            <a:xfrm>
              <a:off x="3514344" y="3938016"/>
              <a:ext cx="2799715" cy="68580"/>
            </a:xfrm>
            <a:custGeom>
              <a:avLst/>
              <a:gdLst/>
              <a:ahLst/>
              <a:cxnLst/>
              <a:rect l="l" t="t" r="r" b="b"/>
              <a:pathLst>
                <a:path w="2799715" h="68579">
                  <a:moveTo>
                    <a:pt x="2799588" y="0"/>
                  </a:moveTo>
                  <a:lnTo>
                    <a:pt x="0" y="0"/>
                  </a:lnTo>
                  <a:lnTo>
                    <a:pt x="0" y="68580"/>
                  </a:lnTo>
                  <a:lnTo>
                    <a:pt x="2799588" y="68580"/>
                  </a:lnTo>
                  <a:lnTo>
                    <a:pt x="2799588"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31" name="object 31"/>
            <p:cNvSpPr/>
            <p:nvPr/>
          </p:nvSpPr>
          <p:spPr>
            <a:xfrm>
              <a:off x="4860036" y="4226052"/>
              <a:ext cx="1346200" cy="1833880"/>
            </a:xfrm>
            <a:custGeom>
              <a:avLst/>
              <a:gdLst/>
              <a:ahLst/>
              <a:cxnLst/>
              <a:rect l="l" t="t" r="r" b="b"/>
              <a:pathLst>
                <a:path w="1346200" h="1833879">
                  <a:moveTo>
                    <a:pt x="0" y="0"/>
                  </a:moveTo>
                  <a:lnTo>
                    <a:pt x="0" y="150863"/>
                  </a:lnTo>
                </a:path>
                <a:path w="1346200" h="1833879">
                  <a:moveTo>
                    <a:pt x="672083" y="0"/>
                  </a:moveTo>
                  <a:lnTo>
                    <a:pt x="672083" y="150863"/>
                  </a:lnTo>
                </a:path>
                <a:path w="1346200" h="1833879">
                  <a:moveTo>
                    <a:pt x="1345691" y="0"/>
                  </a:moveTo>
                  <a:lnTo>
                    <a:pt x="1345691" y="1833372"/>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32" name="object 32"/>
            <p:cNvSpPr/>
            <p:nvPr/>
          </p:nvSpPr>
          <p:spPr>
            <a:xfrm>
              <a:off x="3514344" y="4157472"/>
              <a:ext cx="2775585" cy="68580"/>
            </a:xfrm>
            <a:custGeom>
              <a:avLst/>
              <a:gdLst/>
              <a:ahLst/>
              <a:cxnLst/>
              <a:rect l="l" t="t" r="r" b="b"/>
              <a:pathLst>
                <a:path w="2775585" h="68579">
                  <a:moveTo>
                    <a:pt x="2775204" y="0"/>
                  </a:moveTo>
                  <a:lnTo>
                    <a:pt x="0" y="0"/>
                  </a:lnTo>
                  <a:lnTo>
                    <a:pt x="0" y="68579"/>
                  </a:lnTo>
                  <a:lnTo>
                    <a:pt x="2775204" y="68579"/>
                  </a:lnTo>
                  <a:lnTo>
                    <a:pt x="2775204"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33" name="object 33"/>
            <p:cNvSpPr/>
            <p:nvPr/>
          </p:nvSpPr>
          <p:spPr>
            <a:xfrm>
              <a:off x="4860036" y="4447032"/>
              <a:ext cx="672465" cy="151130"/>
            </a:xfrm>
            <a:custGeom>
              <a:avLst/>
              <a:gdLst/>
              <a:ahLst/>
              <a:cxnLst/>
              <a:rect l="l" t="t" r="r" b="b"/>
              <a:pathLst>
                <a:path w="672464" h="151129">
                  <a:moveTo>
                    <a:pt x="0" y="0"/>
                  </a:moveTo>
                  <a:lnTo>
                    <a:pt x="0" y="150876"/>
                  </a:lnTo>
                </a:path>
                <a:path w="672464" h="151129">
                  <a:moveTo>
                    <a:pt x="672083" y="0"/>
                  </a:moveTo>
                  <a:lnTo>
                    <a:pt x="672083" y="150876"/>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34" name="object 34"/>
            <p:cNvSpPr/>
            <p:nvPr/>
          </p:nvSpPr>
          <p:spPr>
            <a:xfrm>
              <a:off x="3514344" y="4376915"/>
              <a:ext cx="2620010" cy="70485"/>
            </a:xfrm>
            <a:custGeom>
              <a:avLst/>
              <a:gdLst/>
              <a:ahLst/>
              <a:cxnLst/>
              <a:rect l="l" t="t" r="r" b="b"/>
              <a:pathLst>
                <a:path w="2620010" h="70485">
                  <a:moveTo>
                    <a:pt x="2619755" y="0"/>
                  </a:moveTo>
                  <a:lnTo>
                    <a:pt x="0" y="0"/>
                  </a:lnTo>
                  <a:lnTo>
                    <a:pt x="0" y="70116"/>
                  </a:lnTo>
                  <a:lnTo>
                    <a:pt x="2619755" y="70116"/>
                  </a:lnTo>
                  <a:lnTo>
                    <a:pt x="2619755"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35" name="object 35"/>
            <p:cNvSpPr/>
            <p:nvPr/>
          </p:nvSpPr>
          <p:spPr>
            <a:xfrm>
              <a:off x="4860036" y="4666488"/>
              <a:ext cx="672465" cy="151130"/>
            </a:xfrm>
            <a:custGeom>
              <a:avLst/>
              <a:gdLst/>
              <a:ahLst/>
              <a:cxnLst/>
              <a:rect l="l" t="t" r="r" b="b"/>
              <a:pathLst>
                <a:path w="672464" h="151129">
                  <a:moveTo>
                    <a:pt x="0" y="0"/>
                  </a:moveTo>
                  <a:lnTo>
                    <a:pt x="0" y="150875"/>
                  </a:lnTo>
                </a:path>
                <a:path w="672464" h="151129">
                  <a:moveTo>
                    <a:pt x="672083" y="0"/>
                  </a:moveTo>
                  <a:lnTo>
                    <a:pt x="672083"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36" name="object 36"/>
            <p:cNvSpPr/>
            <p:nvPr/>
          </p:nvSpPr>
          <p:spPr>
            <a:xfrm>
              <a:off x="3514344" y="4597908"/>
              <a:ext cx="2574290" cy="68580"/>
            </a:xfrm>
            <a:custGeom>
              <a:avLst/>
              <a:gdLst/>
              <a:ahLst/>
              <a:cxnLst/>
              <a:rect l="l" t="t" r="r" b="b"/>
              <a:pathLst>
                <a:path w="2574290" h="68579">
                  <a:moveTo>
                    <a:pt x="2574036" y="0"/>
                  </a:moveTo>
                  <a:lnTo>
                    <a:pt x="0" y="0"/>
                  </a:lnTo>
                  <a:lnTo>
                    <a:pt x="0" y="68580"/>
                  </a:lnTo>
                  <a:lnTo>
                    <a:pt x="2574036" y="68580"/>
                  </a:lnTo>
                  <a:lnTo>
                    <a:pt x="2574036"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37" name="object 37"/>
            <p:cNvSpPr/>
            <p:nvPr/>
          </p:nvSpPr>
          <p:spPr>
            <a:xfrm>
              <a:off x="4860036" y="4885944"/>
              <a:ext cx="672465" cy="151130"/>
            </a:xfrm>
            <a:custGeom>
              <a:avLst/>
              <a:gdLst/>
              <a:ahLst/>
              <a:cxnLst/>
              <a:rect l="l" t="t" r="r" b="b"/>
              <a:pathLst>
                <a:path w="672464" h="151129">
                  <a:moveTo>
                    <a:pt x="0" y="0"/>
                  </a:moveTo>
                  <a:lnTo>
                    <a:pt x="0" y="150875"/>
                  </a:lnTo>
                </a:path>
                <a:path w="672464" h="151129">
                  <a:moveTo>
                    <a:pt x="672083" y="0"/>
                  </a:moveTo>
                  <a:lnTo>
                    <a:pt x="672083"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38" name="object 38"/>
            <p:cNvSpPr/>
            <p:nvPr/>
          </p:nvSpPr>
          <p:spPr>
            <a:xfrm>
              <a:off x="3514344" y="4817364"/>
              <a:ext cx="2476500" cy="68580"/>
            </a:xfrm>
            <a:custGeom>
              <a:avLst/>
              <a:gdLst/>
              <a:ahLst/>
              <a:cxnLst/>
              <a:rect l="l" t="t" r="r" b="b"/>
              <a:pathLst>
                <a:path w="2476500" h="68579">
                  <a:moveTo>
                    <a:pt x="2476487" y="0"/>
                  </a:moveTo>
                  <a:lnTo>
                    <a:pt x="0" y="0"/>
                  </a:lnTo>
                  <a:lnTo>
                    <a:pt x="0" y="68580"/>
                  </a:lnTo>
                  <a:lnTo>
                    <a:pt x="2476487" y="68580"/>
                  </a:lnTo>
                  <a:lnTo>
                    <a:pt x="2476487"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39" name="object 39"/>
            <p:cNvSpPr/>
            <p:nvPr/>
          </p:nvSpPr>
          <p:spPr>
            <a:xfrm>
              <a:off x="4860036" y="5105400"/>
              <a:ext cx="672465" cy="954405"/>
            </a:xfrm>
            <a:custGeom>
              <a:avLst/>
              <a:gdLst/>
              <a:ahLst/>
              <a:cxnLst/>
              <a:rect l="l" t="t" r="r" b="b"/>
              <a:pathLst>
                <a:path w="672464" h="954404">
                  <a:moveTo>
                    <a:pt x="0" y="0"/>
                  </a:moveTo>
                  <a:lnTo>
                    <a:pt x="0" y="150875"/>
                  </a:lnTo>
                </a:path>
                <a:path w="672464" h="954404">
                  <a:moveTo>
                    <a:pt x="672083" y="0"/>
                  </a:moveTo>
                  <a:lnTo>
                    <a:pt x="672083" y="954024"/>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40" name="object 40"/>
            <p:cNvSpPr/>
            <p:nvPr/>
          </p:nvSpPr>
          <p:spPr>
            <a:xfrm>
              <a:off x="3514344" y="5036820"/>
              <a:ext cx="2316480" cy="68580"/>
            </a:xfrm>
            <a:custGeom>
              <a:avLst/>
              <a:gdLst/>
              <a:ahLst/>
              <a:cxnLst/>
              <a:rect l="l" t="t" r="r" b="b"/>
              <a:pathLst>
                <a:path w="2316479" h="68579">
                  <a:moveTo>
                    <a:pt x="2316467" y="0"/>
                  </a:moveTo>
                  <a:lnTo>
                    <a:pt x="0" y="0"/>
                  </a:lnTo>
                  <a:lnTo>
                    <a:pt x="0" y="68579"/>
                  </a:lnTo>
                  <a:lnTo>
                    <a:pt x="2316467" y="68579"/>
                  </a:lnTo>
                  <a:lnTo>
                    <a:pt x="2316467"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41" name="object 41"/>
            <p:cNvSpPr/>
            <p:nvPr/>
          </p:nvSpPr>
          <p:spPr>
            <a:xfrm>
              <a:off x="4860036" y="5324855"/>
              <a:ext cx="0" cy="151130"/>
            </a:xfrm>
            <a:custGeom>
              <a:avLst/>
              <a:gdLst/>
              <a:ahLst/>
              <a:cxnLst/>
              <a:rect l="l" t="t" r="r" b="b"/>
              <a:pathLst>
                <a:path h="151129">
                  <a:moveTo>
                    <a:pt x="0" y="0"/>
                  </a:moveTo>
                  <a:lnTo>
                    <a:pt x="0" y="150876"/>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42" name="object 42"/>
            <p:cNvSpPr/>
            <p:nvPr/>
          </p:nvSpPr>
          <p:spPr>
            <a:xfrm>
              <a:off x="3514344" y="5256276"/>
              <a:ext cx="1971039" cy="68580"/>
            </a:xfrm>
            <a:custGeom>
              <a:avLst/>
              <a:gdLst/>
              <a:ahLst/>
              <a:cxnLst/>
              <a:rect l="l" t="t" r="r" b="b"/>
              <a:pathLst>
                <a:path w="1971039" h="68579">
                  <a:moveTo>
                    <a:pt x="1970531" y="0"/>
                  </a:moveTo>
                  <a:lnTo>
                    <a:pt x="0" y="0"/>
                  </a:lnTo>
                  <a:lnTo>
                    <a:pt x="0" y="68580"/>
                  </a:lnTo>
                  <a:lnTo>
                    <a:pt x="1970531" y="68580"/>
                  </a:lnTo>
                  <a:lnTo>
                    <a:pt x="1970531"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43" name="object 43"/>
            <p:cNvSpPr/>
            <p:nvPr/>
          </p:nvSpPr>
          <p:spPr>
            <a:xfrm>
              <a:off x="4860036" y="5544311"/>
              <a:ext cx="0" cy="151130"/>
            </a:xfrm>
            <a:custGeom>
              <a:avLst/>
              <a:gdLst/>
              <a:ahLst/>
              <a:cxnLst/>
              <a:rect l="l" t="t" r="r" b="b"/>
              <a:pathLst>
                <a:path h="151129">
                  <a:moveTo>
                    <a:pt x="0" y="0"/>
                  </a:moveTo>
                  <a:lnTo>
                    <a:pt x="0" y="150875"/>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44" name="object 44"/>
            <p:cNvSpPr/>
            <p:nvPr/>
          </p:nvSpPr>
          <p:spPr>
            <a:xfrm>
              <a:off x="3514344" y="5475732"/>
              <a:ext cx="1879600" cy="68580"/>
            </a:xfrm>
            <a:custGeom>
              <a:avLst/>
              <a:gdLst/>
              <a:ahLst/>
              <a:cxnLst/>
              <a:rect l="l" t="t" r="r" b="b"/>
              <a:pathLst>
                <a:path w="1879600" h="68579">
                  <a:moveTo>
                    <a:pt x="1879092" y="0"/>
                  </a:moveTo>
                  <a:lnTo>
                    <a:pt x="0" y="0"/>
                  </a:lnTo>
                  <a:lnTo>
                    <a:pt x="0" y="68580"/>
                  </a:lnTo>
                  <a:lnTo>
                    <a:pt x="1879092" y="68580"/>
                  </a:lnTo>
                  <a:lnTo>
                    <a:pt x="1879092"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45" name="object 45"/>
            <p:cNvSpPr/>
            <p:nvPr/>
          </p:nvSpPr>
          <p:spPr>
            <a:xfrm>
              <a:off x="4860036" y="5765291"/>
              <a:ext cx="0" cy="294640"/>
            </a:xfrm>
            <a:custGeom>
              <a:avLst/>
              <a:gdLst/>
              <a:ahLst/>
              <a:cxnLst/>
              <a:rect l="l" t="t" r="r" b="b"/>
              <a:pathLst>
                <a:path h="294639">
                  <a:moveTo>
                    <a:pt x="0" y="0"/>
                  </a:moveTo>
                  <a:lnTo>
                    <a:pt x="0" y="294132"/>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46" name="object 46"/>
            <p:cNvSpPr/>
            <p:nvPr/>
          </p:nvSpPr>
          <p:spPr>
            <a:xfrm>
              <a:off x="3514344" y="5695188"/>
              <a:ext cx="1792605" cy="289560"/>
            </a:xfrm>
            <a:custGeom>
              <a:avLst/>
              <a:gdLst/>
              <a:ahLst/>
              <a:cxnLst/>
              <a:rect l="l" t="t" r="r" b="b"/>
              <a:pathLst>
                <a:path w="1792604" h="289560">
                  <a:moveTo>
                    <a:pt x="509016" y="220980"/>
                  </a:moveTo>
                  <a:lnTo>
                    <a:pt x="0" y="220980"/>
                  </a:lnTo>
                  <a:lnTo>
                    <a:pt x="0" y="289560"/>
                  </a:lnTo>
                  <a:lnTo>
                    <a:pt x="509016" y="289560"/>
                  </a:lnTo>
                  <a:lnTo>
                    <a:pt x="509016" y="220980"/>
                  </a:lnTo>
                  <a:close/>
                </a:path>
                <a:path w="1792604" h="289560">
                  <a:moveTo>
                    <a:pt x="1792224" y="0"/>
                  </a:moveTo>
                  <a:lnTo>
                    <a:pt x="0" y="0"/>
                  </a:lnTo>
                  <a:lnTo>
                    <a:pt x="0" y="70104"/>
                  </a:lnTo>
                  <a:lnTo>
                    <a:pt x="1792224" y="70104"/>
                  </a:lnTo>
                  <a:lnTo>
                    <a:pt x="1792224" y="0"/>
                  </a:lnTo>
                  <a:close/>
                </a:path>
              </a:pathLst>
            </a:custGeom>
            <a:solidFill>
              <a:srgbClr val="FF7B80"/>
            </a:solidFill>
          </p:spPr>
          <p:txBody>
            <a:bodyPr wrap="square" lIns="0" tIns="0" rIns="0" bIns="0" rtlCol="0"/>
            <a:lstStyle/>
            <a:p>
              <a:endParaRPr sz="1350" kern="0">
                <a:solidFill>
                  <a:sysClr val="windowText" lastClr="000000"/>
                </a:solidFill>
              </a:endParaRPr>
            </a:p>
          </p:txBody>
        </p:sp>
        <p:sp>
          <p:nvSpPr>
            <p:cNvPr id="47" name="object 47"/>
            <p:cNvSpPr/>
            <p:nvPr/>
          </p:nvSpPr>
          <p:spPr>
            <a:xfrm>
              <a:off x="3514344" y="2400300"/>
              <a:ext cx="3365500" cy="3584575"/>
            </a:xfrm>
            <a:custGeom>
              <a:avLst/>
              <a:gdLst/>
              <a:ahLst/>
              <a:cxnLst/>
              <a:rect l="l" t="t" r="r" b="b"/>
              <a:pathLst>
                <a:path w="3365500" h="3584575">
                  <a:moveTo>
                    <a:pt x="3364991" y="0"/>
                  </a:moveTo>
                  <a:lnTo>
                    <a:pt x="0" y="0"/>
                  </a:lnTo>
                  <a:lnTo>
                    <a:pt x="0" y="68579"/>
                  </a:lnTo>
                  <a:lnTo>
                    <a:pt x="3364991" y="68579"/>
                  </a:lnTo>
                  <a:lnTo>
                    <a:pt x="3364991" y="0"/>
                  </a:lnTo>
                  <a:close/>
                </a:path>
                <a:path w="3365500" h="3584575">
                  <a:moveTo>
                    <a:pt x="3302508" y="219455"/>
                  </a:moveTo>
                  <a:lnTo>
                    <a:pt x="0" y="219455"/>
                  </a:lnTo>
                  <a:lnTo>
                    <a:pt x="0" y="288035"/>
                  </a:lnTo>
                  <a:lnTo>
                    <a:pt x="3302508" y="288035"/>
                  </a:lnTo>
                  <a:lnTo>
                    <a:pt x="3302508" y="219455"/>
                  </a:lnTo>
                  <a:close/>
                </a:path>
                <a:path w="3365500" h="3584575">
                  <a:moveTo>
                    <a:pt x="3049524" y="438912"/>
                  </a:moveTo>
                  <a:lnTo>
                    <a:pt x="0" y="438912"/>
                  </a:lnTo>
                  <a:lnTo>
                    <a:pt x="0" y="507491"/>
                  </a:lnTo>
                  <a:lnTo>
                    <a:pt x="3049524" y="507491"/>
                  </a:lnTo>
                  <a:lnTo>
                    <a:pt x="3049524" y="438912"/>
                  </a:lnTo>
                  <a:close/>
                </a:path>
                <a:path w="3365500" h="3584575">
                  <a:moveTo>
                    <a:pt x="3046476" y="658367"/>
                  </a:moveTo>
                  <a:lnTo>
                    <a:pt x="0" y="658367"/>
                  </a:lnTo>
                  <a:lnTo>
                    <a:pt x="0" y="728471"/>
                  </a:lnTo>
                  <a:lnTo>
                    <a:pt x="3046476" y="728471"/>
                  </a:lnTo>
                  <a:lnTo>
                    <a:pt x="3046476" y="658367"/>
                  </a:lnTo>
                  <a:close/>
                </a:path>
                <a:path w="3365500" h="3584575">
                  <a:moveTo>
                    <a:pt x="3031236" y="879348"/>
                  </a:moveTo>
                  <a:lnTo>
                    <a:pt x="0" y="879348"/>
                  </a:lnTo>
                  <a:lnTo>
                    <a:pt x="0" y="947927"/>
                  </a:lnTo>
                  <a:lnTo>
                    <a:pt x="3031236" y="947927"/>
                  </a:lnTo>
                  <a:lnTo>
                    <a:pt x="3031236" y="879348"/>
                  </a:lnTo>
                  <a:close/>
                </a:path>
                <a:path w="3365500" h="3584575">
                  <a:moveTo>
                    <a:pt x="2970276" y="1098803"/>
                  </a:moveTo>
                  <a:lnTo>
                    <a:pt x="0" y="1098803"/>
                  </a:lnTo>
                  <a:lnTo>
                    <a:pt x="0" y="1167383"/>
                  </a:lnTo>
                  <a:lnTo>
                    <a:pt x="2970276" y="1167383"/>
                  </a:lnTo>
                  <a:lnTo>
                    <a:pt x="2970276" y="1098803"/>
                  </a:lnTo>
                  <a:close/>
                </a:path>
                <a:path w="3365500" h="3584575">
                  <a:moveTo>
                    <a:pt x="2962656" y="1318260"/>
                  </a:moveTo>
                  <a:lnTo>
                    <a:pt x="0" y="1318260"/>
                  </a:lnTo>
                  <a:lnTo>
                    <a:pt x="0" y="1386840"/>
                  </a:lnTo>
                  <a:lnTo>
                    <a:pt x="2962656" y="1386840"/>
                  </a:lnTo>
                  <a:lnTo>
                    <a:pt x="2962656" y="1318260"/>
                  </a:lnTo>
                  <a:close/>
                </a:path>
                <a:path w="3365500" h="3584575">
                  <a:moveTo>
                    <a:pt x="2799588" y="1537716"/>
                  </a:moveTo>
                  <a:lnTo>
                    <a:pt x="0" y="1537716"/>
                  </a:lnTo>
                  <a:lnTo>
                    <a:pt x="0" y="1606296"/>
                  </a:lnTo>
                  <a:lnTo>
                    <a:pt x="2799588" y="1606296"/>
                  </a:lnTo>
                  <a:lnTo>
                    <a:pt x="2799588" y="1537716"/>
                  </a:lnTo>
                  <a:close/>
                </a:path>
                <a:path w="3365500" h="3584575">
                  <a:moveTo>
                    <a:pt x="2775204" y="1757172"/>
                  </a:moveTo>
                  <a:lnTo>
                    <a:pt x="0" y="1757172"/>
                  </a:lnTo>
                  <a:lnTo>
                    <a:pt x="0" y="1825752"/>
                  </a:lnTo>
                  <a:lnTo>
                    <a:pt x="2775204" y="1825752"/>
                  </a:lnTo>
                  <a:lnTo>
                    <a:pt x="2775204" y="1757172"/>
                  </a:lnTo>
                  <a:close/>
                </a:path>
                <a:path w="3365500" h="3584575">
                  <a:moveTo>
                    <a:pt x="2619756" y="1976627"/>
                  </a:moveTo>
                  <a:lnTo>
                    <a:pt x="0" y="1976627"/>
                  </a:lnTo>
                  <a:lnTo>
                    <a:pt x="0" y="2046732"/>
                  </a:lnTo>
                  <a:lnTo>
                    <a:pt x="2619756" y="2046732"/>
                  </a:lnTo>
                  <a:lnTo>
                    <a:pt x="2619756" y="1976627"/>
                  </a:lnTo>
                  <a:close/>
                </a:path>
                <a:path w="3365500" h="3584575">
                  <a:moveTo>
                    <a:pt x="2574036" y="2197608"/>
                  </a:moveTo>
                  <a:lnTo>
                    <a:pt x="0" y="2197608"/>
                  </a:lnTo>
                  <a:lnTo>
                    <a:pt x="0" y="2266188"/>
                  </a:lnTo>
                  <a:lnTo>
                    <a:pt x="2574036" y="2266188"/>
                  </a:lnTo>
                  <a:lnTo>
                    <a:pt x="2574036" y="2197608"/>
                  </a:lnTo>
                  <a:close/>
                </a:path>
                <a:path w="3365500" h="3584575">
                  <a:moveTo>
                    <a:pt x="2476500" y="2417064"/>
                  </a:moveTo>
                  <a:lnTo>
                    <a:pt x="0" y="2417064"/>
                  </a:lnTo>
                  <a:lnTo>
                    <a:pt x="0" y="2485644"/>
                  </a:lnTo>
                  <a:lnTo>
                    <a:pt x="2476500" y="2485644"/>
                  </a:lnTo>
                  <a:lnTo>
                    <a:pt x="2476500" y="2417064"/>
                  </a:lnTo>
                  <a:close/>
                </a:path>
                <a:path w="3365500" h="3584575">
                  <a:moveTo>
                    <a:pt x="2316480" y="2636520"/>
                  </a:moveTo>
                  <a:lnTo>
                    <a:pt x="0" y="2636520"/>
                  </a:lnTo>
                  <a:lnTo>
                    <a:pt x="0" y="2705100"/>
                  </a:lnTo>
                  <a:lnTo>
                    <a:pt x="2316480" y="2705100"/>
                  </a:lnTo>
                  <a:lnTo>
                    <a:pt x="2316480" y="2636520"/>
                  </a:lnTo>
                  <a:close/>
                </a:path>
                <a:path w="3365500" h="3584575">
                  <a:moveTo>
                    <a:pt x="1970532" y="2855976"/>
                  </a:moveTo>
                  <a:lnTo>
                    <a:pt x="0" y="2855976"/>
                  </a:lnTo>
                  <a:lnTo>
                    <a:pt x="0" y="2924556"/>
                  </a:lnTo>
                  <a:lnTo>
                    <a:pt x="1970532" y="2924556"/>
                  </a:lnTo>
                  <a:lnTo>
                    <a:pt x="1970532" y="2855976"/>
                  </a:lnTo>
                  <a:close/>
                </a:path>
                <a:path w="3365500" h="3584575">
                  <a:moveTo>
                    <a:pt x="1879092" y="3075432"/>
                  </a:moveTo>
                  <a:lnTo>
                    <a:pt x="0" y="3075432"/>
                  </a:lnTo>
                  <a:lnTo>
                    <a:pt x="0" y="3144012"/>
                  </a:lnTo>
                  <a:lnTo>
                    <a:pt x="1879092" y="3144012"/>
                  </a:lnTo>
                  <a:lnTo>
                    <a:pt x="1879092" y="3075432"/>
                  </a:lnTo>
                  <a:close/>
                </a:path>
                <a:path w="3365500" h="3584575">
                  <a:moveTo>
                    <a:pt x="1792224" y="3294888"/>
                  </a:moveTo>
                  <a:lnTo>
                    <a:pt x="0" y="3294888"/>
                  </a:lnTo>
                  <a:lnTo>
                    <a:pt x="0" y="3364991"/>
                  </a:lnTo>
                  <a:lnTo>
                    <a:pt x="1792224" y="3364991"/>
                  </a:lnTo>
                  <a:lnTo>
                    <a:pt x="1792224" y="3294888"/>
                  </a:lnTo>
                  <a:close/>
                </a:path>
                <a:path w="3365500" h="3584575">
                  <a:moveTo>
                    <a:pt x="509016" y="3515868"/>
                  </a:moveTo>
                  <a:lnTo>
                    <a:pt x="0" y="3515868"/>
                  </a:lnTo>
                  <a:lnTo>
                    <a:pt x="0" y="3584448"/>
                  </a:lnTo>
                  <a:lnTo>
                    <a:pt x="509016" y="3584448"/>
                  </a:lnTo>
                  <a:lnTo>
                    <a:pt x="509016" y="3515868"/>
                  </a:lnTo>
                  <a:close/>
                </a:path>
              </a:pathLst>
            </a:custGeom>
            <a:ln w="9525">
              <a:solidFill>
                <a:srgbClr val="7E7E7E"/>
              </a:solidFill>
            </a:ln>
          </p:spPr>
          <p:txBody>
            <a:bodyPr wrap="square" lIns="0" tIns="0" rIns="0" bIns="0" rtlCol="0"/>
            <a:lstStyle/>
            <a:p>
              <a:endParaRPr sz="1350" kern="0">
                <a:solidFill>
                  <a:sysClr val="windowText" lastClr="000000"/>
                </a:solidFill>
              </a:endParaRPr>
            </a:p>
          </p:txBody>
        </p:sp>
        <p:sp>
          <p:nvSpPr>
            <p:cNvPr id="48" name="object 48"/>
            <p:cNvSpPr/>
            <p:nvPr/>
          </p:nvSpPr>
          <p:spPr>
            <a:xfrm>
              <a:off x="8225028" y="1665732"/>
              <a:ext cx="0" cy="4394200"/>
            </a:xfrm>
            <a:custGeom>
              <a:avLst/>
              <a:gdLst/>
              <a:ahLst/>
              <a:cxnLst/>
              <a:rect l="l" t="t" r="r" b="b"/>
              <a:pathLst>
                <a:path h="4394200">
                  <a:moveTo>
                    <a:pt x="0" y="0"/>
                  </a:moveTo>
                  <a:lnTo>
                    <a:pt x="0" y="4393692"/>
                  </a:lnTo>
                </a:path>
              </a:pathLst>
            </a:custGeom>
            <a:ln w="9525">
              <a:solidFill>
                <a:srgbClr val="D9D9D9"/>
              </a:solidFill>
            </a:ln>
          </p:spPr>
          <p:txBody>
            <a:bodyPr wrap="square" lIns="0" tIns="0" rIns="0" bIns="0" rtlCol="0"/>
            <a:lstStyle/>
            <a:p>
              <a:endParaRPr sz="1350" kern="0">
                <a:solidFill>
                  <a:sysClr val="windowText" lastClr="000000"/>
                </a:solidFill>
              </a:endParaRPr>
            </a:p>
          </p:txBody>
        </p:sp>
        <p:sp>
          <p:nvSpPr>
            <p:cNvPr id="49" name="object 49"/>
            <p:cNvSpPr/>
            <p:nvPr/>
          </p:nvSpPr>
          <p:spPr>
            <a:xfrm>
              <a:off x="3514344" y="6059423"/>
              <a:ext cx="4711065" cy="0"/>
            </a:xfrm>
            <a:custGeom>
              <a:avLst/>
              <a:gdLst/>
              <a:ahLst/>
              <a:cxnLst/>
              <a:rect l="l" t="t" r="r" b="b"/>
              <a:pathLst>
                <a:path w="4711065">
                  <a:moveTo>
                    <a:pt x="0" y="0"/>
                  </a:moveTo>
                  <a:lnTo>
                    <a:pt x="4710684" y="0"/>
                  </a:lnTo>
                </a:path>
              </a:pathLst>
            </a:custGeom>
            <a:ln w="9525">
              <a:solidFill>
                <a:srgbClr val="7E7E7E"/>
              </a:solidFill>
            </a:ln>
          </p:spPr>
          <p:txBody>
            <a:bodyPr wrap="square" lIns="0" tIns="0" rIns="0" bIns="0" rtlCol="0"/>
            <a:lstStyle/>
            <a:p>
              <a:endParaRPr sz="1350" kern="0">
                <a:solidFill>
                  <a:sysClr val="windowText" lastClr="000000"/>
                </a:solidFill>
              </a:endParaRPr>
            </a:p>
          </p:txBody>
        </p:sp>
        <p:sp>
          <p:nvSpPr>
            <p:cNvPr id="50" name="object 50"/>
            <p:cNvSpPr/>
            <p:nvPr/>
          </p:nvSpPr>
          <p:spPr>
            <a:xfrm>
              <a:off x="3514344" y="1665732"/>
              <a:ext cx="0" cy="4394200"/>
            </a:xfrm>
            <a:custGeom>
              <a:avLst/>
              <a:gdLst/>
              <a:ahLst/>
              <a:cxnLst/>
              <a:rect l="l" t="t" r="r" b="b"/>
              <a:pathLst>
                <a:path h="4394200">
                  <a:moveTo>
                    <a:pt x="0" y="0"/>
                  </a:moveTo>
                  <a:lnTo>
                    <a:pt x="0" y="4393692"/>
                  </a:lnTo>
                </a:path>
              </a:pathLst>
            </a:custGeom>
            <a:ln w="9525">
              <a:solidFill>
                <a:srgbClr val="7E7E7E"/>
              </a:solidFill>
            </a:ln>
          </p:spPr>
          <p:txBody>
            <a:bodyPr wrap="square" lIns="0" tIns="0" rIns="0" bIns="0" rtlCol="0"/>
            <a:lstStyle/>
            <a:p>
              <a:endParaRPr sz="1350" kern="0">
                <a:solidFill>
                  <a:sysClr val="windowText" lastClr="000000"/>
                </a:solidFill>
              </a:endParaRPr>
            </a:p>
          </p:txBody>
        </p:sp>
      </p:grpSp>
      <p:sp>
        <p:nvSpPr>
          <p:cNvPr id="51" name="object 51"/>
          <p:cNvSpPr txBox="1"/>
          <p:nvPr/>
        </p:nvSpPr>
        <p:spPr>
          <a:xfrm>
            <a:off x="3670312" y="5459362"/>
            <a:ext cx="215741" cy="148117"/>
          </a:xfrm>
          <a:prstGeom prst="rect">
            <a:avLst/>
          </a:prstGeom>
        </p:spPr>
        <p:txBody>
          <a:bodyPr vert="horz" wrap="square" lIns="0" tIns="9525" rIns="0" bIns="0" rtlCol="0">
            <a:spAutoFit/>
          </a:bodyPr>
          <a:lstStyle/>
          <a:p>
            <a:pPr marL="9525">
              <a:spcBef>
                <a:spcPts val="75"/>
              </a:spcBef>
            </a:pPr>
            <a:r>
              <a:rPr sz="900" kern="0" spc="-79" dirty="0">
                <a:solidFill>
                  <a:srgbClr val="585858"/>
                </a:solidFill>
                <a:latin typeface="Arial"/>
                <a:cs typeface="Arial"/>
              </a:rPr>
              <a:t>50%</a:t>
            </a:r>
            <a:endParaRPr sz="900" kern="0" dirty="0">
              <a:solidFill>
                <a:sysClr val="windowText" lastClr="000000"/>
              </a:solidFill>
              <a:latin typeface="Arial"/>
              <a:cs typeface="Arial"/>
            </a:endParaRPr>
          </a:p>
        </p:txBody>
      </p:sp>
      <p:sp>
        <p:nvSpPr>
          <p:cNvPr id="52" name="object 52"/>
          <p:cNvSpPr txBox="1"/>
          <p:nvPr/>
        </p:nvSpPr>
        <p:spPr>
          <a:xfrm>
            <a:off x="4174947" y="5459362"/>
            <a:ext cx="215741" cy="148117"/>
          </a:xfrm>
          <a:prstGeom prst="rect">
            <a:avLst/>
          </a:prstGeom>
        </p:spPr>
        <p:txBody>
          <a:bodyPr vert="horz" wrap="square" lIns="0" tIns="9525" rIns="0" bIns="0" rtlCol="0">
            <a:spAutoFit/>
          </a:bodyPr>
          <a:lstStyle/>
          <a:p>
            <a:pPr marL="9525">
              <a:spcBef>
                <a:spcPts val="75"/>
              </a:spcBef>
            </a:pPr>
            <a:r>
              <a:rPr sz="900" kern="0" spc="-79" dirty="0">
                <a:solidFill>
                  <a:srgbClr val="585858"/>
                </a:solidFill>
                <a:latin typeface="Arial"/>
                <a:cs typeface="Arial"/>
              </a:rPr>
              <a:t>60%</a:t>
            </a:r>
            <a:endParaRPr sz="900" kern="0" dirty="0">
              <a:solidFill>
                <a:sysClr val="windowText" lastClr="000000"/>
              </a:solidFill>
              <a:latin typeface="Arial"/>
              <a:cs typeface="Arial"/>
            </a:endParaRPr>
          </a:p>
        </p:txBody>
      </p:sp>
      <p:sp>
        <p:nvSpPr>
          <p:cNvPr id="53" name="object 53"/>
          <p:cNvSpPr txBox="1"/>
          <p:nvPr/>
        </p:nvSpPr>
        <p:spPr>
          <a:xfrm>
            <a:off x="4679581" y="5459362"/>
            <a:ext cx="215741" cy="148117"/>
          </a:xfrm>
          <a:prstGeom prst="rect">
            <a:avLst/>
          </a:prstGeom>
        </p:spPr>
        <p:txBody>
          <a:bodyPr vert="horz" wrap="square" lIns="0" tIns="9525" rIns="0" bIns="0" rtlCol="0">
            <a:spAutoFit/>
          </a:bodyPr>
          <a:lstStyle/>
          <a:p>
            <a:pPr marL="9525">
              <a:spcBef>
                <a:spcPts val="75"/>
              </a:spcBef>
            </a:pPr>
            <a:r>
              <a:rPr sz="900" kern="0" spc="-79">
                <a:solidFill>
                  <a:srgbClr val="585858"/>
                </a:solidFill>
                <a:latin typeface="Arial"/>
                <a:cs typeface="Arial"/>
              </a:rPr>
              <a:t>70%</a:t>
            </a:r>
            <a:endParaRPr sz="900" kern="0">
              <a:solidFill>
                <a:sysClr val="windowText" lastClr="000000"/>
              </a:solidFill>
              <a:latin typeface="Arial"/>
              <a:cs typeface="Arial"/>
            </a:endParaRPr>
          </a:p>
        </p:txBody>
      </p:sp>
      <p:sp>
        <p:nvSpPr>
          <p:cNvPr id="54" name="object 54"/>
          <p:cNvSpPr txBox="1"/>
          <p:nvPr/>
        </p:nvSpPr>
        <p:spPr>
          <a:xfrm>
            <a:off x="5184216" y="5459362"/>
            <a:ext cx="215741" cy="148117"/>
          </a:xfrm>
          <a:prstGeom prst="rect">
            <a:avLst/>
          </a:prstGeom>
        </p:spPr>
        <p:txBody>
          <a:bodyPr vert="horz" wrap="square" lIns="0" tIns="9525" rIns="0" bIns="0" rtlCol="0">
            <a:spAutoFit/>
          </a:bodyPr>
          <a:lstStyle/>
          <a:p>
            <a:pPr marL="9525">
              <a:spcBef>
                <a:spcPts val="75"/>
              </a:spcBef>
            </a:pPr>
            <a:r>
              <a:rPr sz="900" kern="0" spc="-79">
                <a:solidFill>
                  <a:srgbClr val="585858"/>
                </a:solidFill>
                <a:latin typeface="Arial"/>
                <a:cs typeface="Arial"/>
              </a:rPr>
              <a:t>80%</a:t>
            </a:r>
            <a:endParaRPr sz="900" kern="0">
              <a:solidFill>
                <a:sysClr val="windowText" lastClr="000000"/>
              </a:solidFill>
              <a:latin typeface="Arial"/>
              <a:cs typeface="Arial"/>
            </a:endParaRPr>
          </a:p>
        </p:txBody>
      </p:sp>
      <p:sp>
        <p:nvSpPr>
          <p:cNvPr id="55" name="object 55"/>
          <p:cNvSpPr txBox="1"/>
          <p:nvPr/>
        </p:nvSpPr>
        <p:spPr>
          <a:xfrm>
            <a:off x="5688850" y="5459362"/>
            <a:ext cx="215741" cy="148117"/>
          </a:xfrm>
          <a:prstGeom prst="rect">
            <a:avLst/>
          </a:prstGeom>
        </p:spPr>
        <p:txBody>
          <a:bodyPr vert="horz" wrap="square" lIns="0" tIns="9525" rIns="0" bIns="0" rtlCol="0">
            <a:spAutoFit/>
          </a:bodyPr>
          <a:lstStyle/>
          <a:p>
            <a:pPr marL="9525">
              <a:spcBef>
                <a:spcPts val="75"/>
              </a:spcBef>
            </a:pPr>
            <a:r>
              <a:rPr sz="900" kern="0" spc="-79">
                <a:solidFill>
                  <a:srgbClr val="585858"/>
                </a:solidFill>
                <a:latin typeface="Arial"/>
                <a:cs typeface="Arial"/>
              </a:rPr>
              <a:t>90%</a:t>
            </a:r>
            <a:endParaRPr sz="900" kern="0">
              <a:solidFill>
                <a:sysClr val="windowText" lastClr="000000"/>
              </a:solidFill>
              <a:latin typeface="Arial"/>
              <a:cs typeface="Arial"/>
            </a:endParaRPr>
          </a:p>
        </p:txBody>
      </p:sp>
      <p:sp>
        <p:nvSpPr>
          <p:cNvPr id="56" name="object 56"/>
          <p:cNvSpPr txBox="1"/>
          <p:nvPr/>
        </p:nvSpPr>
        <p:spPr>
          <a:xfrm>
            <a:off x="6164565" y="5459362"/>
            <a:ext cx="275273" cy="148117"/>
          </a:xfrm>
          <a:prstGeom prst="rect">
            <a:avLst/>
          </a:prstGeom>
        </p:spPr>
        <p:txBody>
          <a:bodyPr vert="horz" wrap="square" lIns="0" tIns="9525" rIns="0" bIns="0" rtlCol="0">
            <a:spAutoFit/>
          </a:bodyPr>
          <a:lstStyle/>
          <a:p>
            <a:pPr marL="9525">
              <a:spcBef>
                <a:spcPts val="75"/>
              </a:spcBef>
            </a:pPr>
            <a:r>
              <a:rPr sz="900" kern="0" spc="-68">
                <a:solidFill>
                  <a:srgbClr val="585858"/>
                </a:solidFill>
                <a:latin typeface="Arial"/>
                <a:cs typeface="Arial"/>
              </a:rPr>
              <a:t>100%</a:t>
            </a:r>
            <a:endParaRPr sz="900" kern="0">
              <a:solidFill>
                <a:sysClr val="windowText" lastClr="000000"/>
              </a:solidFill>
              <a:latin typeface="Arial"/>
              <a:cs typeface="Arial"/>
            </a:endParaRPr>
          </a:p>
        </p:txBody>
      </p:sp>
      <p:sp>
        <p:nvSpPr>
          <p:cNvPr id="57" name="object 57"/>
          <p:cNvSpPr txBox="1"/>
          <p:nvPr/>
        </p:nvSpPr>
        <p:spPr>
          <a:xfrm>
            <a:off x="6669200" y="5459362"/>
            <a:ext cx="275273" cy="148117"/>
          </a:xfrm>
          <a:prstGeom prst="rect">
            <a:avLst/>
          </a:prstGeom>
        </p:spPr>
        <p:txBody>
          <a:bodyPr vert="horz" wrap="square" lIns="0" tIns="9525" rIns="0" bIns="0" rtlCol="0">
            <a:spAutoFit/>
          </a:bodyPr>
          <a:lstStyle/>
          <a:p>
            <a:pPr marL="9525">
              <a:spcBef>
                <a:spcPts val="75"/>
              </a:spcBef>
            </a:pPr>
            <a:r>
              <a:rPr sz="900" kern="0" spc="-68">
                <a:solidFill>
                  <a:srgbClr val="585858"/>
                </a:solidFill>
                <a:latin typeface="Arial"/>
                <a:cs typeface="Arial"/>
              </a:rPr>
              <a:t>110%</a:t>
            </a:r>
            <a:endParaRPr sz="900" kern="0">
              <a:solidFill>
                <a:sysClr val="windowText" lastClr="000000"/>
              </a:solidFill>
              <a:latin typeface="Arial"/>
              <a:cs typeface="Arial"/>
            </a:endParaRPr>
          </a:p>
        </p:txBody>
      </p:sp>
      <p:sp>
        <p:nvSpPr>
          <p:cNvPr id="58" name="object 58"/>
          <p:cNvSpPr txBox="1"/>
          <p:nvPr/>
        </p:nvSpPr>
        <p:spPr>
          <a:xfrm>
            <a:off x="7173835" y="5459362"/>
            <a:ext cx="275273" cy="148117"/>
          </a:xfrm>
          <a:prstGeom prst="rect">
            <a:avLst/>
          </a:prstGeom>
        </p:spPr>
        <p:txBody>
          <a:bodyPr vert="horz" wrap="square" lIns="0" tIns="9525" rIns="0" bIns="0" rtlCol="0">
            <a:spAutoFit/>
          </a:bodyPr>
          <a:lstStyle/>
          <a:p>
            <a:pPr marL="9525">
              <a:spcBef>
                <a:spcPts val="75"/>
              </a:spcBef>
            </a:pPr>
            <a:r>
              <a:rPr sz="900" kern="0" spc="-68">
                <a:solidFill>
                  <a:srgbClr val="585858"/>
                </a:solidFill>
                <a:latin typeface="Arial"/>
                <a:cs typeface="Arial"/>
              </a:rPr>
              <a:t>120%</a:t>
            </a:r>
            <a:endParaRPr sz="900" kern="0">
              <a:solidFill>
                <a:sysClr val="windowText" lastClr="000000"/>
              </a:solidFill>
              <a:latin typeface="Arial"/>
              <a:cs typeface="Arial"/>
            </a:endParaRPr>
          </a:p>
        </p:txBody>
      </p:sp>
      <p:sp>
        <p:nvSpPr>
          <p:cNvPr id="59" name="object 59"/>
          <p:cNvSpPr txBox="1"/>
          <p:nvPr/>
        </p:nvSpPr>
        <p:spPr>
          <a:xfrm>
            <a:off x="2112029" y="1536799"/>
            <a:ext cx="5216843" cy="3805016"/>
          </a:xfrm>
          <a:prstGeom prst="rect">
            <a:avLst/>
          </a:prstGeom>
        </p:spPr>
        <p:txBody>
          <a:bodyPr vert="horz" wrap="square" lIns="0" tIns="5715" rIns="0" bIns="0" rtlCol="0">
            <a:spAutoFit/>
          </a:bodyPr>
          <a:lstStyle/>
          <a:p>
            <a:pPr marL="2030254" marR="3810" indent="-1399223">
              <a:lnSpc>
                <a:spcPct val="101899"/>
              </a:lnSpc>
              <a:spcBef>
                <a:spcPts val="45"/>
              </a:spcBef>
            </a:pPr>
            <a:r>
              <a:rPr sz="1200" kern="0" spc="-38" dirty="0">
                <a:solidFill>
                  <a:srgbClr val="585858"/>
                </a:solidFill>
                <a:latin typeface="Arial"/>
                <a:cs typeface="Arial"/>
              </a:rPr>
              <a:t>Industry</a:t>
            </a:r>
            <a:r>
              <a:rPr sz="1200" kern="0" spc="-64" dirty="0">
                <a:solidFill>
                  <a:srgbClr val="585858"/>
                </a:solidFill>
                <a:latin typeface="Arial"/>
                <a:cs typeface="Arial"/>
              </a:rPr>
              <a:t> </a:t>
            </a:r>
            <a:r>
              <a:rPr sz="1200" kern="0" spc="-56" dirty="0">
                <a:solidFill>
                  <a:srgbClr val="585858"/>
                </a:solidFill>
                <a:latin typeface="Arial"/>
                <a:cs typeface="Arial"/>
              </a:rPr>
              <a:t>Employment</a:t>
            </a:r>
            <a:r>
              <a:rPr sz="1200" kern="0" spc="-38" dirty="0">
                <a:solidFill>
                  <a:srgbClr val="585858"/>
                </a:solidFill>
                <a:latin typeface="Arial"/>
                <a:cs typeface="Arial"/>
              </a:rPr>
              <a:t> </a:t>
            </a:r>
            <a:r>
              <a:rPr sz="1200" kern="0" spc="-15" dirty="0">
                <a:solidFill>
                  <a:srgbClr val="585858"/>
                </a:solidFill>
                <a:latin typeface="Arial"/>
                <a:cs typeface="Arial"/>
              </a:rPr>
              <a:t>in</a:t>
            </a:r>
            <a:r>
              <a:rPr sz="1200" kern="0" spc="-53" dirty="0">
                <a:solidFill>
                  <a:srgbClr val="585858"/>
                </a:solidFill>
                <a:latin typeface="Arial"/>
                <a:cs typeface="Arial"/>
              </a:rPr>
              <a:t> </a:t>
            </a:r>
            <a:r>
              <a:rPr sz="1200" kern="0" spc="-64" dirty="0">
                <a:solidFill>
                  <a:srgbClr val="585858"/>
                </a:solidFill>
                <a:latin typeface="Arial"/>
                <a:cs typeface="Arial"/>
              </a:rPr>
              <a:t>February</a:t>
            </a:r>
            <a:r>
              <a:rPr sz="1200" kern="0" spc="-34" dirty="0">
                <a:solidFill>
                  <a:srgbClr val="585858"/>
                </a:solidFill>
                <a:latin typeface="Arial"/>
                <a:cs typeface="Arial"/>
              </a:rPr>
              <a:t> </a:t>
            </a:r>
            <a:r>
              <a:rPr sz="1200" kern="0" spc="-64" dirty="0">
                <a:solidFill>
                  <a:srgbClr val="585858"/>
                </a:solidFill>
                <a:latin typeface="Arial"/>
                <a:cs typeface="Arial"/>
              </a:rPr>
              <a:t>2022,</a:t>
            </a:r>
            <a:r>
              <a:rPr sz="1200" kern="0" spc="-34" dirty="0">
                <a:solidFill>
                  <a:srgbClr val="585858"/>
                </a:solidFill>
                <a:latin typeface="Arial"/>
                <a:cs typeface="Arial"/>
              </a:rPr>
              <a:t> </a:t>
            </a:r>
            <a:r>
              <a:rPr sz="1200" kern="0" spc="-120" dirty="0">
                <a:solidFill>
                  <a:srgbClr val="585858"/>
                </a:solidFill>
                <a:latin typeface="Arial"/>
                <a:cs typeface="Arial"/>
              </a:rPr>
              <a:t>as</a:t>
            </a:r>
            <a:r>
              <a:rPr sz="1200" kern="0" spc="-41" dirty="0">
                <a:solidFill>
                  <a:srgbClr val="585858"/>
                </a:solidFill>
                <a:latin typeface="Arial"/>
                <a:cs typeface="Arial"/>
              </a:rPr>
              <a:t> </a:t>
            </a:r>
            <a:r>
              <a:rPr sz="1200" kern="0" spc="-105" dirty="0">
                <a:solidFill>
                  <a:srgbClr val="585858"/>
                </a:solidFill>
                <a:latin typeface="Arial"/>
                <a:cs typeface="Arial"/>
              </a:rPr>
              <a:t>a</a:t>
            </a:r>
            <a:r>
              <a:rPr sz="1200" kern="0" spc="-53" dirty="0">
                <a:solidFill>
                  <a:srgbClr val="585858"/>
                </a:solidFill>
                <a:latin typeface="Arial"/>
                <a:cs typeface="Arial"/>
              </a:rPr>
              <a:t> </a:t>
            </a:r>
            <a:r>
              <a:rPr sz="1200" kern="0" spc="-79" dirty="0">
                <a:solidFill>
                  <a:srgbClr val="585858"/>
                </a:solidFill>
                <a:latin typeface="Arial"/>
                <a:cs typeface="Arial"/>
              </a:rPr>
              <a:t>Percentage</a:t>
            </a:r>
            <a:r>
              <a:rPr sz="1200" kern="0" spc="-41" dirty="0">
                <a:solidFill>
                  <a:srgbClr val="585858"/>
                </a:solidFill>
                <a:latin typeface="Arial"/>
                <a:cs typeface="Arial"/>
              </a:rPr>
              <a:t> </a:t>
            </a:r>
            <a:r>
              <a:rPr sz="1200" kern="0" dirty="0">
                <a:solidFill>
                  <a:srgbClr val="585858"/>
                </a:solidFill>
                <a:latin typeface="Arial"/>
                <a:cs typeface="Arial"/>
              </a:rPr>
              <a:t>of</a:t>
            </a:r>
            <a:r>
              <a:rPr sz="1200" kern="0" spc="-45" dirty="0">
                <a:solidFill>
                  <a:srgbClr val="585858"/>
                </a:solidFill>
                <a:latin typeface="Arial"/>
                <a:cs typeface="Arial"/>
              </a:rPr>
              <a:t> </a:t>
            </a:r>
            <a:r>
              <a:rPr sz="1200" kern="0" spc="-64" dirty="0">
                <a:solidFill>
                  <a:srgbClr val="585858"/>
                </a:solidFill>
                <a:latin typeface="Arial"/>
                <a:cs typeface="Arial"/>
              </a:rPr>
              <a:t>February</a:t>
            </a:r>
            <a:r>
              <a:rPr sz="1200" kern="0" spc="-34" dirty="0">
                <a:solidFill>
                  <a:srgbClr val="585858"/>
                </a:solidFill>
                <a:latin typeface="Arial"/>
                <a:cs typeface="Arial"/>
              </a:rPr>
              <a:t> </a:t>
            </a:r>
            <a:r>
              <a:rPr sz="1200" kern="0" spc="-23" dirty="0">
                <a:solidFill>
                  <a:srgbClr val="585858"/>
                </a:solidFill>
                <a:latin typeface="Arial"/>
                <a:cs typeface="Arial"/>
              </a:rPr>
              <a:t>2020, </a:t>
            </a:r>
            <a:r>
              <a:rPr sz="1200" kern="0" spc="-139" dirty="0">
                <a:solidFill>
                  <a:srgbClr val="585858"/>
                </a:solidFill>
                <a:latin typeface="Arial"/>
                <a:cs typeface="Arial"/>
              </a:rPr>
              <a:t>San</a:t>
            </a:r>
            <a:r>
              <a:rPr sz="1200" kern="0" spc="-53" dirty="0">
                <a:solidFill>
                  <a:srgbClr val="585858"/>
                </a:solidFill>
                <a:latin typeface="Arial"/>
                <a:cs typeface="Arial"/>
              </a:rPr>
              <a:t> </a:t>
            </a:r>
            <a:r>
              <a:rPr sz="1200" kern="0" spc="-83" dirty="0">
                <a:solidFill>
                  <a:srgbClr val="585858"/>
                </a:solidFill>
                <a:latin typeface="Arial"/>
                <a:cs typeface="Arial"/>
              </a:rPr>
              <a:t>Francisco</a:t>
            </a:r>
            <a:r>
              <a:rPr sz="1200" kern="0" spc="-34" dirty="0">
                <a:solidFill>
                  <a:srgbClr val="585858"/>
                </a:solidFill>
                <a:latin typeface="Arial"/>
                <a:cs typeface="Arial"/>
              </a:rPr>
              <a:t> </a:t>
            </a:r>
            <a:r>
              <a:rPr sz="1200" kern="0" spc="-8" dirty="0">
                <a:solidFill>
                  <a:srgbClr val="585858"/>
                </a:solidFill>
                <a:latin typeface="Arial"/>
                <a:cs typeface="Arial"/>
              </a:rPr>
              <a:t>Metro</a:t>
            </a:r>
            <a:r>
              <a:rPr sz="1200" kern="0" spc="-49" dirty="0">
                <a:solidFill>
                  <a:srgbClr val="585858"/>
                </a:solidFill>
                <a:latin typeface="Arial"/>
                <a:cs typeface="Arial"/>
              </a:rPr>
              <a:t> </a:t>
            </a:r>
            <a:r>
              <a:rPr sz="1200" kern="0" spc="-8" dirty="0">
                <a:solidFill>
                  <a:srgbClr val="585858"/>
                </a:solidFill>
                <a:latin typeface="Arial"/>
                <a:cs typeface="Arial"/>
              </a:rPr>
              <a:t>Division</a:t>
            </a:r>
            <a:endParaRPr sz="1200" kern="0" dirty="0">
              <a:solidFill>
                <a:sysClr val="windowText" lastClr="000000"/>
              </a:solidFill>
              <a:latin typeface="Arial"/>
              <a:cs typeface="Arial"/>
            </a:endParaRPr>
          </a:p>
          <a:p>
            <a:pPr marL="10001" marR="3190399" indent="1454467" algn="r">
              <a:lnSpc>
                <a:spcPct val="120200"/>
              </a:lnSpc>
              <a:spcBef>
                <a:spcPts val="803"/>
              </a:spcBef>
            </a:pPr>
            <a:r>
              <a:rPr sz="900" kern="0" spc="-19" dirty="0">
                <a:solidFill>
                  <a:srgbClr val="585858"/>
                </a:solidFill>
                <a:latin typeface="Arial"/>
                <a:cs typeface="Arial"/>
              </a:rPr>
              <a:t>Information </a:t>
            </a:r>
            <a:r>
              <a:rPr sz="900" kern="0" spc="-45" dirty="0">
                <a:solidFill>
                  <a:srgbClr val="585858"/>
                </a:solidFill>
                <a:latin typeface="Arial"/>
                <a:cs typeface="Arial"/>
              </a:rPr>
              <a:t>Professional,</a:t>
            </a:r>
            <a:r>
              <a:rPr sz="900" kern="0" spc="-19" dirty="0">
                <a:solidFill>
                  <a:srgbClr val="585858"/>
                </a:solidFill>
                <a:latin typeface="Arial"/>
                <a:cs typeface="Arial"/>
              </a:rPr>
              <a:t> </a:t>
            </a:r>
            <a:r>
              <a:rPr sz="900" kern="0" spc="-38" dirty="0">
                <a:solidFill>
                  <a:srgbClr val="585858"/>
                </a:solidFill>
                <a:latin typeface="Arial"/>
                <a:cs typeface="Arial"/>
              </a:rPr>
              <a:t>Scientific</a:t>
            </a:r>
            <a:r>
              <a:rPr sz="900" kern="0" spc="-23" dirty="0">
                <a:solidFill>
                  <a:srgbClr val="585858"/>
                </a:solidFill>
                <a:latin typeface="Arial"/>
                <a:cs typeface="Arial"/>
              </a:rPr>
              <a:t> </a:t>
            </a:r>
            <a:r>
              <a:rPr sz="900" kern="0" dirty="0">
                <a:solidFill>
                  <a:srgbClr val="585858"/>
                </a:solidFill>
                <a:latin typeface="Arial"/>
                <a:cs typeface="Arial"/>
              </a:rPr>
              <a:t>&amp;</a:t>
            </a:r>
            <a:r>
              <a:rPr sz="900" kern="0" spc="-19" dirty="0">
                <a:solidFill>
                  <a:srgbClr val="585858"/>
                </a:solidFill>
                <a:latin typeface="Arial"/>
                <a:cs typeface="Arial"/>
              </a:rPr>
              <a:t> </a:t>
            </a:r>
            <a:r>
              <a:rPr sz="900" kern="0" spc="-53" dirty="0">
                <a:solidFill>
                  <a:srgbClr val="585858"/>
                </a:solidFill>
                <a:latin typeface="Arial"/>
                <a:cs typeface="Arial"/>
              </a:rPr>
              <a:t>Technical</a:t>
            </a:r>
            <a:r>
              <a:rPr sz="900" kern="0" spc="-26" dirty="0">
                <a:solidFill>
                  <a:srgbClr val="585858"/>
                </a:solidFill>
                <a:latin typeface="Arial"/>
                <a:cs typeface="Arial"/>
              </a:rPr>
              <a:t> </a:t>
            </a:r>
            <a:r>
              <a:rPr sz="900" kern="0" spc="-53" dirty="0">
                <a:solidFill>
                  <a:srgbClr val="585858"/>
                </a:solidFill>
                <a:latin typeface="Arial"/>
                <a:cs typeface="Arial"/>
              </a:rPr>
              <a:t>Services</a:t>
            </a:r>
            <a:endParaRPr sz="900" kern="0" dirty="0">
              <a:solidFill>
                <a:sysClr val="windowText" lastClr="000000"/>
              </a:solidFill>
              <a:latin typeface="Arial"/>
              <a:cs typeface="Arial"/>
            </a:endParaRPr>
          </a:p>
          <a:p>
            <a:pPr marL="565309" marR="3190875" indent="512445" algn="r">
              <a:lnSpc>
                <a:spcPct val="120200"/>
              </a:lnSpc>
            </a:pPr>
            <a:r>
              <a:rPr sz="900" kern="0" spc="-60" dirty="0">
                <a:solidFill>
                  <a:srgbClr val="585858"/>
                </a:solidFill>
                <a:latin typeface="Arial"/>
                <a:cs typeface="Arial"/>
              </a:rPr>
              <a:t>Finance</a:t>
            </a:r>
            <a:r>
              <a:rPr sz="900" kern="0" spc="-26" dirty="0">
                <a:solidFill>
                  <a:srgbClr val="585858"/>
                </a:solidFill>
                <a:latin typeface="Arial"/>
                <a:cs typeface="Arial"/>
              </a:rPr>
              <a:t> </a:t>
            </a:r>
            <a:r>
              <a:rPr sz="900" kern="0" dirty="0">
                <a:solidFill>
                  <a:srgbClr val="585858"/>
                </a:solidFill>
                <a:latin typeface="Arial"/>
                <a:cs typeface="Arial"/>
              </a:rPr>
              <a:t>&amp;</a:t>
            </a:r>
            <a:r>
              <a:rPr sz="900" kern="0" spc="-38" dirty="0">
                <a:solidFill>
                  <a:srgbClr val="585858"/>
                </a:solidFill>
                <a:latin typeface="Arial"/>
                <a:cs typeface="Arial"/>
              </a:rPr>
              <a:t> </a:t>
            </a:r>
            <a:r>
              <a:rPr sz="900" kern="0" spc="-49" dirty="0">
                <a:solidFill>
                  <a:srgbClr val="585858"/>
                </a:solidFill>
                <a:latin typeface="Arial"/>
                <a:cs typeface="Arial"/>
              </a:rPr>
              <a:t>Insurance </a:t>
            </a:r>
            <a:r>
              <a:rPr sz="900" kern="0" spc="-38" dirty="0">
                <a:solidFill>
                  <a:srgbClr val="585858"/>
                </a:solidFill>
                <a:latin typeface="Arial"/>
                <a:cs typeface="Arial"/>
              </a:rPr>
              <a:t>Health</a:t>
            </a:r>
            <a:r>
              <a:rPr sz="900" kern="0" spc="-23" dirty="0">
                <a:solidFill>
                  <a:srgbClr val="585858"/>
                </a:solidFill>
                <a:latin typeface="Arial"/>
                <a:cs typeface="Arial"/>
              </a:rPr>
              <a:t> </a:t>
            </a:r>
            <a:r>
              <a:rPr sz="900" kern="0" spc="-79" dirty="0">
                <a:solidFill>
                  <a:srgbClr val="585858"/>
                </a:solidFill>
                <a:latin typeface="Arial"/>
                <a:cs typeface="Arial"/>
              </a:rPr>
              <a:t>Care</a:t>
            </a:r>
            <a:r>
              <a:rPr sz="900" kern="0" spc="-38" dirty="0">
                <a:solidFill>
                  <a:srgbClr val="585858"/>
                </a:solidFill>
                <a:latin typeface="Arial"/>
                <a:cs typeface="Arial"/>
              </a:rPr>
              <a:t> </a:t>
            </a:r>
            <a:r>
              <a:rPr sz="900" kern="0" dirty="0">
                <a:solidFill>
                  <a:srgbClr val="585858"/>
                </a:solidFill>
                <a:latin typeface="Arial"/>
                <a:cs typeface="Arial"/>
              </a:rPr>
              <a:t>&amp;</a:t>
            </a:r>
            <a:r>
              <a:rPr sz="900" kern="0" spc="-26" dirty="0">
                <a:solidFill>
                  <a:srgbClr val="585858"/>
                </a:solidFill>
                <a:latin typeface="Arial"/>
                <a:cs typeface="Arial"/>
              </a:rPr>
              <a:t> </a:t>
            </a:r>
            <a:r>
              <a:rPr sz="900" kern="0" spc="-64" dirty="0">
                <a:solidFill>
                  <a:srgbClr val="585858"/>
                </a:solidFill>
                <a:latin typeface="Arial"/>
                <a:cs typeface="Arial"/>
              </a:rPr>
              <a:t>Social</a:t>
            </a:r>
            <a:r>
              <a:rPr sz="900" kern="0" spc="-34" dirty="0">
                <a:solidFill>
                  <a:srgbClr val="585858"/>
                </a:solidFill>
                <a:latin typeface="Arial"/>
                <a:cs typeface="Arial"/>
              </a:rPr>
              <a:t> </a:t>
            </a:r>
            <a:r>
              <a:rPr sz="900" kern="0" spc="-56" dirty="0">
                <a:solidFill>
                  <a:srgbClr val="585858"/>
                </a:solidFill>
                <a:latin typeface="Arial"/>
                <a:cs typeface="Arial"/>
              </a:rPr>
              <a:t>Assistance</a:t>
            </a:r>
            <a:endParaRPr sz="900" kern="0" dirty="0">
              <a:solidFill>
                <a:sysClr val="windowText" lastClr="000000"/>
              </a:solidFill>
              <a:latin typeface="Arial"/>
              <a:cs typeface="Arial"/>
            </a:endParaRPr>
          </a:p>
          <a:p>
            <a:pPr marL="1125855" marR="3190399" indent="306229" algn="r">
              <a:lnSpc>
                <a:spcPct val="120200"/>
              </a:lnSpc>
            </a:pPr>
            <a:r>
              <a:rPr sz="900" kern="0" spc="-41" dirty="0">
                <a:solidFill>
                  <a:srgbClr val="585858"/>
                </a:solidFill>
                <a:latin typeface="Arial"/>
                <a:cs typeface="Arial"/>
              </a:rPr>
              <a:t>Government </a:t>
            </a:r>
            <a:r>
              <a:rPr sz="900" kern="0" spc="-60" dirty="0">
                <a:solidFill>
                  <a:srgbClr val="585858"/>
                </a:solidFill>
                <a:latin typeface="Arial"/>
                <a:cs typeface="Arial"/>
              </a:rPr>
              <a:t>Service</a:t>
            </a:r>
            <a:r>
              <a:rPr sz="900" kern="0" spc="-34" dirty="0">
                <a:solidFill>
                  <a:srgbClr val="585858"/>
                </a:solidFill>
                <a:latin typeface="Arial"/>
                <a:cs typeface="Arial"/>
              </a:rPr>
              <a:t> </a:t>
            </a:r>
            <a:r>
              <a:rPr sz="900" kern="0" spc="-8" dirty="0">
                <a:solidFill>
                  <a:srgbClr val="585858"/>
                </a:solidFill>
                <a:latin typeface="Arial"/>
                <a:cs typeface="Arial"/>
              </a:rPr>
              <a:t>Providing </a:t>
            </a:r>
            <a:r>
              <a:rPr sz="900" kern="0" spc="-38" dirty="0">
                <a:solidFill>
                  <a:srgbClr val="585858"/>
                </a:solidFill>
                <a:latin typeface="Arial"/>
                <a:cs typeface="Arial"/>
              </a:rPr>
              <a:t>Total,</a:t>
            </a:r>
            <a:r>
              <a:rPr sz="900" kern="0" spc="-30" dirty="0">
                <a:solidFill>
                  <a:srgbClr val="585858"/>
                </a:solidFill>
                <a:latin typeface="Arial"/>
                <a:cs typeface="Arial"/>
              </a:rPr>
              <a:t> All</a:t>
            </a:r>
            <a:r>
              <a:rPr sz="900" kern="0" spc="-23" dirty="0">
                <a:solidFill>
                  <a:srgbClr val="585858"/>
                </a:solidFill>
                <a:latin typeface="Arial"/>
                <a:cs typeface="Arial"/>
              </a:rPr>
              <a:t> </a:t>
            </a:r>
            <a:r>
              <a:rPr sz="900" kern="0" spc="-34" dirty="0">
                <a:solidFill>
                  <a:srgbClr val="585858"/>
                </a:solidFill>
                <a:latin typeface="Arial"/>
                <a:cs typeface="Arial"/>
              </a:rPr>
              <a:t>Industries</a:t>
            </a:r>
            <a:endParaRPr sz="900" kern="0" dirty="0">
              <a:solidFill>
                <a:sysClr val="windowText" lastClr="000000"/>
              </a:solidFill>
              <a:latin typeface="Arial"/>
              <a:cs typeface="Arial"/>
            </a:endParaRPr>
          </a:p>
          <a:p>
            <a:pPr marL="167640" marR="3190875" indent="1254442" algn="r">
              <a:lnSpc>
                <a:spcPct val="120200"/>
              </a:lnSpc>
            </a:pPr>
            <a:r>
              <a:rPr sz="900" kern="0" spc="-38" dirty="0">
                <a:solidFill>
                  <a:srgbClr val="585858"/>
                </a:solidFill>
                <a:latin typeface="Arial"/>
                <a:cs typeface="Arial"/>
              </a:rPr>
              <a:t>Construction </a:t>
            </a:r>
            <a:r>
              <a:rPr sz="900" kern="0" spc="-34" dirty="0">
                <a:solidFill>
                  <a:srgbClr val="585858"/>
                </a:solidFill>
                <a:latin typeface="Arial"/>
                <a:cs typeface="Arial"/>
              </a:rPr>
              <a:t>Transportation,</a:t>
            </a:r>
            <a:r>
              <a:rPr sz="900" kern="0" spc="-4" dirty="0">
                <a:solidFill>
                  <a:srgbClr val="585858"/>
                </a:solidFill>
                <a:latin typeface="Arial"/>
                <a:cs typeface="Arial"/>
              </a:rPr>
              <a:t> </a:t>
            </a:r>
            <a:r>
              <a:rPr sz="900" kern="0" spc="-49" dirty="0">
                <a:solidFill>
                  <a:srgbClr val="585858"/>
                </a:solidFill>
                <a:latin typeface="Arial"/>
                <a:cs typeface="Arial"/>
              </a:rPr>
              <a:t>Warehousing</a:t>
            </a:r>
            <a:r>
              <a:rPr sz="900" kern="0" spc="4" dirty="0">
                <a:solidFill>
                  <a:srgbClr val="585858"/>
                </a:solidFill>
                <a:latin typeface="Arial"/>
                <a:cs typeface="Arial"/>
              </a:rPr>
              <a:t> </a:t>
            </a:r>
            <a:r>
              <a:rPr sz="900" kern="0" dirty="0">
                <a:solidFill>
                  <a:srgbClr val="585858"/>
                </a:solidFill>
                <a:latin typeface="Arial"/>
                <a:cs typeface="Arial"/>
              </a:rPr>
              <a:t>&amp;</a:t>
            </a:r>
            <a:r>
              <a:rPr sz="900" kern="0" spc="8" dirty="0">
                <a:solidFill>
                  <a:srgbClr val="585858"/>
                </a:solidFill>
                <a:latin typeface="Arial"/>
                <a:cs typeface="Arial"/>
              </a:rPr>
              <a:t> </a:t>
            </a:r>
            <a:r>
              <a:rPr sz="900" kern="0" spc="-8" dirty="0">
                <a:solidFill>
                  <a:srgbClr val="585858"/>
                </a:solidFill>
                <a:latin typeface="Arial"/>
                <a:cs typeface="Arial"/>
              </a:rPr>
              <a:t>Utilities</a:t>
            </a:r>
            <a:endParaRPr sz="900" kern="0" dirty="0">
              <a:solidFill>
                <a:sysClr val="windowText" lastClr="000000"/>
              </a:solidFill>
              <a:latin typeface="Arial"/>
              <a:cs typeface="Arial"/>
            </a:endParaRPr>
          </a:p>
          <a:p>
            <a:pPr marL="1072039" marR="3189923" indent="258604" algn="r">
              <a:lnSpc>
                <a:spcPct val="120200"/>
              </a:lnSpc>
            </a:pPr>
            <a:r>
              <a:rPr sz="900" kern="0" spc="-30" dirty="0">
                <a:solidFill>
                  <a:srgbClr val="585858"/>
                </a:solidFill>
                <a:latin typeface="Arial"/>
                <a:cs typeface="Arial"/>
              </a:rPr>
              <a:t>Manufacturing </a:t>
            </a:r>
            <a:r>
              <a:rPr sz="900" kern="0" spc="-45" dirty="0">
                <a:solidFill>
                  <a:srgbClr val="585858"/>
                </a:solidFill>
                <a:latin typeface="Arial"/>
                <a:cs typeface="Arial"/>
              </a:rPr>
              <a:t>Educational</a:t>
            </a:r>
            <a:r>
              <a:rPr sz="900" kern="0" spc="4" dirty="0">
                <a:solidFill>
                  <a:srgbClr val="585858"/>
                </a:solidFill>
                <a:latin typeface="Arial"/>
                <a:cs typeface="Arial"/>
              </a:rPr>
              <a:t> </a:t>
            </a:r>
            <a:r>
              <a:rPr sz="900" kern="0" spc="-64" dirty="0">
                <a:solidFill>
                  <a:srgbClr val="585858"/>
                </a:solidFill>
                <a:latin typeface="Arial"/>
                <a:cs typeface="Arial"/>
              </a:rPr>
              <a:t>Services </a:t>
            </a:r>
            <a:r>
              <a:rPr sz="900" kern="0" spc="-49" dirty="0">
                <a:solidFill>
                  <a:srgbClr val="585858"/>
                </a:solidFill>
                <a:latin typeface="Arial"/>
                <a:cs typeface="Arial"/>
              </a:rPr>
              <a:t>Wholesale</a:t>
            </a:r>
            <a:r>
              <a:rPr sz="900" kern="0" spc="-4" dirty="0">
                <a:solidFill>
                  <a:srgbClr val="585858"/>
                </a:solidFill>
                <a:latin typeface="Arial"/>
                <a:cs typeface="Arial"/>
              </a:rPr>
              <a:t> </a:t>
            </a:r>
            <a:r>
              <a:rPr sz="900" kern="0" spc="-15" dirty="0">
                <a:solidFill>
                  <a:srgbClr val="585858"/>
                </a:solidFill>
                <a:latin typeface="Arial"/>
                <a:cs typeface="Arial"/>
              </a:rPr>
              <a:t>Trade </a:t>
            </a:r>
            <a:r>
              <a:rPr sz="900" kern="0" spc="-41" dirty="0">
                <a:solidFill>
                  <a:srgbClr val="585858"/>
                </a:solidFill>
                <a:latin typeface="Arial"/>
                <a:cs typeface="Arial"/>
              </a:rPr>
              <a:t>Retail</a:t>
            </a:r>
            <a:r>
              <a:rPr sz="900" kern="0" spc="-38" dirty="0">
                <a:solidFill>
                  <a:srgbClr val="585858"/>
                </a:solidFill>
                <a:latin typeface="Arial"/>
                <a:cs typeface="Arial"/>
              </a:rPr>
              <a:t> </a:t>
            </a:r>
            <a:r>
              <a:rPr sz="900" kern="0" spc="-8" dirty="0">
                <a:solidFill>
                  <a:srgbClr val="585858"/>
                </a:solidFill>
                <a:latin typeface="Arial"/>
                <a:cs typeface="Arial"/>
              </a:rPr>
              <a:t>Trade</a:t>
            </a:r>
            <a:endParaRPr sz="900" kern="0" dirty="0">
              <a:solidFill>
                <a:sysClr val="windowText" lastClr="000000"/>
              </a:solidFill>
              <a:latin typeface="Arial"/>
              <a:cs typeface="Arial"/>
            </a:endParaRPr>
          </a:p>
          <a:p>
            <a:pPr marL="9525" marR="3190399" indent="1336834" algn="r">
              <a:lnSpc>
                <a:spcPct val="120200"/>
              </a:lnSpc>
            </a:pPr>
            <a:r>
              <a:rPr sz="900" kern="0" spc="-30" dirty="0">
                <a:solidFill>
                  <a:srgbClr val="585858"/>
                </a:solidFill>
                <a:latin typeface="Arial"/>
                <a:cs typeface="Arial"/>
              </a:rPr>
              <a:t>Other</a:t>
            </a:r>
            <a:r>
              <a:rPr sz="900" kern="0" spc="-34" dirty="0">
                <a:solidFill>
                  <a:srgbClr val="585858"/>
                </a:solidFill>
                <a:latin typeface="Arial"/>
                <a:cs typeface="Arial"/>
              </a:rPr>
              <a:t> </a:t>
            </a:r>
            <a:r>
              <a:rPr sz="900" kern="0" spc="-68" dirty="0">
                <a:solidFill>
                  <a:srgbClr val="585858"/>
                </a:solidFill>
                <a:latin typeface="Arial"/>
                <a:cs typeface="Arial"/>
              </a:rPr>
              <a:t>Services </a:t>
            </a:r>
            <a:r>
              <a:rPr sz="900" kern="0" spc="-71" dirty="0">
                <a:solidFill>
                  <a:srgbClr val="585858"/>
                </a:solidFill>
                <a:latin typeface="Arial"/>
                <a:cs typeface="Arial"/>
              </a:rPr>
              <a:t>Real</a:t>
            </a:r>
            <a:r>
              <a:rPr sz="900" kern="0" spc="-34" dirty="0">
                <a:solidFill>
                  <a:srgbClr val="585858"/>
                </a:solidFill>
                <a:latin typeface="Arial"/>
                <a:cs typeface="Arial"/>
              </a:rPr>
              <a:t> </a:t>
            </a:r>
            <a:r>
              <a:rPr sz="900" kern="0" spc="-53" dirty="0">
                <a:solidFill>
                  <a:srgbClr val="585858"/>
                </a:solidFill>
                <a:latin typeface="Arial"/>
                <a:cs typeface="Arial"/>
              </a:rPr>
              <a:t>Estate</a:t>
            </a:r>
            <a:r>
              <a:rPr sz="900" kern="0" spc="-30" dirty="0">
                <a:solidFill>
                  <a:srgbClr val="585858"/>
                </a:solidFill>
                <a:latin typeface="Arial"/>
                <a:cs typeface="Arial"/>
              </a:rPr>
              <a:t> </a:t>
            </a:r>
            <a:r>
              <a:rPr sz="900" kern="0" dirty="0">
                <a:solidFill>
                  <a:srgbClr val="585858"/>
                </a:solidFill>
                <a:latin typeface="Arial"/>
                <a:cs typeface="Arial"/>
              </a:rPr>
              <a:t>&amp;</a:t>
            </a:r>
            <a:r>
              <a:rPr sz="900" kern="0" spc="-34" dirty="0">
                <a:solidFill>
                  <a:srgbClr val="585858"/>
                </a:solidFill>
                <a:latin typeface="Arial"/>
                <a:cs typeface="Arial"/>
              </a:rPr>
              <a:t> </a:t>
            </a:r>
            <a:r>
              <a:rPr sz="900" kern="0" spc="-49" dirty="0">
                <a:solidFill>
                  <a:srgbClr val="585858"/>
                </a:solidFill>
                <a:latin typeface="Arial"/>
                <a:cs typeface="Arial"/>
              </a:rPr>
              <a:t>Rental</a:t>
            </a:r>
            <a:r>
              <a:rPr sz="900" kern="0" spc="-41" dirty="0">
                <a:solidFill>
                  <a:srgbClr val="585858"/>
                </a:solidFill>
                <a:latin typeface="Arial"/>
                <a:cs typeface="Arial"/>
              </a:rPr>
              <a:t> </a:t>
            </a:r>
            <a:r>
              <a:rPr sz="900" kern="0" dirty="0">
                <a:solidFill>
                  <a:srgbClr val="585858"/>
                </a:solidFill>
                <a:latin typeface="Arial"/>
                <a:cs typeface="Arial"/>
              </a:rPr>
              <a:t>&amp;</a:t>
            </a:r>
            <a:r>
              <a:rPr sz="900" kern="0" spc="-34" dirty="0">
                <a:solidFill>
                  <a:srgbClr val="585858"/>
                </a:solidFill>
                <a:latin typeface="Arial"/>
                <a:cs typeface="Arial"/>
              </a:rPr>
              <a:t> </a:t>
            </a:r>
            <a:r>
              <a:rPr sz="900" kern="0" spc="-8" dirty="0">
                <a:solidFill>
                  <a:srgbClr val="585858"/>
                </a:solidFill>
                <a:latin typeface="Arial"/>
                <a:cs typeface="Arial"/>
              </a:rPr>
              <a:t>Leasing </a:t>
            </a:r>
            <a:r>
              <a:rPr sz="900" kern="0" spc="-30" dirty="0">
                <a:solidFill>
                  <a:srgbClr val="585858"/>
                </a:solidFill>
                <a:latin typeface="Arial"/>
                <a:cs typeface="Arial"/>
              </a:rPr>
              <a:t>Administrative</a:t>
            </a:r>
            <a:r>
              <a:rPr sz="900" kern="0" spc="-23" dirty="0">
                <a:solidFill>
                  <a:srgbClr val="585858"/>
                </a:solidFill>
                <a:latin typeface="Arial"/>
                <a:cs typeface="Arial"/>
              </a:rPr>
              <a:t> </a:t>
            </a:r>
            <a:r>
              <a:rPr sz="900" kern="0" dirty="0">
                <a:solidFill>
                  <a:srgbClr val="585858"/>
                </a:solidFill>
                <a:latin typeface="Arial"/>
                <a:cs typeface="Arial"/>
              </a:rPr>
              <a:t>&amp;</a:t>
            </a:r>
            <a:r>
              <a:rPr sz="900" kern="0" spc="-15" dirty="0">
                <a:solidFill>
                  <a:srgbClr val="585858"/>
                </a:solidFill>
                <a:latin typeface="Arial"/>
                <a:cs typeface="Arial"/>
              </a:rPr>
              <a:t> </a:t>
            </a:r>
            <a:r>
              <a:rPr sz="900" kern="0" spc="-41" dirty="0">
                <a:solidFill>
                  <a:srgbClr val="585858"/>
                </a:solidFill>
                <a:latin typeface="Arial"/>
                <a:cs typeface="Arial"/>
              </a:rPr>
              <a:t>Support</a:t>
            </a:r>
            <a:r>
              <a:rPr sz="900" kern="0" spc="-15" dirty="0">
                <a:solidFill>
                  <a:srgbClr val="585858"/>
                </a:solidFill>
                <a:latin typeface="Arial"/>
                <a:cs typeface="Arial"/>
              </a:rPr>
              <a:t> </a:t>
            </a:r>
            <a:r>
              <a:rPr sz="900" kern="0" dirty="0">
                <a:solidFill>
                  <a:srgbClr val="585858"/>
                </a:solidFill>
                <a:latin typeface="Arial"/>
                <a:cs typeface="Arial"/>
              </a:rPr>
              <a:t>&amp;</a:t>
            </a:r>
            <a:r>
              <a:rPr sz="900" kern="0" spc="-15" dirty="0">
                <a:solidFill>
                  <a:srgbClr val="585858"/>
                </a:solidFill>
                <a:latin typeface="Arial"/>
                <a:cs typeface="Arial"/>
              </a:rPr>
              <a:t> </a:t>
            </a:r>
            <a:r>
              <a:rPr sz="900" kern="0" spc="-49" dirty="0">
                <a:solidFill>
                  <a:srgbClr val="585858"/>
                </a:solidFill>
                <a:latin typeface="Arial"/>
                <a:cs typeface="Arial"/>
              </a:rPr>
              <a:t>Waste</a:t>
            </a:r>
            <a:r>
              <a:rPr sz="900" kern="0" spc="-23" dirty="0">
                <a:solidFill>
                  <a:srgbClr val="585858"/>
                </a:solidFill>
                <a:latin typeface="Arial"/>
                <a:cs typeface="Arial"/>
              </a:rPr>
              <a:t> </a:t>
            </a:r>
            <a:r>
              <a:rPr sz="900" kern="0" spc="-56" dirty="0">
                <a:solidFill>
                  <a:srgbClr val="585858"/>
                </a:solidFill>
                <a:latin typeface="Arial"/>
                <a:cs typeface="Arial"/>
              </a:rPr>
              <a:t>Services </a:t>
            </a:r>
            <a:r>
              <a:rPr sz="900" kern="0" spc="-41" dirty="0">
                <a:solidFill>
                  <a:srgbClr val="585858"/>
                </a:solidFill>
                <a:latin typeface="Arial"/>
                <a:cs typeface="Arial"/>
              </a:rPr>
              <a:t>Management</a:t>
            </a:r>
            <a:r>
              <a:rPr sz="900" kern="0" spc="-26" dirty="0">
                <a:solidFill>
                  <a:srgbClr val="585858"/>
                </a:solidFill>
                <a:latin typeface="Arial"/>
                <a:cs typeface="Arial"/>
              </a:rPr>
              <a:t> </a:t>
            </a:r>
            <a:r>
              <a:rPr sz="900" kern="0" dirty="0">
                <a:solidFill>
                  <a:srgbClr val="585858"/>
                </a:solidFill>
                <a:latin typeface="Arial"/>
                <a:cs typeface="Arial"/>
              </a:rPr>
              <a:t>of</a:t>
            </a:r>
            <a:r>
              <a:rPr sz="900" kern="0" spc="-23" dirty="0">
                <a:solidFill>
                  <a:srgbClr val="585858"/>
                </a:solidFill>
                <a:latin typeface="Arial"/>
                <a:cs typeface="Arial"/>
              </a:rPr>
              <a:t> </a:t>
            </a:r>
            <a:r>
              <a:rPr sz="900" kern="0" spc="-64" dirty="0">
                <a:solidFill>
                  <a:srgbClr val="585858"/>
                </a:solidFill>
                <a:latin typeface="Arial"/>
                <a:cs typeface="Arial"/>
              </a:rPr>
              <a:t>Companies</a:t>
            </a:r>
            <a:r>
              <a:rPr sz="900" kern="0" spc="-34" dirty="0">
                <a:solidFill>
                  <a:srgbClr val="585858"/>
                </a:solidFill>
                <a:latin typeface="Arial"/>
                <a:cs typeface="Arial"/>
              </a:rPr>
              <a:t> </a:t>
            </a:r>
            <a:r>
              <a:rPr sz="900" kern="0" dirty="0">
                <a:solidFill>
                  <a:srgbClr val="585858"/>
                </a:solidFill>
                <a:latin typeface="Arial"/>
                <a:cs typeface="Arial"/>
              </a:rPr>
              <a:t>&amp;</a:t>
            </a:r>
            <a:r>
              <a:rPr sz="900" kern="0" spc="-19" dirty="0">
                <a:solidFill>
                  <a:srgbClr val="585858"/>
                </a:solidFill>
                <a:latin typeface="Arial"/>
                <a:cs typeface="Arial"/>
              </a:rPr>
              <a:t> </a:t>
            </a:r>
            <a:r>
              <a:rPr sz="900" kern="0" spc="-8" dirty="0">
                <a:solidFill>
                  <a:srgbClr val="585858"/>
                </a:solidFill>
                <a:latin typeface="Arial"/>
                <a:cs typeface="Arial"/>
              </a:rPr>
              <a:t>Enterprises </a:t>
            </a:r>
            <a:r>
              <a:rPr sz="900" kern="0" spc="-60" dirty="0">
                <a:solidFill>
                  <a:srgbClr val="585858"/>
                </a:solidFill>
                <a:latin typeface="Arial"/>
                <a:cs typeface="Arial"/>
              </a:rPr>
              <a:t>Food</a:t>
            </a:r>
            <a:r>
              <a:rPr sz="900" kern="0" spc="-26" dirty="0">
                <a:solidFill>
                  <a:srgbClr val="585858"/>
                </a:solidFill>
                <a:latin typeface="Arial"/>
                <a:cs typeface="Arial"/>
              </a:rPr>
              <a:t> </a:t>
            </a:r>
            <a:r>
              <a:rPr sz="900" kern="0" spc="-68" dirty="0">
                <a:solidFill>
                  <a:srgbClr val="585858"/>
                </a:solidFill>
                <a:latin typeface="Arial"/>
                <a:cs typeface="Arial"/>
              </a:rPr>
              <a:t>Services</a:t>
            </a:r>
            <a:r>
              <a:rPr sz="900" kern="0" spc="-26" dirty="0">
                <a:solidFill>
                  <a:srgbClr val="585858"/>
                </a:solidFill>
                <a:latin typeface="Arial"/>
                <a:cs typeface="Arial"/>
              </a:rPr>
              <a:t> </a:t>
            </a:r>
            <a:r>
              <a:rPr sz="900" kern="0" dirty="0">
                <a:solidFill>
                  <a:srgbClr val="585858"/>
                </a:solidFill>
                <a:latin typeface="Arial"/>
                <a:cs typeface="Arial"/>
              </a:rPr>
              <a:t>&amp;</a:t>
            </a:r>
            <a:r>
              <a:rPr sz="900" kern="0" spc="-26" dirty="0">
                <a:solidFill>
                  <a:srgbClr val="585858"/>
                </a:solidFill>
                <a:latin typeface="Arial"/>
                <a:cs typeface="Arial"/>
              </a:rPr>
              <a:t> </a:t>
            </a:r>
            <a:r>
              <a:rPr sz="900" kern="0" spc="-38" dirty="0">
                <a:solidFill>
                  <a:srgbClr val="585858"/>
                </a:solidFill>
                <a:latin typeface="Arial"/>
                <a:cs typeface="Arial"/>
              </a:rPr>
              <a:t>Drinking</a:t>
            </a:r>
            <a:r>
              <a:rPr sz="900" kern="0" spc="-26" dirty="0">
                <a:solidFill>
                  <a:srgbClr val="585858"/>
                </a:solidFill>
                <a:latin typeface="Arial"/>
                <a:cs typeface="Arial"/>
              </a:rPr>
              <a:t> </a:t>
            </a:r>
            <a:r>
              <a:rPr sz="900" kern="0" spc="-8" dirty="0">
                <a:solidFill>
                  <a:srgbClr val="585858"/>
                </a:solidFill>
                <a:latin typeface="Arial"/>
                <a:cs typeface="Arial"/>
              </a:rPr>
              <a:t>Places</a:t>
            </a:r>
            <a:endParaRPr sz="900" kern="0" dirty="0">
              <a:solidFill>
                <a:sysClr val="windowText" lastClr="000000"/>
              </a:solidFill>
              <a:latin typeface="Arial"/>
              <a:cs typeface="Arial"/>
            </a:endParaRPr>
          </a:p>
          <a:p>
            <a:pPr marR="3190399" algn="r">
              <a:spcBef>
                <a:spcPts val="214"/>
              </a:spcBef>
            </a:pPr>
            <a:r>
              <a:rPr sz="900" kern="0" spc="-34" dirty="0">
                <a:solidFill>
                  <a:srgbClr val="585858"/>
                </a:solidFill>
                <a:latin typeface="Arial"/>
                <a:cs typeface="Arial"/>
              </a:rPr>
              <a:t>Arts,</a:t>
            </a:r>
            <a:r>
              <a:rPr sz="900" kern="0" spc="-15" dirty="0">
                <a:solidFill>
                  <a:srgbClr val="585858"/>
                </a:solidFill>
                <a:latin typeface="Arial"/>
                <a:cs typeface="Arial"/>
              </a:rPr>
              <a:t> </a:t>
            </a:r>
            <a:r>
              <a:rPr sz="900" kern="0" spc="-30" dirty="0">
                <a:solidFill>
                  <a:srgbClr val="585858"/>
                </a:solidFill>
                <a:latin typeface="Arial"/>
                <a:cs typeface="Arial"/>
              </a:rPr>
              <a:t>Entertainment</a:t>
            </a:r>
            <a:r>
              <a:rPr sz="900" kern="0" spc="-15" dirty="0">
                <a:solidFill>
                  <a:srgbClr val="585858"/>
                </a:solidFill>
                <a:latin typeface="Arial"/>
                <a:cs typeface="Arial"/>
              </a:rPr>
              <a:t> </a:t>
            </a:r>
            <a:r>
              <a:rPr sz="900" kern="0" dirty="0">
                <a:solidFill>
                  <a:srgbClr val="585858"/>
                </a:solidFill>
                <a:latin typeface="Arial"/>
                <a:cs typeface="Arial"/>
              </a:rPr>
              <a:t>&amp;</a:t>
            </a:r>
            <a:r>
              <a:rPr sz="900" kern="0" spc="-19" dirty="0">
                <a:solidFill>
                  <a:srgbClr val="585858"/>
                </a:solidFill>
                <a:latin typeface="Arial"/>
                <a:cs typeface="Arial"/>
              </a:rPr>
              <a:t> </a:t>
            </a:r>
            <a:r>
              <a:rPr sz="900" kern="0" spc="-8" dirty="0">
                <a:solidFill>
                  <a:srgbClr val="585858"/>
                </a:solidFill>
                <a:latin typeface="Arial"/>
                <a:cs typeface="Arial"/>
              </a:rPr>
              <a:t>Recreation</a:t>
            </a:r>
            <a:endParaRPr sz="900" kern="0" dirty="0">
              <a:solidFill>
                <a:sysClr val="windowText" lastClr="000000"/>
              </a:solidFill>
              <a:latin typeface="Arial"/>
              <a:cs typeface="Arial"/>
            </a:endParaRPr>
          </a:p>
          <a:p>
            <a:pPr marR="3191351" algn="r">
              <a:spcBef>
                <a:spcPts val="217"/>
              </a:spcBef>
            </a:pPr>
            <a:r>
              <a:rPr sz="900" kern="0" spc="-8" dirty="0">
                <a:solidFill>
                  <a:srgbClr val="585858"/>
                </a:solidFill>
                <a:latin typeface="Arial"/>
                <a:cs typeface="Arial"/>
              </a:rPr>
              <a:t>Accommodation</a:t>
            </a:r>
            <a:endParaRPr sz="900" kern="0" dirty="0">
              <a:solidFill>
                <a:sysClr val="windowText" lastClr="000000"/>
              </a:solidFill>
              <a:latin typeface="Arial"/>
              <a:cs typeface="Arial"/>
            </a:endParaRPr>
          </a:p>
        </p:txBody>
      </p:sp>
    </p:spTree>
    <p:extLst>
      <p:ext uri="{BB962C8B-B14F-4D97-AF65-F5344CB8AC3E}">
        <p14:creationId xmlns:p14="http://schemas.microsoft.com/office/powerpoint/2010/main" val="225655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 y="33867"/>
            <a:ext cx="8737602" cy="6639369"/>
            <a:chOff x="0" y="-579626"/>
            <a:chExt cx="10836318" cy="7978683"/>
          </a:xfrm>
        </p:grpSpPr>
        <p:pic>
          <p:nvPicPr>
            <p:cNvPr id="3" name="object 3"/>
            <p:cNvPicPr/>
            <p:nvPr/>
          </p:nvPicPr>
          <p:blipFill rotWithShape="1">
            <a:blip r:embed="rId3" cstate="print"/>
            <a:srcRect l="22845" r="8148"/>
            <a:stretch/>
          </p:blipFill>
          <p:spPr>
            <a:xfrm>
              <a:off x="456767" y="-579626"/>
              <a:ext cx="10379551" cy="7864956"/>
            </a:xfrm>
            <a:prstGeom prst="rect">
              <a:avLst/>
            </a:prstGeom>
          </p:spPr>
        </p:pic>
        <p:sp>
          <p:nvSpPr>
            <p:cNvPr id="4" name="object 4"/>
            <p:cNvSpPr/>
            <p:nvPr/>
          </p:nvSpPr>
          <p:spPr>
            <a:xfrm>
              <a:off x="0" y="6540538"/>
              <a:ext cx="3086100" cy="858519"/>
            </a:xfrm>
            <a:custGeom>
              <a:avLst/>
              <a:gdLst/>
              <a:ahLst/>
              <a:cxnLst/>
              <a:rect l="l" t="t" r="r" b="b"/>
              <a:pathLst>
                <a:path w="3086100" h="858520">
                  <a:moveTo>
                    <a:pt x="3086100" y="0"/>
                  </a:moveTo>
                  <a:lnTo>
                    <a:pt x="45720" y="0"/>
                  </a:lnTo>
                  <a:lnTo>
                    <a:pt x="0" y="858012"/>
                  </a:lnTo>
                  <a:lnTo>
                    <a:pt x="2743200" y="811885"/>
                  </a:lnTo>
                  <a:lnTo>
                    <a:pt x="3086100" y="0"/>
                  </a:lnTo>
                  <a:close/>
                </a:path>
              </a:pathLst>
            </a:custGeom>
            <a:solidFill>
              <a:srgbClr val="000000"/>
            </a:solidFill>
          </p:spPr>
          <p:txBody>
            <a:bodyPr wrap="square" lIns="0" tIns="0" rIns="0" bIns="0" rtlCol="0"/>
            <a:lstStyle/>
            <a:p>
              <a:endParaRPr sz="1350"/>
            </a:p>
          </p:txBody>
        </p:sp>
      </p:grpSp>
      <p:sp>
        <p:nvSpPr>
          <p:cNvPr id="6" name="object 6"/>
          <p:cNvSpPr txBox="1"/>
          <p:nvPr/>
        </p:nvSpPr>
        <p:spPr>
          <a:xfrm>
            <a:off x="134035" y="6036030"/>
            <a:ext cx="1299686" cy="484107"/>
          </a:xfrm>
          <a:prstGeom prst="rect">
            <a:avLst/>
          </a:prstGeom>
        </p:spPr>
        <p:txBody>
          <a:bodyPr vert="horz" wrap="square" lIns="0" tIns="9525" rIns="0" bIns="0" rtlCol="0">
            <a:spAutoFit/>
          </a:bodyPr>
          <a:lstStyle/>
          <a:p>
            <a:pPr marL="9525">
              <a:spcBef>
                <a:spcPts val="75"/>
              </a:spcBef>
            </a:pPr>
            <a:r>
              <a:rPr sz="1500" b="1" spc="-116" dirty="0">
                <a:solidFill>
                  <a:srgbClr val="FFFFFF"/>
                </a:solidFill>
                <a:latin typeface="Arial"/>
                <a:cs typeface="Arial"/>
              </a:rPr>
              <a:t>Q1</a:t>
            </a:r>
            <a:r>
              <a:rPr sz="1500" b="1" spc="-120" dirty="0">
                <a:solidFill>
                  <a:srgbClr val="FFFFFF"/>
                </a:solidFill>
                <a:latin typeface="Arial"/>
                <a:cs typeface="Arial"/>
              </a:rPr>
              <a:t> </a:t>
            </a:r>
            <a:r>
              <a:rPr sz="1500" b="1" spc="-15" dirty="0">
                <a:solidFill>
                  <a:srgbClr val="FFFFFF"/>
                </a:solidFill>
                <a:latin typeface="Arial"/>
                <a:cs typeface="Arial"/>
              </a:rPr>
              <a:t>2022</a:t>
            </a:r>
            <a:endParaRPr sz="1500" dirty="0">
              <a:latin typeface="Arial"/>
              <a:cs typeface="Arial"/>
            </a:endParaRPr>
          </a:p>
          <a:p>
            <a:pPr marL="9525">
              <a:spcBef>
                <a:spcPts val="75"/>
              </a:spcBef>
            </a:pPr>
            <a:r>
              <a:rPr sz="1500" b="1" spc="-98" dirty="0">
                <a:solidFill>
                  <a:srgbClr val="FFFFFF"/>
                </a:solidFill>
                <a:latin typeface="Arial"/>
                <a:cs typeface="Arial"/>
              </a:rPr>
              <a:t>Office</a:t>
            </a:r>
            <a:r>
              <a:rPr sz="1500" b="1" spc="-146" dirty="0">
                <a:solidFill>
                  <a:srgbClr val="FFFFFF"/>
                </a:solidFill>
                <a:latin typeface="Arial"/>
                <a:cs typeface="Arial"/>
              </a:rPr>
              <a:t> </a:t>
            </a:r>
            <a:r>
              <a:rPr sz="1500" b="1" spc="-68" dirty="0">
                <a:solidFill>
                  <a:srgbClr val="FFFFFF"/>
                </a:solidFill>
                <a:latin typeface="Arial"/>
                <a:cs typeface="Arial"/>
              </a:rPr>
              <a:t>Overview</a:t>
            </a:r>
            <a:endParaRPr sz="1500" dirty="0">
              <a:latin typeface="Arial"/>
              <a:cs typeface="Arial"/>
            </a:endParaRPr>
          </a:p>
        </p:txBody>
      </p:sp>
      <p:sp>
        <p:nvSpPr>
          <p:cNvPr id="7" name="object 7"/>
          <p:cNvSpPr/>
          <p:nvPr/>
        </p:nvSpPr>
        <p:spPr>
          <a:xfrm>
            <a:off x="2616198" y="2070100"/>
            <a:ext cx="1422402" cy="347133"/>
          </a:xfrm>
          <a:custGeom>
            <a:avLst/>
            <a:gdLst/>
            <a:ahLst/>
            <a:cxnLst/>
            <a:rect l="l" t="t" r="r" b="b"/>
            <a:pathLst>
              <a:path w="934720" h="573405">
                <a:moveTo>
                  <a:pt x="934212" y="0"/>
                </a:moveTo>
                <a:lnTo>
                  <a:pt x="0" y="0"/>
                </a:lnTo>
                <a:lnTo>
                  <a:pt x="0" y="573024"/>
                </a:lnTo>
                <a:lnTo>
                  <a:pt x="934212" y="573024"/>
                </a:lnTo>
                <a:lnTo>
                  <a:pt x="934212" y="0"/>
                </a:lnTo>
                <a:close/>
              </a:path>
            </a:pathLst>
          </a:custGeom>
          <a:solidFill>
            <a:srgbClr val="001721"/>
          </a:solidFill>
        </p:spPr>
        <p:txBody>
          <a:bodyPr wrap="square" lIns="0" tIns="0" rIns="0" bIns="0" rtlCol="0"/>
          <a:lstStyle/>
          <a:p>
            <a:endParaRPr sz="1350"/>
          </a:p>
        </p:txBody>
      </p:sp>
      <p:sp>
        <p:nvSpPr>
          <p:cNvPr id="8" name="object 8"/>
          <p:cNvSpPr txBox="1"/>
          <p:nvPr/>
        </p:nvSpPr>
        <p:spPr>
          <a:xfrm>
            <a:off x="2641600" y="2095501"/>
            <a:ext cx="1371600" cy="331757"/>
          </a:xfrm>
          <a:prstGeom prst="rect">
            <a:avLst/>
          </a:prstGeom>
          <a:ln w="6350">
            <a:solidFill>
              <a:srgbClr val="FFFFFF"/>
            </a:solidFill>
          </a:ln>
        </p:spPr>
        <p:txBody>
          <a:bodyPr vert="horz" wrap="square" lIns="0" tIns="0" rIns="0" bIns="0" rtlCol="0">
            <a:spAutoFit/>
          </a:bodyPr>
          <a:lstStyle/>
          <a:p>
            <a:pPr marL="1905" algn="ctr">
              <a:lnSpc>
                <a:spcPts val="638"/>
              </a:lnSpc>
            </a:pPr>
            <a:r>
              <a:rPr sz="800" b="1" spc="-45" dirty="0">
                <a:solidFill>
                  <a:srgbClr val="FFFFFF"/>
                </a:solidFill>
                <a:latin typeface="Arial"/>
                <a:cs typeface="Arial"/>
              </a:rPr>
              <a:t>Van</a:t>
            </a:r>
            <a:r>
              <a:rPr sz="800" b="1" spc="-30" dirty="0">
                <a:solidFill>
                  <a:srgbClr val="FFFFFF"/>
                </a:solidFill>
                <a:latin typeface="Arial"/>
                <a:cs typeface="Arial"/>
              </a:rPr>
              <a:t> </a:t>
            </a:r>
            <a:r>
              <a:rPr sz="800" b="1" spc="-56" dirty="0">
                <a:solidFill>
                  <a:srgbClr val="FFFFFF"/>
                </a:solidFill>
                <a:latin typeface="Arial"/>
                <a:cs typeface="Arial"/>
              </a:rPr>
              <a:t>Ness</a:t>
            </a:r>
            <a:r>
              <a:rPr sz="800" b="1" spc="-15" dirty="0">
                <a:solidFill>
                  <a:srgbClr val="FFFFFF"/>
                </a:solidFill>
                <a:latin typeface="Arial"/>
                <a:cs typeface="Arial"/>
              </a:rPr>
              <a:t> </a:t>
            </a:r>
            <a:r>
              <a:rPr sz="800" b="1" spc="-8" dirty="0">
                <a:solidFill>
                  <a:srgbClr val="FFFFFF"/>
                </a:solidFill>
                <a:latin typeface="Arial"/>
                <a:cs typeface="Arial"/>
              </a:rPr>
              <a:t>Corridor</a:t>
            </a:r>
            <a:endParaRPr sz="800" dirty="0">
              <a:latin typeface="Arial"/>
              <a:cs typeface="Arial"/>
            </a:endParaRPr>
          </a:p>
          <a:p>
            <a:pPr marL="1905" algn="ctr">
              <a:lnSpc>
                <a:spcPts val="1136"/>
              </a:lnSpc>
            </a:pPr>
            <a:r>
              <a:rPr sz="800" spc="-15" dirty="0">
                <a:solidFill>
                  <a:srgbClr val="FFFFFF"/>
                </a:solidFill>
                <a:latin typeface="Arial"/>
                <a:cs typeface="Arial"/>
              </a:rPr>
              <a:t>$45.01/FSG</a:t>
            </a:r>
            <a:endParaRPr sz="800" dirty="0">
              <a:latin typeface="Arial"/>
              <a:cs typeface="Arial"/>
            </a:endParaRPr>
          </a:p>
          <a:p>
            <a:pPr marL="36671" marR="26670"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sz="800" spc="-15" dirty="0">
                <a:solidFill>
                  <a:srgbClr val="FFFFFF"/>
                </a:solidFill>
                <a:latin typeface="Arial"/>
                <a:cs typeface="Arial"/>
              </a:rPr>
              <a:t> 18.7</a:t>
            </a:r>
            <a:endParaRPr sz="800" dirty="0">
              <a:latin typeface="Arial"/>
              <a:cs typeface="Arial"/>
            </a:endParaRPr>
          </a:p>
        </p:txBody>
      </p:sp>
      <p:sp>
        <p:nvSpPr>
          <p:cNvPr id="9" name="object 9"/>
          <p:cNvSpPr/>
          <p:nvPr/>
        </p:nvSpPr>
        <p:spPr>
          <a:xfrm>
            <a:off x="4859862" y="833967"/>
            <a:ext cx="1198037" cy="359834"/>
          </a:xfrm>
          <a:custGeom>
            <a:avLst/>
            <a:gdLst/>
            <a:ahLst/>
            <a:cxnLst/>
            <a:rect l="l" t="t" r="r" b="b"/>
            <a:pathLst>
              <a:path w="934720" h="573405">
                <a:moveTo>
                  <a:pt x="934212" y="0"/>
                </a:moveTo>
                <a:lnTo>
                  <a:pt x="0" y="0"/>
                </a:lnTo>
                <a:lnTo>
                  <a:pt x="0" y="573024"/>
                </a:lnTo>
                <a:lnTo>
                  <a:pt x="934212" y="573024"/>
                </a:lnTo>
                <a:lnTo>
                  <a:pt x="934212" y="0"/>
                </a:lnTo>
                <a:close/>
              </a:path>
            </a:pathLst>
          </a:custGeom>
          <a:solidFill>
            <a:srgbClr val="001721"/>
          </a:solidFill>
        </p:spPr>
        <p:txBody>
          <a:bodyPr wrap="square" lIns="0" tIns="0" rIns="0" bIns="0" rtlCol="0"/>
          <a:lstStyle/>
          <a:p>
            <a:endParaRPr sz="1350"/>
          </a:p>
        </p:txBody>
      </p:sp>
      <p:sp>
        <p:nvSpPr>
          <p:cNvPr id="10" name="object 10"/>
          <p:cNvSpPr txBox="1"/>
          <p:nvPr/>
        </p:nvSpPr>
        <p:spPr>
          <a:xfrm>
            <a:off x="4838701" y="838200"/>
            <a:ext cx="1185330" cy="331116"/>
          </a:xfrm>
          <a:prstGeom prst="rect">
            <a:avLst/>
          </a:prstGeom>
          <a:ln w="6350">
            <a:solidFill>
              <a:srgbClr val="FFFFFF"/>
            </a:solidFill>
          </a:ln>
        </p:spPr>
        <p:txBody>
          <a:bodyPr vert="horz" wrap="square" lIns="0" tIns="0" rIns="0" bIns="0" rtlCol="0">
            <a:spAutoFit/>
          </a:bodyPr>
          <a:lstStyle/>
          <a:p>
            <a:pPr marL="3334" algn="ctr">
              <a:lnSpc>
                <a:spcPts val="633"/>
              </a:lnSpc>
            </a:pPr>
            <a:r>
              <a:rPr sz="800" b="1" spc="-23" dirty="0">
                <a:solidFill>
                  <a:srgbClr val="FFFFFF"/>
                </a:solidFill>
                <a:latin typeface="Arial"/>
                <a:cs typeface="Arial"/>
              </a:rPr>
              <a:t>North</a:t>
            </a:r>
            <a:r>
              <a:rPr sz="800" b="1" spc="-34" dirty="0">
                <a:solidFill>
                  <a:srgbClr val="FFFFFF"/>
                </a:solidFill>
                <a:latin typeface="Arial"/>
                <a:cs typeface="Arial"/>
              </a:rPr>
              <a:t> </a:t>
            </a:r>
            <a:r>
              <a:rPr sz="800" b="1" spc="-8" dirty="0">
                <a:solidFill>
                  <a:srgbClr val="FFFFFF"/>
                </a:solidFill>
                <a:latin typeface="Arial"/>
                <a:cs typeface="Arial"/>
              </a:rPr>
              <a:t>Waterfront</a:t>
            </a:r>
            <a:endParaRPr sz="800" dirty="0">
              <a:latin typeface="Arial"/>
              <a:cs typeface="Arial"/>
            </a:endParaRPr>
          </a:p>
          <a:p>
            <a:pPr marL="2858" algn="ctr">
              <a:lnSpc>
                <a:spcPts val="1136"/>
              </a:lnSpc>
            </a:pPr>
            <a:r>
              <a:rPr sz="800" spc="-15" dirty="0">
                <a:solidFill>
                  <a:srgbClr val="FFFFFF"/>
                </a:solidFill>
                <a:latin typeface="Arial"/>
                <a:cs typeface="Arial"/>
              </a:rPr>
              <a:t>$80.83/FSG</a:t>
            </a:r>
            <a:endParaRPr sz="800" dirty="0">
              <a:latin typeface="Arial"/>
              <a:cs typeface="Arial"/>
            </a:endParaRPr>
          </a:p>
          <a:p>
            <a:pPr marL="37148" marR="26194"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lang="en-US" sz="800" spc="-45" dirty="0">
                <a:solidFill>
                  <a:srgbClr val="FFFFFF"/>
                </a:solidFill>
                <a:latin typeface="Arial"/>
                <a:cs typeface="Arial"/>
              </a:rPr>
              <a:t> </a:t>
            </a:r>
            <a:r>
              <a:rPr sz="800" spc="-15" dirty="0">
                <a:solidFill>
                  <a:srgbClr val="FFFFFF"/>
                </a:solidFill>
                <a:latin typeface="Arial"/>
                <a:cs typeface="Arial"/>
              </a:rPr>
              <a:t>19.7</a:t>
            </a:r>
            <a:endParaRPr sz="800" dirty="0">
              <a:latin typeface="Arial"/>
              <a:cs typeface="Arial"/>
            </a:endParaRPr>
          </a:p>
        </p:txBody>
      </p:sp>
      <p:grpSp>
        <p:nvGrpSpPr>
          <p:cNvPr id="11" name="object 11"/>
          <p:cNvGrpSpPr/>
          <p:nvPr/>
        </p:nvGrpSpPr>
        <p:grpSpPr>
          <a:xfrm>
            <a:off x="5469467" y="3499431"/>
            <a:ext cx="1134500" cy="433388"/>
            <a:chOff x="7965820" y="3822065"/>
            <a:chExt cx="941069" cy="577850"/>
          </a:xfrm>
        </p:grpSpPr>
        <p:sp>
          <p:nvSpPr>
            <p:cNvPr id="12" name="object 12"/>
            <p:cNvSpPr/>
            <p:nvPr/>
          </p:nvSpPr>
          <p:spPr>
            <a:xfrm>
              <a:off x="7968995" y="3825240"/>
              <a:ext cx="934719" cy="571500"/>
            </a:xfrm>
            <a:custGeom>
              <a:avLst/>
              <a:gdLst/>
              <a:ahLst/>
              <a:cxnLst/>
              <a:rect l="l" t="t" r="r" b="b"/>
              <a:pathLst>
                <a:path w="934720" h="571500">
                  <a:moveTo>
                    <a:pt x="934211" y="0"/>
                  </a:moveTo>
                  <a:lnTo>
                    <a:pt x="0" y="0"/>
                  </a:lnTo>
                  <a:lnTo>
                    <a:pt x="0" y="571500"/>
                  </a:lnTo>
                  <a:lnTo>
                    <a:pt x="934211" y="571500"/>
                  </a:lnTo>
                  <a:lnTo>
                    <a:pt x="934211" y="0"/>
                  </a:lnTo>
                  <a:close/>
                </a:path>
              </a:pathLst>
            </a:custGeom>
            <a:solidFill>
              <a:srgbClr val="001721"/>
            </a:solidFill>
          </p:spPr>
          <p:txBody>
            <a:bodyPr wrap="square" lIns="0" tIns="0" rIns="0" bIns="0" rtlCol="0"/>
            <a:lstStyle/>
            <a:p>
              <a:endParaRPr sz="1350"/>
            </a:p>
          </p:txBody>
        </p:sp>
        <p:sp>
          <p:nvSpPr>
            <p:cNvPr id="13" name="object 13"/>
            <p:cNvSpPr/>
            <p:nvPr/>
          </p:nvSpPr>
          <p:spPr>
            <a:xfrm>
              <a:off x="7968995" y="3825240"/>
              <a:ext cx="934719" cy="571500"/>
            </a:xfrm>
            <a:custGeom>
              <a:avLst/>
              <a:gdLst/>
              <a:ahLst/>
              <a:cxnLst/>
              <a:rect l="l" t="t" r="r" b="b"/>
              <a:pathLst>
                <a:path w="934720" h="571500">
                  <a:moveTo>
                    <a:pt x="0" y="571500"/>
                  </a:moveTo>
                  <a:lnTo>
                    <a:pt x="934211" y="571500"/>
                  </a:lnTo>
                  <a:lnTo>
                    <a:pt x="934211" y="0"/>
                  </a:lnTo>
                  <a:lnTo>
                    <a:pt x="0" y="0"/>
                  </a:lnTo>
                  <a:lnTo>
                    <a:pt x="0" y="571500"/>
                  </a:lnTo>
                  <a:close/>
                </a:path>
              </a:pathLst>
            </a:custGeom>
            <a:ln w="6350">
              <a:solidFill>
                <a:srgbClr val="FFFFFF"/>
              </a:solidFill>
            </a:ln>
          </p:spPr>
          <p:txBody>
            <a:bodyPr wrap="square" lIns="0" tIns="0" rIns="0" bIns="0" rtlCol="0"/>
            <a:lstStyle/>
            <a:p>
              <a:endParaRPr sz="1350"/>
            </a:p>
          </p:txBody>
        </p:sp>
      </p:grpSp>
      <p:sp>
        <p:nvSpPr>
          <p:cNvPr id="15" name="object 15"/>
          <p:cNvSpPr/>
          <p:nvPr/>
        </p:nvSpPr>
        <p:spPr>
          <a:xfrm>
            <a:off x="6169151" y="2553625"/>
            <a:ext cx="1488949" cy="341975"/>
          </a:xfrm>
          <a:custGeom>
            <a:avLst/>
            <a:gdLst/>
            <a:ahLst/>
            <a:cxnLst/>
            <a:rect l="l" t="t" r="r" b="b"/>
            <a:pathLst>
              <a:path w="1327784" h="571500">
                <a:moveTo>
                  <a:pt x="1327403" y="0"/>
                </a:moveTo>
                <a:lnTo>
                  <a:pt x="0" y="0"/>
                </a:lnTo>
                <a:lnTo>
                  <a:pt x="0" y="571500"/>
                </a:lnTo>
                <a:lnTo>
                  <a:pt x="1327403" y="571500"/>
                </a:lnTo>
                <a:lnTo>
                  <a:pt x="1327403" y="0"/>
                </a:lnTo>
                <a:close/>
              </a:path>
            </a:pathLst>
          </a:custGeom>
          <a:solidFill>
            <a:srgbClr val="001721"/>
          </a:solidFill>
        </p:spPr>
        <p:txBody>
          <a:bodyPr wrap="square" lIns="0" tIns="0" rIns="0" bIns="0" rtlCol="0"/>
          <a:lstStyle/>
          <a:p>
            <a:endParaRPr sz="1350"/>
          </a:p>
        </p:txBody>
      </p:sp>
      <p:sp>
        <p:nvSpPr>
          <p:cNvPr id="16" name="object 16"/>
          <p:cNvSpPr txBox="1"/>
          <p:nvPr/>
        </p:nvSpPr>
        <p:spPr>
          <a:xfrm>
            <a:off x="6181852" y="2553625"/>
            <a:ext cx="1463548" cy="333938"/>
          </a:xfrm>
          <a:prstGeom prst="rect">
            <a:avLst/>
          </a:prstGeom>
          <a:ln w="6350">
            <a:solidFill>
              <a:srgbClr val="FFFFFF"/>
            </a:solidFill>
          </a:ln>
        </p:spPr>
        <p:txBody>
          <a:bodyPr vert="horz" wrap="square" lIns="0" tIns="0" rIns="0" bIns="0" rtlCol="0">
            <a:spAutoFit/>
          </a:bodyPr>
          <a:lstStyle/>
          <a:p>
            <a:pPr marL="1429" algn="ctr">
              <a:lnSpc>
                <a:spcPts val="630"/>
              </a:lnSpc>
            </a:pPr>
            <a:r>
              <a:rPr sz="800" b="1" spc="-34" dirty="0">
                <a:solidFill>
                  <a:srgbClr val="FFFFFF"/>
                </a:solidFill>
                <a:latin typeface="Arial"/>
                <a:cs typeface="Arial"/>
              </a:rPr>
              <a:t>South</a:t>
            </a:r>
            <a:r>
              <a:rPr sz="800" b="1" spc="-15" dirty="0">
                <a:solidFill>
                  <a:srgbClr val="FFFFFF"/>
                </a:solidFill>
                <a:latin typeface="Arial"/>
                <a:cs typeface="Arial"/>
              </a:rPr>
              <a:t> </a:t>
            </a:r>
            <a:r>
              <a:rPr sz="800" b="1" spc="-30" dirty="0">
                <a:solidFill>
                  <a:srgbClr val="FFFFFF"/>
                </a:solidFill>
                <a:latin typeface="Arial"/>
                <a:cs typeface="Arial"/>
              </a:rPr>
              <a:t>Financial</a:t>
            </a:r>
            <a:r>
              <a:rPr sz="800" b="1" spc="19" dirty="0">
                <a:solidFill>
                  <a:srgbClr val="FFFFFF"/>
                </a:solidFill>
                <a:latin typeface="Arial"/>
                <a:cs typeface="Arial"/>
              </a:rPr>
              <a:t> </a:t>
            </a:r>
            <a:r>
              <a:rPr sz="800" b="1" spc="-8" dirty="0">
                <a:solidFill>
                  <a:srgbClr val="FFFFFF"/>
                </a:solidFill>
                <a:latin typeface="Arial"/>
                <a:cs typeface="Arial"/>
              </a:rPr>
              <a:t>District</a:t>
            </a:r>
            <a:endParaRPr sz="800" dirty="0">
              <a:latin typeface="Arial"/>
              <a:cs typeface="Arial"/>
            </a:endParaRPr>
          </a:p>
          <a:p>
            <a:pPr marL="2381" algn="ctr">
              <a:lnSpc>
                <a:spcPts val="1136"/>
              </a:lnSpc>
            </a:pPr>
            <a:r>
              <a:rPr sz="800" spc="-15" dirty="0">
                <a:solidFill>
                  <a:srgbClr val="FFFFFF"/>
                </a:solidFill>
                <a:latin typeface="Arial"/>
                <a:cs typeface="Arial"/>
              </a:rPr>
              <a:t>$82.99/FSG</a:t>
            </a:r>
            <a:endParaRPr sz="800" dirty="0">
              <a:latin typeface="Arial"/>
              <a:cs typeface="Arial"/>
            </a:endParaRPr>
          </a:p>
          <a:p>
            <a:pPr marL="184309" marR="173831"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lang="en-US" sz="800" spc="-45" dirty="0">
                <a:solidFill>
                  <a:srgbClr val="FFFFFF"/>
                </a:solidFill>
                <a:latin typeface="Arial"/>
                <a:cs typeface="Arial"/>
              </a:rPr>
              <a:t> </a:t>
            </a:r>
            <a:r>
              <a:rPr sz="800" spc="-15" dirty="0">
                <a:solidFill>
                  <a:srgbClr val="FFFFFF"/>
                </a:solidFill>
                <a:latin typeface="Arial"/>
                <a:cs typeface="Arial"/>
              </a:rPr>
              <a:t>16.9</a:t>
            </a:r>
            <a:endParaRPr sz="800" dirty="0">
              <a:latin typeface="Arial"/>
              <a:cs typeface="Arial"/>
            </a:endParaRPr>
          </a:p>
        </p:txBody>
      </p:sp>
      <p:sp>
        <p:nvSpPr>
          <p:cNvPr id="17" name="object 17"/>
          <p:cNvSpPr/>
          <p:nvPr/>
        </p:nvSpPr>
        <p:spPr>
          <a:xfrm>
            <a:off x="5610733" y="1930011"/>
            <a:ext cx="1501267" cy="343289"/>
          </a:xfrm>
          <a:custGeom>
            <a:avLst/>
            <a:gdLst/>
            <a:ahLst/>
            <a:cxnLst/>
            <a:rect l="l" t="t" r="r" b="b"/>
            <a:pathLst>
              <a:path w="1327784" h="571500">
                <a:moveTo>
                  <a:pt x="1327403" y="0"/>
                </a:moveTo>
                <a:lnTo>
                  <a:pt x="0" y="0"/>
                </a:lnTo>
                <a:lnTo>
                  <a:pt x="0" y="571500"/>
                </a:lnTo>
                <a:lnTo>
                  <a:pt x="1327403" y="571500"/>
                </a:lnTo>
                <a:lnTo>
                  <a:pt x="1327403" y="0"/>
                </a:lnTo>
                <a:close/>
              </a:path>
            </a:pathLst>
          </a:custGeom>
          <a:solidFill>
            <a:srgbClr val="001721"/>
          </a:solidFill>
        </p:spPr>
        <p:txBody>
          <a:bodyPr wrap="square" lIns="0" tIns="0" rIns="0" bIns="0" rtlCol="0"/>
          <a:lstStyle/>
          <a:p>
            <a:endParaRPr sz="1350"/>
          </a:p>
        </p:txBody>
      </p:sp>
      <p:sp>
        <p:nvSpPr>
          <p:cNvPr id="18" name="object 18"/>
          <p:cNvSpPr txBox="1"/>
          <p:nvPr/>
        </p:nvSpPr>
        <p:spPr>
          <a:xfrm>
            <a:off x="5610732" y="1955411"/>
            <a:ext cx="1501267" cy="333938"/>
          </a:xfrm>
          <a:prstGeom prst="rect">
            <a:avLst/>
          </a:prstGeom>
          <a:ln w="6350">
            <a:solidFill>
              <a:srgbClr val="FFFFFF"/>
            </a:solidFill>
          </a:ln>
        </p:spPr>
        <p:txBody>
          <a:bodyPr vert="horz" wrap="square" lIns="0" tIns="0" rIns="0" bIns="0" rtlCol="0">
            <a:spAutoFit/>
          </a:bodyPr>
          <a:lstStyle/>
          <a:p>
            <a:pPr marL="3334" algn="ctr">
              <a:lnSpc>
                <a:spcPts val="630"/>
              </a:lnSpc>
            </a:pPr>
            <a:r>
              <a:rPr sz="800" b="1" spc="-23" dirty="0">
                <a:solidFill>
                  <a:srgbClr val="FFFFFF"/>
                </a:solidFill>
                <a:latin typeface="Arial"/>
                <a:cs typeface="Arial"/>
              </a:rPr>
              <a:t>North</a:t>
            </a:r>
            <a:r>
              <a:rPr sz="800" b="1" spc="-26" dirty="0">
                <a:solidFill>
                  <a:srgbClr val="FFFFFF"/>
                </a:solidFill>
                <a:latin typeface="Arial"/>
                <a:cs typeface="Arial"/>
              </a:rPr>
              <a:t> </a:t>
            </a:r>
            <a:r>
              <a:rPr sz="800" b="1" spc="-30" dirty="0">
                <a:solidFill>
                  <a:srgbClr val="FFFFFF"/>
                </a:solidFill>
                <a:latin typeface="Arial"/>
                <a:cs typeface="Arial"/>
              </a:rPr>
              <a:t>Financial</a:t>
            </a:r>
            <a:r>
              <a:rPr sz="800" b="1" spc="23" dirty="0">
                <a:solidFill>
                  <a:srgbClr val="FFFFFF"/>
                </a:solidFill>
                <a:latin typeface="Arial"/>
                <a:cs typeface="Arial"/>
              </a:rPr>
              <a:t> </a:t>
            </a:r>
            <a:r>
              <a:rPr sz="800" b="1" spc="-8" dirty="0">
                <a:solidFill>
                  <a:srgbClr val="FFFFFF"/>
                </a:solidFill>
                <a:latin typeface="Arial"/>
                <a:cs typeface="Arial"/>
              </a:rPr>
              <a:t>District</a:t>
            </a:r>
            <a:endParaRPr sz="800" dirty="0">
              <a:latin typeface="Arial"/>
              <a:cs typeface="Arial"/>
            </a:endParaRPr>
          </a:p>
          <a:p>
            <a:pPr marL="2858" algn="ctr">
              <a:lnSpc>
                <a:spcPts val="1136"/>
              </a:lnSpc>
            </a:pPr>
            <a:r>
              <a:rPr sz="800" spc="-15" dirty="0">
                <a:solidFill>
                  <a:srgbClr val="FFFFFF"/>
                </a:solidFill>
                <a:latin typeface="Arial"/>
                <a:cs typeface="Arial"/>
              </a:rPr>
              <a:t>$79.91/FSG</a:t>
            </a:r>
            <a:endParaRPr sz="800" dirty="0">
              <a:latin typeface="Arial"/>
              <a:cs typeface="Arial"/>
            </a:endParaRPr>
          </a:p>
          <a:p>
            <a:pPr marL="184784" marR="173355"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sz="800" spc="-15" dirty="0">
                <a:solidFill>
                  <a:srgbClr val="FFFFFF"/>
                </a:solidFill>
                <a:latin typeface="Arial"/>
                <a:cs typeface="Arial"/>
              </a:rPr>
              <a:t> 21.6</a:t>
            </a:r>
            <a:endParaRPr sz="800" dirty="0">
              <a:latin typeface="Arial"/>
              <a:cs typeface="Arial"/>
            </a:endParaRPr>
          </a:p>
        </p:txBody>
      </p:sp>
      <p:sp>
        <p:nvSpPr>
          <p:cNvPr id="19" name="object 19"/>
          <p:cNvSpPr/>
          <p:nvPr/>
        </p:nvSpPr>
        <p:spPr>
          <a:xfrm>
            <a:off x="3911600" y="3208865"/>
            <a:ext cx="1282700" cy="330200"/>
          </a:xfrm>
          <a:custGeom>
            <a:avLst/>
            <a:gdLst/>
            <a:ahLst/>
            <a:cxnLst/>
            <a:rect l="l" t="t" r="r" b="b"/>
            <a:pathLst>
              <a:path w="934720" h="571500">
                <a:moveTo>
                  <a:pt x="934212" y="0"/>
                </a:moveTo>
                <a:lnTo>
                  <a:pt x="0" y="0"/>
                </a:lnTo>
                <a:lnTo>
                  <a:pt x="0" y="571500"/>
                </a:lnTo>
                <a:lnTo>
                  <a:pt x="934212" y="571500"/>
                </a:lnTo>
                <a:lnTo>
                  <a:pt x="934212" y="0"/>
                </a:lnTo>
                <a:close/>
              </a:path>
            </a:pathLst>
          </a:custGeom>
          <a:solidFill>
            <a:srgbClr val="001721"/>
          </a:solidFill>
        </p:spPr>
        <p:txBody>
          <a:bodyPr wrap="square" lIns="0" tIns="0" rIns="0" bIns="0" rtlCol="0"/>
          <a:lstStyle/>
          <a:p>
            <a:endParaRPr sz="1350"/>
          </a:p>
        </p:txBody>
      </p:sp>
      <p:sp>
        <p:nvSpPr>
          <p:cNvPr id="20" name="object 20"/>
          <p:cNvSpPr txBox="1"/>
          <p:nvPr/>
        </p:nvSpPr>
        <p:spPr>
          <a:xfrm>
            <a:off x="3920068" y="3217331"/>
            <a:ext cx="1274232" cy="325969"/>
          </a:xfrm>
          <a:prstGeom prst="rect">
            <a:avLst/>
          </a:prstGeom>
          <a:ln w="6350">
            <a:solidFill>
              <a:srgbClr val="FFFFFF"/>
            </a:solidFill>
          </a:ln>
        </p:spPr>
        <p:txBody>
          <a:bodyPr vert="horz" wrap="square" lIns="0" tIns="0" rIns="0" bIns="0" rtlCol="0">
            <a:spAutoFit/>
          </a:bodyPr>
          <a:lstStyle/>
          <a:p>
            <a:pPr marL="2858" algn="ctr">
              <a:lnSpc>
                <a:spcPts val="633"/>
              </a:lnSpc>
            </a:pPr>
            <a:r>
              <a:rPr sz="800" b="1" spc="-26" dirty="0">
                <a:solidFill>
                  <a:srgbClr val="FFFFFF"/>
                </a:solidFill>
                <a:latin typeface="Arial"/>
                <a:cs typeface="Arial"/>
              </a:rPr>
              <a:t>Mid-</a:t>
            </a:r>
            <a:r>
              <a:rPr sz="800" b="1" spc="-8" dirty="0">
                <a:solidFill>
                  <a:srgbClr val="FFFFFF"/>
                </a:solidFill>
                <a:latin typeface="Arial"/>
                <a:cs typeface="Arial"/>
              </a:rPr>
              <a:t>Market</a:t>
            </a:r>
            <a:endParaRPr sz="800" dirty="0">
              <a:latin typeface="Arial"/>
              <a:cs typeface="Arial"/>
            </a:endParaRPr>
          </a:p>
          <a:p>
            <a:pPr marL="3334" algn="ctr">
              <a:lnSpc>
                <a:spcPts val="1136"/>
              </a:lnSpc>
            </a:pPr>
            <a:r>
              <a:rPr sz="800" spc="-15" dirty="0">
                <a:solidFill>
                  <a:srgbClr val="FFFFFF"/>
                </a:solidFill>
                <a:latin typeface="Arial"/>
                <a:cs typeface="Arial"/>
              </a:rPr>
              <a:t>$84.39/FSG</a:t>
            </a:r>
            <a:endParaRPr sz="800" dirty="0">
              <a:latin typeface="Arial"/>
              <a:cs typeface="Arial"/>
            </a:endParaRPr>
          </a:p>
          <a:p>
            <a:pPr marL="5715" algn="ctr">
              <a:lnSpc>
                <a:spcPts val="758"/>
              </a:lnSpc>
            </a:pPr>
            <a:r>
              <a:rPr sz="800" spc="-26" dirty="0">
                <a:solidFill>
                  <a:srgbClr val="FFFFFF"/>
                </a:solidFill>
                <a:latin typeface="Arial"/>
                <a:cs typeface="Arial"/>
              </a:rPr>
              <a:t>Total</a:t>
            </a:r>
            <a:r>
              <a:rPr sz="800" spc="-11" dirty="0">
                <a:solidFill>
                  <a:srgbClr val="FFFFFF"/>
                </a:solidFill>
                <a:latin typeface="Arial"/>
                <a:cs typeface="Arial"/>
              </a:rPr>
              <a:t> </a:t>
            </a:r>
            <a:r>
              <a:rPr sz="800" spc="-56" dirty="0">
                <a:solidFill>
                  <a:srgbClr val="FFFFFF"/>
                </a:solidFill>
                <a:latin typeface="Arial"/>
                <a:cs typeface="Arial"/>
              </a:rPr>
              <a:t>Vacancy </a:t>
            </a:r>
            <a:r>
              <a:rPr sz="800" spc="-15" dirty="0">
                <a:solidFill>
                  <a:srgbClr val="FFFFFF"/>
                </a:solidFill>
                <a:latin typeface="Arial"/>
                <a:cs typeface="Arial"/>
              </a:rPr>
              <a:t>(%):</a:t>
            </a:r>
            <a:r>
              <a:rPr lang="en-US" sz="800" spc="-15" dirty="0">
                <a:solidFill>
                  <a:srgbClr val="FFFFFF"/>
                </a:solidFill>
                <a:latin typeface="Arial"/>
                <a:cs typeface="Arial"/>
              </a:rPr>
              <a:t> </a:t>
            </a:r>
            <a:r>
              <a:rPr sz="800" spc="-15" dirty="0">
                <a:solidFill>
                  <a:srgbClr val="FFFFFF"/>
                </a:solidFill>
                <a:latin typeface="Arial"/>
                <a:cs typeface="Arial"/>
              </a:rPr>
              <a:t>33.7</a:t>
            </a:r>
            <a:endParaRPr sz="800" dirty="0">
              <a:latin typeface="Arial"/>
              <a:cs typeface="Arial"/>
            </a:endParaRPr>
          </a:p>
        </p:txBody>
      </p:sp>
      <p:sp>
        <p:nvSpPr>
          <p:cNvPr id="21" name="object 21"/>
          <p:cNvSpPr/>
          <p:nvPr/>
        </p:nvSpPr>
        <p:spPr>
          <a:xfrm>
            <a:off x="4453468" y="2368076"/>
            <a:ext cx="1113196" cy="362425"/>
          </a:xfrm>
          <a:custGeom>
            <a:avLst/>
            <a:gdLst/>
            <a:ahLst/>
            <a:cxnLst/>
            <a:rect l="l" t="t" r="r" b="b"/>
            <a:pathLst>
              <a:path w="934720" h="573405">
                <a:moveTo>
                  <a:pt x="934212" y="0"/>
                </a:moveTo>
                <a:lnTo>
                  <a:pt x="0" y="0"/>
                </a:lnTo>
                <a:lnTo>
                  <a:pt x="0" y="573024"/>
                </a:lnTo>
                <a:lnTo>
                  <a:pt x="934212" y="573024"/>
                </a:lnTo>
                <a:lnTo>
                  <a:pt x="934212" y="0"/>
                </a:lnTo>
                <a:close/>
              </a:path>
            </a:pathLst>
          </a:custGeom>
          <a:solidFill>
            <a:srgbClr val="001721"/>
          </a:solidFill>
        </p:spPr>
        <p:txBody>
          <a:bodyPr wrap="square" lIns="0" tIns="0" rIns="0" bIns="0" rtlCol="0"/>
          <a:lstStyle/>
          <a:p>
            <a:endParaRPr sz="1350"/>
          </a:p>
        </p:txBody>
      </p:sp>
      <p:sp>
        <p:nvSpPr>
          <p:cNvPr id="22" name="object 22"/>
          <p:cNvSpPr txBox="1"/>
          <p:nvPr/>
        </p:nvSpPr>
        <p:spPr>
          <a:xfrm>
            <a:off x="4457696" y="2380777"/>
            <a:ext cx="1083737" cy="329022"/>
          </a:xfrm>
          <a:prstGeom prst="rect">
            <a:avLst/>
          </a:prstGeom>
          <a:ln w="6350">
            <a:solidFill>
              <a:srgbClr val="FFFFFF"/>
            </a:solidFill>
          </a:ln>
        </p:spPr>
        <p:txBody>
          <a:bodyPr vert="horz" wrap="square" lIns="0" tIns="0" rIns="0" bIns="0" rtlCol="0">
            <a:spAutoFit/>
          </a:bodyPr>
          <a:lstStyle/>
          <a:p>
            <a:pPr marL="2858" algn="ctr">
              <a:lnSpc>
                <a:spcPts val="638"/>
              </a:lnSpc>
            </a:pPr>
            <a:r>
              <a:rPr sz="800" b="1" spc="-34" dirty="0">
                <a:solidFill>
                  <a:srgbClr val="FFFFFF"/>
                </a:solidFill>
                <a:latin typeface="Arial"/>
                <a:cs typeface="Arial"/>
              </a:rPr>
              <a:t>Union</a:t>
            </a:r>
            <a:r>
              <a:rPr sz="800" b="1" spc="-4" dirty="0">
                <a:solidFill>
                  <a:srgbClr val="FFFFFF"/>
                </a:solidFill>
                <a:latin typeface="Arial"/>
                <a:cs typeface="Arial"/>
              </a:rPr>
              <a:t> </a:t>
            </a:r>
            <a:r>
              <a:rPr sz="800" b="1" spc="-8" dirty="0">
                <a:solidFill>
                  <a:srgbClr val="FFFFFF"/>
                </a:solidFill>
                <a:latin typeface="Arial"/>
                <a:cs typeface="Arial"/>
              </a:rPr>
              <a:t>Square</a:t>
            </a:r>
            <a:endParaRPr sz="800" dirty="0">
              <a:latin typeface="Arial"/>
              <a:cs typeface="Arial"/>
            </a:endParaRPr>
          </a:p>
          <a:p>
            <a:pPr marL="2381" algn="ctr">
              <a:lnSpc>
                <a:spcPts val="1136"/>
              </a:lnSpc>
            </a:pPr>
            <a:r>
              <a:rPr sz="800" spc="-15" dirty="0">
                <a:solidFill>
                  <a:srgbClr val="FFFFFF"/>
                </a:solidFill>
                <a:latin typeface="Arial"/>
                <a:cs typeface="Arial"/>
              </a:rPr>
              <a:t>$72.15/FSG</a:t>
            </a:r>
            <a:endParaRPr sz="800" dirty="0">
              <a:latin typeface="Arial"/>
              <a:cs typeface="Arial"/>
            </a:endParaRPr>
          </a:p>
          <a:p>
            <a:pPr marL="4763" algn="ctr">
              <a:lnSpc>
                <a:spcPts val="758"/>
              </a:lnSpc>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15" dirty="0">
                <a:solidFill>
                  <a:srgbClr val="FFFFFF"/>
                </a:solidFill>
                <a:latin typeface="Arial"/>
                <a:cs typeface="Arial"/>
              </a:rPr>
              <a:t>(%):18.1</a:t>
            </a:r>
            <a:endParaRPr sz="800" dirty="0">
              <a:latin typeface="Arial"/>
              <a:cs typeface="Arial"/>
            </a:endParaRPr>
          </a:p>
        </p:txBody>
      </p:sp>
      <p:sp>
        <p:nvSpPr>
          <p:cNvPr id="23" name="object 23"/>
          <p:cNvSpPr/>
          <p:nvPr/>
        </p:nvSpPr>
        <p:spPr>
          <a:xfrm>
            <a:off x="6438901" y="4699381"/>
            <a:ext cx="1257300" cy="346752"/>
          </a:xfrm>
          <a:custGeom>
            <a:avLst/>
            <a:gdLst/>
            <a:ahLst/>
            <a:cxnLst/>
            <a:rect l="l" t="t" r="r" b="b"/>
            <a:pathLst>
              <a:path w="934720" h="573404">
                <a:moveTo>
                  <a:pt x="934211" y="0"/>
                </a:moveTo>
                <a:lnTo>
                  <a:pt x="0" y="0"/>
                </a:lnTo>
                <a:lnTo>
                  <a:pt x="0" y="573024"/>
                </a:lnTo>
                <a:lnTo>
                  <a:pt x="934211" y="573024"/>
                </a:lnTo>
                <a:lnTo>
                  <a:pt x="934211" y="0"/>
                </a:lnTo>
                <a:close/>
              </a:path>
            </a:pathLst>
          </a:custGeom>
          <a:solidFill>
            <a:srgbClr val="001721"/>
          </a:solidFill>
        </p:spPr>
        <p:txBody>
          <a:bodyPr wrap="square" lIns="0" tIns="0" rIns="0" bIns="0" rtlCol="0"/>
          <a:lstStyle/>
          <a:p>
            <a:endParaRPr sz="1350"/>
          </a:p>
        </p:txBody>
      </p:sp>
      <p:sp>
        <p:nvSpPr>
          <p:cNvPr id="24" name="object 24"/>
          <p:cNvSpPr txBox="1"/>
          <p:nvPr/>
        </p:nvSpPr>
        <p:spPr>
          <a:xfrm>
            <a:off x="6451601" y="4712081"/>
            <a:ext cx="1244600" cy="335348"/>
          </a:xfrm>
          <a:prstGeom prst="rect">
            <a:avLst/>
          </a:prstGeom>
          <a:ln w="6350">
            <a:solidFill>
              <a:srgbClr val="FFFFFF"/>
            </a:solidFill>
          </a:ln>
        </p:spPr>
        <p:txBody>
          <a:bodyPr vert="horz" wrap="square" lIns="0" tIns="0" rIns="0" bIns="0" rtlCol="0">
            <a:spAutoFit/>
          </a:bodyPr>
          <a:lstStyle/>
          <a:p>
            <a:pPr marL="3810" algn="ctr">
              <a:lnSpc>
                <a:spcPts val="641"/>
              </a:lnSpc>
            </a:pPr>
            <a:r>
              <a:rPr sz="800" b="1" spc="-41" dirty="0">
                <a:solidFill>
                  <a:srgbClr val="FFFFFF"/>
                </a:solidFill>
                <a:latin typeface="Arial"/>
                <a:cs typeface="Arial"/>
              </a:rPr>
              <a:t>Mission</a:t>
            </a:r>
            <a:r>
              <a:rPr sz="800" b="1" dirty="0">
                <a:solidFill>
                  <a:srgbClr val="FFFFFF"/>
                </a:solidFill>
                <a:latin typeface="Arial"/>
                <a:cs typeface="Arial"/>
              </a:rPr>
              <a:t> </a:t>
            </a:r>
            <a:r>
              <a:rPr sz="800" b="1" spc="-19" dirty="0">
                <a:solidFill>
                  <a:srgbClr val="FFFFFF"/>
                </a:solidFill>
                <a:latin typeface="Arial"/>
                <a:cs typeface="Arial"/>
              </a:rPr>
              <a:t>Bay</a:t>
            </a:r>
            <a:endParaRPr sz="800" dirty="0">
              <a:latin typeface="Arial"/>
              <a:cs typeface="Arial"/>
            </a:endParaRPr>
          </a:p>
          <a:p>
            <a:pPr marL="4286" algn="ctr">
              <a:lnSpc>
                <a:spcPts val="1136"/>
              </a:lnSpc>
            </a:pPr>
            <a:r>
              <a:rPr sz="800" spc="-15" dirty="0">
                <a:solidFill>
                  <a:srgbClr val="FFFFFF"/>
                </a:solidFill>
                <a:latin typeface="Arial"/>
                <a:cs typeface="Arial"/>
              </a:rPr>
              <a:t>$92.82/FSG</a:t>
            </a:r>
            <a:endParaRPr sz="800" dirty="0">
              <a:latin typeface="Arial"/>
              <a:cs typeface="Arial"/>
            </a:endParaRPr>
          </a:p>
          <a:p>
            <a:pPr marL="38100" marR="25718"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sz="800" spc="-15" dirty="0">
                <a:solidFill>
                  <a:srgbClr val="FFFFFF"/>
                </a:solidFill>
                <a:latin typeface="Arial"/>
                <a:cs typeface="Arial"/>
              </a:rPr>
              <a:t> 19.4</a:t>
            </a:r>
            <a:endParaRPr sz="800" dirty="0">
              <a:latin typeface="Arial"/>
              <a:cs typeface="Arial"/>
            </a:endParaRPr>
          </a:p>
        </p:txBody>
      </p:sp>
      <p:sp>
        <p:nvSpPr>
          <p:cNvPr id="25" name="object 25"/>
          <p:cNvSpPr/>
          <p:nvPr/>
        </p:nvSpPr>
        <p:spPr>
          <a:xfrm>
            <a:off x="5854233" y="1435099"/>
            <a:ext cx="1245067" cy="342901"/>
          </a:xfrm>
          <a:custGeom>
            <a:avLst/>
            <a:gdLst/>
            <a:ahLst/>
            <a:cxnLst/>
            <a:rect l="l" t="t" r="r" b="b"/>
            <a:pathLst>
              <a:path w="934720" h="571500">
                <a:moveTo>
                  <a:pt x="934212" y="0"/>
                </a:moveTo>
                <a:lnTo>
                  <a:pt x="0" y="0"/>
                </a:lnTo>
                <a:lnTo>
                  <a:pt x="0" y="571500"/>
                </a:lnTo>
                <a:lnTo>
                  <a:pt x="934212" y="571500"/>
                </a:lnTo>
                <a:lnTo>
                  <a:pt x="934212" y="0"/>
                </a:lnTo>
                <a:close/>
              </a:path>
            </a:pathLst>
          </a:custGeom>
          <a:solidFill>
            <a:srgbClr val="001721"/>
          </a:solidFill>
        </p:spPr>
        <p:txBody>
          <a:bodyPr wrap="square" lIns="0" tIns="0" rIns="0" bIns="0" rtlCol="0"/>
          <a:lstStyle/>
          <a:p>
            <a:endParaRPr sz="1350"/>
          </a:p>
        </p:txBody>
      </p:sp>
      <p:sp>
        <p:nvSpPr>
          <p:cNvPr id="26" name="object 26"/>
          <p:cNvSpPr txBox="1"/>
          <p:nvPr/>
        </p:nvSpPr>
        <p:spPr>
          <a:xfrm>
            <a:off x="5854700" y="1435100"/>
            <a:ext cx="1240367" cy="334322"/>
          </a:xfrm>
          <a:prstGeom prst="rect">
            <a:avLst/>
          </a:prstGeom>
          <a:ln w="6350">
            <a:solidFill>
              <a:srgbClr val="FFFFFF"/>
            </a:solidFill>
          </a:ln>
        </p:spPr>
        <p:txBody>
          <a:bodyPr vert="horz" wrap="square" lIns="0" tIns="0" rIns="0" bIns="0" rtlCol="0">
            <a:spAutoFit/>
          </a:bodyPr>
          <a:lstStyle/>
          <a:p>
            <a:pPr marL="1905" algn="ctr">
              <a:lnSpc>
                <a:spcPts val="633"/>
              </a:lnSpc>
            </a:pPr>
            <a:r>
              <a:rPr sz="800" b="1" spc="-41" dirty="0">
                <a:solidFill>
                  <a:srgbClr val="FFFFFF"/>
                </a:solidFill>
                <a:latin typeface="Arial"/>
                <a:cs typeface="Arial"/>
              </a:rPr>
              <a:t>Jackson</a:t>
            </a:r>
            <a:r>
              <a:rPr sz="800" b="1" spc="-4" dirty="0">
                <a:solidFill>
                  <a:srgbClr val="FFFFFF"/>
                </a:solidFill>
                <a:latin typeface="Arial"/>
                <a:cs typeface="Arial"/>
              </a:rPr>
              <a:t> </a:t>
            </a:r>
            <a:r>
              <a:rPr sz="800" b="1" spc="-8" dirty="0">
                <a:solidFill>
                  <a:srgbClr val="FFFFFF"/>
                </a:solidFill>
                <a:latin typeface="Arial"/>
                <a:cs typeface="Arial"/>
              </a:rPr>
              <a:t>Square</a:t>
            </a:r>
            <a:endParaRPr sz="800" dirty="0">
              <a:latin typeface="Arial"/>
              <a:cs typeface="Arial"/>
            </a:endParaRPr>
          </a:p>
          <a:p>
            <a:pPr marL="2381" algn="ctr">
              <a:lnSpc>
                <a:spcPts val="1136"/>
              </a:lnSpc>
            </a:pPr>
            <a:r>
              <a:rPr sz="800" spc="-15" dirty="0">
                <a:solidFill>
                  <a:srgbClr val="FFFFFF"/>
                </a:solidFill>
                <a:latin typeface="Arial"/>
                <a:cs typeface="Arial"/>
              </a:rPr>
              <a:t>$76.15/FSG</a:t>
            </a:r>
            <a:endParaRPr sz="800" dirty="0">
              <a:latin typeface="Arial"/>
              <a:cs typeface="Arial"/>
            </a:endParaRPr>
          </a:p>
          <a:p>
            <a:pPr marL="37148" marR="26670"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sz="800" spc="-15" dirty="0">
                <a:solidFill>
                  <a:srgbClr val="FFFFFF"/>
                </a:solidFill>
                <a:latin typeface="Arial"/>
                <a:cs typeface="Arial"/>
              </a:rPr>
              <a:t> 31.4</a:t>
            </a:r>
            <a:endParaRPr sz="800" dirty="0">
              <a:latin typeface="Arial"/>
              <a:cs typeface="Arial"/>
            </a:endParaRPr>
          </a:p>
        </p:txBody>
      </p:sp>
      <p:sp>
        <p:nvSpPr>
          <p:cNvPr id="30" name="object 30"/>
          <p:cNvSpPr txBox="1"/>
          <p:nvPr/>
        </p:nvSpPr>
        <p:spPr>
          <a:xfrm>
            <a:off x="5405968" y="3554508"/>
            <a:ext cx="1256738" cy="345190"/>
          </a:xfrm>
          <a:prstGeom prst="rect">
            <a:avLst/>
          </a:prstGeom>
        </p:spPr>
        <p:txBody>
          <a:bodyPr vert="horz" wrap="square" lIns="0" tIns="10001" rIns="0" bIns="0" rtlCol="0">
            <a:spAutoFit/>
          </a:bodyPr>
          <a:lstStyle/>
          <a:p>
            <a:pPr marL="3334" algn="ctr">
              <a:lnSpc>
                <a:spcPts val="664"/>
              </a:lnSpc>
              <a:spcBef>
                <a:spcPts val="79"/>
              </a:spcBef>
            </a:pPr>
            <a:r>
              <a:rPr sz="800" b="1" spc="-34" dirty="0">
                <a:solidFill>
                  <a:srgbClr val="FFFFFF"/>
                </a:solidFill>
                <a:latin typeface="Arial"/>
                <a:cs typeface="Arial"/>
              </a:rPr>
              <a:t>South</a:t>
            </a:r>
            <a:r>
              <a:rPr sz="800" b="1" spc="-30" dirty="0">
                <a:solidFill>
                  <a:srgbClr val="FFFFFF"/>
                </a:solidFill>
                <a:latin typeface="Arial"/>
                <a:cs typeface="Arial"/>
              </a:rPr>
              <a:t> </a:t>
            </a:r>
            <a:r>
              <a:rPr sz="800" b="1" spc="-26" dirty="0">
                <a:solidFill>
                  <a:srgbClr val="FFFFFF"/>
                </a:solidFill>
                <a:latin typeface="Arial"/>
                <a:cs typeface="Arial"/>
              </a:rPr>
              <a:t>of </a:t>
            </a:r>
            <a:r>
              <a:rPr sz="800" b="1" spc="-8" dirty="0">
                <a:solidFill>
                  <a:srgbClr val="FFFFFF"/>
                </a:solidFill>
                <a:latin typeface="Arial"/>
                <a:cs typeface="Arial"/>
              </a:rPr>
              <a:t>Market</a:t>
            </a:r>
            <a:endParaRPr sz="800" dirty="0">
              <a:latin typeface="Arial"/>
              <a:cs typeface="Arial"/>
            </a:endParaRPr>
          </a:p>
          <a:p>
            <a:pPr marL="2858" algn="ctr">
              <a:lnSpc>
                <a:spcPts val="1136"/>
              </a:lnSpc>
            </a:pPr>
            <a:r>
              <a:rPr sz="800" spc="-15" dirty="0">
                <a:solidFill>
                  <a:srgbClr val="FFFFFF"/>
                </a:solidFill>
                <a:latin typeface="Arial"/>
                <a:cs typeface="Arial"/>
              </a:rPr>
              <a:t>$68.42/FSG</a:t>
            </a:r>
            <a:endParaRPr sz="800" dirty="0">
              <a:latin typeface="Arial"/>
              <a:cs typeface="Arial"/>
            </a:endParaRPr>
          </a:p>
          <a:p>
            <a:pPr marL="34766" marR="23813" algn="ctr">
              <a:lnSpc>
                <a:spcPts val="750"/>
              </a:lnSpc>
              <a:spcBef>
                <a:spcPts val="53"/>
              </a:spcBef>
            </a:pPr>
            <a:r>
              <a:rPr sz="800" spc="-26" dirty="0">
                <a:solidFill>
                  <a:srgbClr val="FFFFFF"/>
                </a:solidFill>
                <a:latin typeface="Arial"/>
                <a:cs typeface="Arial"/>
              </a:rPr>
              <a:t>Total</a:t>
            </a:r>
            <a:r>
              <a:rPr sz="800" spc="-19" dirty="0">
                <a:solidFill>
                  <a:srgbClr val="FFFFFF"/>
                </a:solidFill>
                <a:latin typeface="Arial"/>
                <a:cs typeface="Arial"/>
              </a:rPr>
              <a:t> </a:t>
            </a:r>
            <a:r>
              <a:rPr sz="800" spc="-56" dirty="0">
                <a:solidFill>
                  <a:srgbClr val="FFFFFF"/>
                </a:solidFill>
                <a:latin typeface="Arial"/>
                <a:cs typeface="Arial"/>
              </a:rPr>
              <a:t>Vacancy</a:t>
            </a:r>
            <a:r>
              <a:rPr sz="800" spc="-60" dirty="0">
                <a:solidFill>
                  <a:srgbClr val="FFFFFF"/>
                </a:solidFill>
                <a:latin typeface="Arial"/>
                <a:cs typeface="Arial"/>
              </a:rPr>
              <a:t> </a:t>
            </a:r>
            <a:r>
              <a:rPr sz="800" spc="-45" dirty="0">
                <a:solidFill>
                  <a:srgbClr val="FFFFFF"/>
                </a:solidFill>
                <a:latin typeface="Arial"/>
                <a:cs typeface="Arial"/>
              </a:rPr>
              <a:t>(%):</a:t>
            </a:r>
            <a:r>
              <a:rPr sz="800" spc="-15" dirty="0">
                <a:solidFill>
                  <a:srgbClr val="FFFFFF"/>
                </a:solidFill>
                <a:latin typeface="Arial"/>
                <a:cs typeface="Arial"/>
              </a:rPr>
              <a:t> 34.1</a:t>
            </a:r>
            <a:endParaRPr sz="800" dirty="0">
              <a:latin typeface="Arial"/>
              <a:cs typeface="Arial"/>
            </a:endParaRPr>
          </a:p>
        </p:txBody>
      </p:sp>
      <p:sp>
        <p:nvSpPr>
          <p:cNvPr id="31" name="object 31"/>
          <p:cNvSpPr/>
          <p:nvPr/>
        </p:nvSpPr>
        <p:spPr>
          <a:xfrm>
            <a:off x="4503210" y="5043636"/>
            <a:ext cx="1389590" cy="349631"/>
          </a:xfrm>
          <a:custGeom>
            <a:avLst/>
            <a:gdLst/>
            <a:ahLst/>
            <a:cxnLst/>
            <a:rect l="l" t="t" r="r" b="b"/>
            <a:pathLst>
              <a:path w="934720" h="573404">
                <a:moveTo>
                  <a:pt x="934211" y="0"/>
                </a:moveTo>
                <a:lnTo>
                  <a:pt x="0" y="0"/>
                </a:lnTo>
                <a:lnTo>
                  <a:pt x="0" y="573023"/>
                </a:lnTo>
                <a:lnTo>
                  <a:pt x="934211" y="573023"/>
                </a:lnTo>
                <a:lnTo>
                  <a:pt x="934211" y="0"/>
                </a:lnTo>
                <a:close/>
              </a:path>
            </a:pathLst>
          </a:custGeom>
          <a:solidFill>
            <a:srgbClr val="001721"/>
          </a:solidFill>
        </p:spPr>
        <p:txBody>
          <a:bodyPr wrap="square" lIns="0" tIns="0" rIns="0" bIns="0" rtlCol="0"/>
          <a:lstStyle/>
          <a:p>
            <a:endParaRPr sz="1350"/>
          </a:p>
        </p:txBody>
      </p:sp>
      <p:sp>
        <p:nvSpPr>
          <p:cNvPr id="32" name="object 32"/>
          <p:cNvSpPr txBox="1"/>
          <p:nvPr/>
        </p:nvSpPr>
        <p:spPr>
          <a:xfrm>
            <a:off x="4508500" y="5052102"/>
            <a:ext cx="1384299" cy="329406"/>
          </a:xfrm>
          <a:prstGeom prst="rect">
            <a:avLst/>
          </a:prstGeom>
          <a:ln w="6350">
            <a:solidFill>
              <a:srgbClr val="FFFFFF"/>
            </a:solidFill>
          </a:ln>
        </p:spPr>
        <p:txBody>
          <a:bodyPr vert="horz" wrap="square" lIns="0" tIns="0" rIns="0" bIns="0" rtlCol="0">
            <a:spAutoFit/>
          </a:bodyPr>
          <a:lstStyle/>
          <a:p>
            <a:pPr marL="2858" algn="ctr">
              <a:lnSpc>
                <a:spcPts val="641"/>
              </a:lnSpc>
            </a:pPr>
            <a:r>
              <a:rPr sz="800" b="1" spc="-38" dirty="0">
                <a:solidFill>
                  <a:srgbClr val="FFFFFF"/>
                </a:solidFill>
                <a:latin typeface="Arial"/>
                <a:cs typeface="Arial"/>
              </a:rPr>
              <a:t>Showplace</a:t>
            </a:r>
            <a:r>
              <a:rPr sz="800" b="1" spc="19" dirty="0">
                <a:solidFill>
                  <a:srgbClr val="FFFFFF"/>
                </a:solidFill>
                <a:latin typeface="Arial"/>
                <a:cs typeface="Arial"/>
              </a:rPr>
              <a:t> </a:t>
            </a:r>
            <a:r>
              <a:rPr sz="800" b="1" spc="-8" dirty="0">
                <a:solidFill>
                  <a:srgbClr val="FFFFFF"/>
                </a:solidFill>
                <a:latin typeface="Arial"/>
                <a:cs typeface="Arial"/>
              </a:rPr>
              <a:t>Square</a:t>
            </a:r>
            <a:endParaRPr sz="800" dirty="0">
              <a:latin typeface="Arial"/>
              <a:cs typeface="Arial"/>
            </a:endParaRPr>
          </a:p>
          <a:p>
            <a:pPr marL="2381" algn="ctr">
              <a:lnSpc>
                <a:spcPts val="1136"/>
              </a:lnSpc>
            </a:pPr>
            <a:r>
              <a:rPr sz="800" spc="-15" dirty="0">
                <a:solidFill>
                  <a:srgbClr val="FFFFFF"/>
                </a:solidFill>
                <a:latin typeface="Arial"/>
                <a:cs typeface="Arial"/>
              </a:rPr>
              <a:t>$64.92/FSG</a:t>
            </a:r>
            <a:endParaRPr sz="800" dirty="0">
              <a:latin typeface="Arial"/>
              <a:cs typeface="Arial"/>
            </a:endParaRPr>
          </a:p>
          <a:p>
            <a:pPr marL="4763" algn="ctr">
              <a:lnSpc>
                <a:spcPts val="758"/>
              </a:lnSpc>
            </a:pPr>
            <a:r>
              <a:rPr sz="800" spc="-26" dirty="0">
                <a:solidFill>
                  <a:srgbClr val="FFFFFF"/>
                </a:solidFill>
                <a:latin typeface="Arial"/>
                <a:cs typeface="Arial"/>
              </a:rPr>
              <a:t>Total</a:t>
            </a:r>
            <a:r>
              <a:rPr sz="800" spc="-11" dirty="0">
                <a:solidFill>
                  <a:srgbClr val="FFFFFF"/>
                </a:solidFill>
                <a:latin typeface="Arial"/>
                <a:cs typeface="Arial"/>
              </a:rPr>
              <a:t> </a:t>
            </a:r>
            <a:r>
              <a:rPr sz="800" spc="-56" dirty="0">
                <a:solidFill>
                  <a:srgbClr val="FFFFFF"/>
                </a:solidFill>
                <a:latin typeface="Arial"/>
                <a:cs typeface="Arial"/>
              </a:rPr>
              <a:t>Vacancy </a:t>
            </a:r>
            <a:r>
              <a:rPr sz="800" spc="-15" dirty="0">
                <a:solidFill>
                  <a:srgbClr val="FFFFFF"/>
                </a:solidFill>
                <a:latin typeface="Arial"/>
                <a:cs typeface="Arial"/>
              </a:rPr>
              <a:t>(%):31.2</a:t>
            </a:r>
            <a:endParaRPr sz="800" dirty="0">
              <a:latin typeface="Arial"/>
              <a:cs typeface="Arial"/>
            </a:endParaRPr>
          </a:p>
        </p:txBody>
      </p:sp>
      <p:grpSp>
        <p:nvGrpSpPr>
          <p:cNvPr id="33" name="object 33"/>
          <p:cNvGrpSpPr/>
          <p:nvPr/>
        </p:nvGrpSpPr>
        <p:grpSpPr>
          <a:xfrm>
            <a:off x="101601" y="10568"/>
            <a:ext cx="7124912" cy="3395937"/>
            <a:chOff x="-790223" y="-112888"/>
            <a:chExt cx="9499883" cy="4527915"/>
          </a:xfrm>
        </p:grpSpPr>
        <p:pic>
          <p:nvPicPr>
            <p:cNvPr id="43" name="object 43"/>
            <p:cNvPicPr/>
            <p:nvPr/>
          </p:nvPicPr>
          <p:blipFill>
            <a:blip r:embed="rId4" cstate="print"/>
            <a:stretch>
              <a:fillRect/>
            </a:stretch>
          </p:blipFill>
          <p:spPr>
            <a:xfrm>
              <a:off x="8552688" y="4258055"/>
              <a:ext cx="156972" cy="156972"/>
            </a:xfrm>
            <a:prstGeom prst="rect">
              <a:avLst/>
            </a:prstGeom>
          </p:spPr>
        </p:pic>
        <p:sp>
          <p:nvSpPr>
            <p:cNvPr id="44" name="object 44"/>
            <p:cNvSpPr/>
            <p:nvPr/>
          </p:nvSpPr>
          <p:spPr>
            <a:xfrm>
              <a:off x="-790223" y="-112888"/>
              <a:ext cx="2709332" cy="685799"/>
            </a:xfrm>
            <a:custGeom>
              <a:avLst/>
              <a:gdLst/>
              <a:ahLst/>
              <a:cxnLst/>
              <a:rect l="l" t="t" r="r" b="b"/>
              <a:pathLst>
                <a:path w="3091180" h="792480">
                  <a:moveTo>
                    <a:pt x="2635536" y="0"/>
                  </a:moveTo>
                  <a:lnTo>
                    <a:pt x="0" y="0"/>
                  </a:lnTo>
                  <a:lnTo>
                    <a:pt x="0" y="66863"/>
                  </a:lnTo>
                  <a:lnTo>
                    <a:pt x="41170" y="792479"/>
                  </a:lnTo>
                  <a:lnTo>
                    <a:pt x="3090672" y="772795"/>
                  </a:lnTo>
                  <a:lnTo>
                    <a:pt x="2635536" y="0"/>
                  </a:lnTo>
                  <a:close/>
                </a:path>
              </a:pathLst>
            </a:custGeom>
            <a:solidFill>
              <a:srgbClr val="000000"/>
            </a:solidFill>
          </p:spPr>
          <p:txBody>
            <a:bodyPr wrap="square" lIns="0" tIns="0" rIns="0" bIns="0" rtlCol="0"/>
            <a:lstStyle/>
            <a:p>
              <a:endParaRPr sz="1350"/>
            </a:p>
          </p:txBody>
        </p:sp>
      </p:grpSp>
      <p:sp>
        <p:nvSpPr>
          <p:cNvPr id="46" name="object 46"/>
          <p:cNvSpPr txBox="1">
            <a:spLocks noGrp="1"/>
          </p:cNvSpPr>
          <p:nvPr>
            <p:ph type="title"/>
          </p:nvPr>
        </p:nvSpPr>
        <p:spPr>
          <a:xfrm>
            <a:off x="166705" y="70027"/>
            <a:ext cx="1562576" cy="332303"/>
          </a:xfrm>
          <a:prstGeom prst="rect">
            <a:avLst/>
          </a:prstGeom>
        </p:spPr>
        <p:txBody>
          <a:bodyPr vert="horz" wrap="square" lIns="0" tIns="9049" rIns="0" bIns="0" rtlCol="0" anchor="ctr">
            <a:spAutoFit/>
          </a:bodyPr>
          <a:lstStyle/>
          <a:p>
            <a:pPr marL="9525">
              <a:lnSpc>
                <a:spcPct val="100000"/>
              </a:lnSpc>
              <a:spcBef>
                <a:spcPts val="71"/>
              </a:spcBef>
            </a:pPr>
            <a:r>
              <a:rPr sz="2100" spc="-153" dirty="0">
                <a:solidFill>
                  <a:srgbClr val="FFFFFF"/>
                </a:solidFill>
                <a:latin typeface="Arial"/>
                <a:cs typeface="Arial"/>
              </a:rPr>
              <a:t>San</a:t>
            </a:r>
            <a:r>
              <a:rPr sz="2100" spc="-135" dirty="0">
                <a:solidFill>
                  <a:srgbClr val="FFFFFF"/>
                </a:solidFill>
                <a:latin typeface="Arial"/>
                <a:cs typeface="Arial"/>
              </a:rPr>
              <a:t> </a:t>
            </a:r>
            <a:r>
              <a:rPr sz="2100" spc="-75" dirty="0">
                <a:solidFill>
                  <a:srgbClr val="FFFFFF"/>
                </a:solidFill>
                <a:latin typeface="Arial"/>
                <a:cs typeface="Arial"/>
              </a:rPr>
              <a:t>Francisco</a:t>
            </a:r>
            <a:endParaRPr sz="2100" dirty="0">
              <a:latin typeface="Arial"/>
              <a:cs typeface="Arial"/>
            </a:endParaRPr>
          </a:p>
        </p:txBody>
      </p:sp>
      <p:sp>
        <p:nvSpPr>
          <p:cNvPr id="48" name="TextBox 47">
            <a:extLst>
              <a:ext uri="{FF2B5EF4-FFF2-40B4-BE49-F238E27FC236}">
                <a16:creationId xmlns:a16="http://schemas.microsoft.com/office/drawing/2014/main" id="{DF691A55-A2C5-6096-CA1D-97D4F91EF1CE}"/>
              </a:ext>
            </a:extLst>
          </p:cNvPr>
          <p:cNvSpPr txBox="1"/>
          <p:nvPr/>
        </p:nvSpPr>
        <p:spPr>
          <a:xfrm>
            <a:off x="6040790" y="6561717"/>
            <a:ext cx="28116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dirty="0">
                <a:solidFill>
                  <a:srgbClr val="BFBFBF"/>
                </a:solidFill>
                <a:ea typeface="+mn-lt"/>
                <a:cs typeface="+mn-lt"/>
              </a:rPr>
              <a:t>Slide developed by JLL for April 13, 2022 Forum event</a:t>
            </a:r>
            <a:endParaRPr lang="en-US" sz="900" dirty="0">
              <a:solidFill>
                <a:srgbClr val="BFBFBF"/>
              </a:solidFill>
              <a:cs typeface="Calibri" panose="020F0502020204030204"/>
            </a:endParaRPr>
          </a:p>
        </p:txBody>
      </p:sp>
    </p:spTree>
    <p:extLst>
      <p:ext uri="{BB962C8B-B14F-4D97-AF65-F5344CB8AC3E}">
        <p14:creationId xmlns:p14="http://schemas.microsoft.com/office/powerpoint/2010/main" val="103691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2 year zipcode map.jpg">
            <a:extLst>
              <a:ext uri="{FF2B5EF4-FFF2-40B4-BE49-F238E27FC236}">
                <a16:creationId xmlns:a16="http://schemas.microsoft.com/office/drawing/2014/main" id="{EBA3A8B3-95B9-1A43-A152-67C81A15732B}"/>
              </a:ext>
            </a:extLst>
          </p:cNvPr>
          <p:cNvPicPr>
            <a:picLocks noChangeAspect="1"/>
          </p:cNvPicPr>
          <p:nvPr/>
        </p:nvPicPr>
        <p:blipFill rotWithShape="1">
          <a:blip r:embed="rId3"/>
          <a:srcRect l="2217" t="3242" r="5081" b="6351"/>
          <a:stretch/>
        </p:blipFill>
        <p:spPr>
          <a:xfrm>
            <a:off x="1118581" y="1084567"/>
            <a:ext cx="7216109" cy="5435167"/>
          </a:xfrm>
          <a:prstGeom prst="rect">
            <a:avLst/>
          </a:prstGeom>
        </p:spPr>
      </p:pic>
      <p:sp>
        <p:nvSpPr>
          <p:cNvPr id="2" name="object 2"/>
          <p:cNvSpPr txBox="1"/>
          <p:nvPr/>
        </p:nvSpPr>
        <p:spPr>
          <a:xfrm>
            <a:off x="1266433" y="1245128"/>
            <a:ext cx="147161" cy="171681"/>
          </a:xfrm>
          <a:prstGeom prst="rect">
            <a:avLst/>
          </a:prstGeom>
        </p:spPr>
        <p:txBody>
          <a:bodyPr vert="horz" wrap="square" lIns="0" tIns="10001" rIns="0" bIns="0" rtlCol="0">
            <a:spAutoFit/>
          </a:bodyPr>
          <a:lstStyle/>
          <a:p>
            <a:pPr marL="9525">
              <a:spcBef>
                <a:spcPts val="79"/>
              </a:spcBef>
            </a:pPr>
            <a:r>
              <a:rPr sz="1050" b="1" kern="0" spc="-68">
                <a:solidFill>
                  <a:srgbClr val="FFFFFF"/>
                </a:solidFill>
                <a:latin typeface="Arial"/>
                <a:cs typeface="Arial"/>
              </a:rPr>
              <a:t>10</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643254" y="50800"/>
            <a:ext cx="7954645" cy="378950"/>
          </a:xfrm>
          <a:prstGeom prst="rect">
            <a:avLst/>
          </a:prstGeom>
        </p:spPr>
        <p:txBody>
          <a:bodyPr vert="horz" wrap="square" lIns="0" tIns="9525" rIns="0" bIns="0" rtlCol="0">
            <a:spAutoFit/>
          </a:bodyPr>
          <a:lstStyle/>
          <a:p>
            <a:pPr marL="9525">
              <a:spcBef>
                <a:spcPts val="75"/>
              </a:spcBef>
            </a:pPr>
            <a:r>
              <a:rPr lang="en-US" sz="2400" spc="-120" dirty="0"/>
              <a:t>Sales</a:t>
            </a:r>
            <a:r>
              <a:rPr lang="en-US" sz="2400" spc="-8" dirty="0"/>
              <a:t> </a:t>
            </a:r>
            <a:r>
              <a:rPr lang="en-US" sz="2400" spc="-158" dirty="0"/>
              <a:t>Tax</a:t>
            </a:r>
            <a:r>
              <a:rPr lang="en-US" sz="2400" spc="-8" dirty="0"/>
              <a:t> </a:t>
            </a:r>
            <a:r>
              <a:rPr lang="en-US" sz="2400" spc="-49" dirty="0"/>
              <a:t>Weaker</a:t>
            </a:r>
            <a:r>
              <a:rPr lang="en-US" sz="2400" spc="-75" dirty="0"/>
              <a:t> </a:t>
            </a:r>
            <a:r>
              <a:rPr lang="en-US" sz="2400" dirty="0"/>
              <a:t>in</a:t>
            </a:r>
            <a:r>
              <a:rPr lang="en-US" sz="2400" spc="-124" dirty="0"/>
              <a:t> </a:t>
            </a:r>
            <a:r>
              <a:rPr lang="en-US" sz="2400" dirty="0"/>
              <a:t>the</a:t>
            </a:r>
            <a:r>
              <a:rPr lang="en-US" sz="2400" spc="-49" dirty="0"/>
              <a:t> </a:t>
            </a:r>
            <a:r>
              <a:rPr lang="en-US" sz="2400" spc="-71" dirty="0"/>
              <a:t>Core</a:t>
            </a:r>
            <a:r>
              <a:rPr lang="en-US" sz="2400" spc="-38" dirty="0"/>
              <a:t> </a:t>
            </a:r>
            <a:r>
              <a:rPr lang="en-US" sz="2400" spc="-60" dirty="0"/>
              <a:t>Than</a:t>
            </a:r>
            <a:r>
              <a:rPr lang="en-US" sz="2400" spc="-45" dirty="0"/>
              <a:t> </a:t>
            </a:r>
            <a:r>
              <a:rPr lang="en-US" sz="2400" spc="-94" dirty="0"/>
              <a:t>Elsewhere</a:t>
            </a:r>
            <a:r>
              <a:rPr lang="en-US" sz="2400" spc="-30" dirty="0"/>
              <a:t> </a:t>
            </a:r>
            <a:r>
              <a:rPr lang="en-US" sz="2400" dirty="0"/>
              <a:t>in</a:t>
            </a:r>
            <a:r>
              <a:rPr lang="en-US" sz="2400" spc="-49" dirty="0"/>
              <a:t> </a:t>
            </a:r>
            <a:r>
              <a:rPr lang="en-US" sz="2400" dirty="0"/>
              <a:t>the</a:t>
            </a:r>
            <a:r>
              <a:rPr lang="en-US" sz="2400" spc="-49" dirty="0"/>
              <a:t> </a:t>
            </a:r>
            <a:r>
              <a:rPr lang="en-US" sz="2400" spc="-15" dirty="0"/>
              <a:t>City</a:t>
            </a:r>
            <a:endParaRPr sz="2400" spc="-15" dirty="0"/>
          </a:p>
        </p:txBody>
      </p:sp>
      <p:sp>
        <p:nvSpPr>
          <p:cNvPr id="7" name="TextBox 6">
            <a:extLst>
              <a:ext uri="{FF2B5EF4-FFF2-40B4-BE49-F238E27FC236}">
                <a16:creationId xmlns:a16="http://schemas.microsoft.com/office/drawing/2014/main" id="{1F9B3136-2D91-AF13-C499-D16964A02304}"/>
              </a:ext>
            </a:extLst>
          </p:cNvPr>
          <p:cNvSpPr txBox="1"/>
          <p:nvPr/>
        </p:nvSpPr>
        <p:spPr>
          <a:xfrm>
            <a:off x="4464456" y="6625648"/>
            <a:ext cx="482840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BFBFBF"/>
                </a:solidFill>
                <a:ea typeface="+mn-lt"/>
                <a:cs typeface="+mn-lt"/>
              </a:rPr>
              <a:t>Slide developed by Dr. Ted Egan - Chief Economist for the City and County of San Francisco</a:t>
            </a:r>
            <a:endParaRPr lang="en-US" sz="900">
              <a:solidFill>
                <a:srgbClr val="BFBFBF"/>
              </a:solidFill>
            </a:endParaRPr>
          </a:p>
        </p:txBody>
      </p:sp>
    </p:spTree>
    <p:extLst>
      <p:ext uri="{BB962C8B-B14F-4D97-AF65-F5344CB8AC3E}">
        <p14:creationId xmlns:p14="http://schemas.microsoft.com/office/powerpoint/2010/main" val="83389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6433" y="1245128"/>
            <a:ext cx="147161" cy="171681"/>
          </a:xfrm>
          <a:prstGeom prst="rect">
            <a:avLst/>
          </a:prstGeom>
        </p:spPr>
        <p:txBody>
          <a:bodyPr vert="horz" wrap="square" lIns="0" tIns="10001" rIns="0" bIns="0" rtlCol="0">
            <a:spAutoFit/>
          </a:bodyPr>
          <a:lstStyle/>
          <a:p>
            <a:pPr marL="9525">
              <a:spcBef>
                <a:spcPts val="79"/>
              </a:spcBef>
            </a:pPr>
            <a:r>
              <a:rPr sz="1050" b="1" kern="0" spc="-68">
                <a:solidFill>
                  <a:srgbClr val="FFFFFF"/>
                </a:solidFill>
                <a:latin typeface="Arial"/>
                <a:cs typeface="Arial"/>
              </a:rPr>
              <a:t>10</a:t>
            </a:r>
            <a:endParaRPr sz="1050" kern="0">
              <a:solidFill>
                <a:sysClr val="windowText" lastClr="000000"/>
              </a:solidFill>
              <a:latin typeface="Arial"/>
              <a:cs typeface="Arial"/>
            </a:endParaRPr>
          </a:p>
        </p:txBody>
      </p:sp>
      <p:sp>
        <p:nvSpPr>
          <p:cNvPr id="3" name="object 3"/>
          <p:cNvSpPr txBox="1">
            <a:spLocks noGrp="1"/>
          </p:cNvSpPr>
          <p:nvPr>
            <p:ph type="title"/>
          </p:nvPr>
        </p:nvSpPr>
        <p:spPr>
          <a:xfrm>
            <a:off x="643254" y="50800"/>
            <a:ext cx="7954645" cy="378950"/>
          </a:xfrm>
          <a:prstGeom prst="rect">
            <a:avLst/>
          </a:prstGeom>
        </p:spPr>
        <p:txBody>
          <a:bodyPr vert="horz" wrap="square" lIns="0" tIns="9525" rIns="0" bIns="0" rtlCol="0">
            <a:spAutoFit/>
          </a:bodyPr>
          <a:lstStyle/>
          <a:p>
            <a:pPr marL="9525">
              <a:spcBef>
                <a:spcPts val="75"/>
              </a:spcBef>
            </a:pPr>
            <a:r>
              <a:rPr lang="en-US" sz="2400" spc="-120" dirty="0"/>
              <a:t>Economic Recovery and Regeneration Recovery Projects</a:t>
            </a:r>
            <a:endParaRPr sz="2400" spc="-15" dirty="0"/>
          </a:p>
        </p:txBody>
      </p:sp>
      <p:grpSp>
        <p:nvGrpSpPr>
          <p:cNvPr id="6" name="Group 5">
            <a:extLst>
              <a:ext uri="{FF2B5EF4-FFF2-40B4-BE49-F238E27FC236}">
                <a16:creationId xmlns:a16="http://schemas.microsoft.com/office/drawing/2014/main" id="{33FF6604-E997-4D34-B1CD-75D7754E7C9F}"/>
              </a:ext>
            </a:extLst>
          </p:cNvPr>
          <p:cNvGrpSpPr/>
          <p:nvPr/>
        </p:nvGrpSpPr>
        <p:grpSpPr>
          <a:xfrm>
            <a:off x="392232" y="1466887"/>
            <a:ext cx="8256429" cy="357913"/>
            <a:chOff x="125532" y="3373069"/>
            <a:chExt cx="8256429" cy="357913"/>
          </a:xfrm>
        </p:grpSpPr>
        <p:sp>
          <p:nvSpPr>
            <p:cNvPr id="9" name="Rectangle 8">
              <a:extLst>
                <a:ext uri="{FF2B5EF4-FFF2-40B4-BE49-F238E27FC236}">
                  <a16:creationId xmlns:a16="http://schemas.microsoft.com/office/drawing/2014/main" id="{BD608D58-34A2-430E-93BB-4DCFE30FD889}"/>
                </a:ext>
              </a:extLst>
            </p:cNvPr>
            <p:cNvSpPr/>
            <p:nvPr/>
          </p:nvSpPr>
          <p:spPr>
            <a:xfrm>
              <a:off x="7762883" y="3373069"/>
              <a:ext cx="619078" cy="3530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2023</a:t>
              </a:r>
              <a:endParaRPr lang="en-IN" sz="825" b="1">
                <a:solidFill>
                  <a:schemeClr val="bg1"/>
                </a:solidFill>
                <a:latin typeface="Georgia" panose="02040502050405020303" pitchFamily="18" charset="0"/>
                <a:cs typeface="Arial" panose="020B0604020202020204" pitchFamily="34" charset="0"/>
              </a:endParaRPr>
            </a:p>
          </p:txBody>
        </p:sp>
        <p:sp>
          <p:nvSpPr>
            <p:cNvPr id="10" name="Rectangle 9">
              <a:extLst>
                <a:ext uri="{FF2B5EF4-FFF2-40B4-BE49-F238E27FC236}">
                  <a16:creationId xmlns:a16="http://schemas.microsoft.com/office/drawing/2014/main" id="{BFECF894-9965-449A-BB2B-A54A81D96CC4}"/>
                </a:ext>
              </a:extLst>
            </p:cNvPr>
            <p:cNvSpPr/>
            <p:nvPr/>
          </p:nvSpPr>
          <p:spPr>
            <a:xfrm>
              <a:off x="125532" y="3377931"/>
              <a:ext cx="619078" cy="353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JAN</a:t>
              </a:r>
              <a:endParaRPr lang="en-IN" sz="825" b="1">
                <a:solidFill>
                  <a:schemeClr val="bg1"/>
                </a:solidFill>
                <a:latin typeface="Georgia" panose="02040502050405020303" pitchFamily="18" charset="0"/>
                <a:cs typeface="Arial" panose="020B0604020202020204" pitchFamily="34" charset="0"/>
              </a:endParaRPr>
            </a:p>
          </p:txBody>
        </p:sp>
        <p:sp>
          <p:nvSpPr>
            <p:cNvPr id="11" name="Rectangle 10">
              <a:extLst>
                <a:ext uri="{FF2B5EF4-FFF2-40B4-BE49-F238E27FC236}">
                  <a16:creationId xmlns:a16="http://schemas.microsoft.com/office/drawing/2014/main" id="{D95F2059-F393-4CC3-94ED-32090E2296D7}"/>
                </a:ext>
              </a:extLst>
            </p:cNvPr>
            <p:cNvSpPr/>
            <p:nvPr/>
          </p:nvSpPr>
          <p:spPr>
            <a:xfrm>
              <a:off x="762039" y="3377931"/>
              <a:ext cx="619078" cy="353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dirty="0">
                  <a:solidFill>
                    <a:schemeClr val="bg1"/>
                  </a:solidFill>
                  <a:latin typeface="Georgia" panose="02040502050405020303" pitchFamily="18" charset="0"/>
                  <a:cs typeface="Arial" panose="020B0604020202020204" pitchFamily="34" charset="0"/>
                </a:rPr>
                <a:t>FEB</a:t>
              </a:r>
              <a:endParaRPr lang="en-IN" sz="825" b="1" dirty="0">
                <a:solidFill>
                  <a:schemeClr val="bg1"/>
                </a:solidFill>
                <a:latin typeface="Georgia" panose="02040502050405020303" pitchFamily="18" charset="0"/>
                <a:cs typeface="Arial" panose="020B0604020202020204" pitchFamily="34" charset="0"/>
              </a:endParaRPr>
            </a:p>
          </p:txBody>
        </p:sp>
        <p:sp>
          <p:nvSpPr>
            <p:cNvPr id="12" name="Rectangle 11">
              <a:extLst>
                <a:ext uri="{FF2B5EF4-FFF2-40B4-BE49-F238E27FC236}">
                  <a16:creationId xmlns:a16="http://schemas.microsoft.com/office/drawing/2014/main" id="{4EE982B5-1EB2-42D5-96FA-023215BF6C3D}"/>
                </a:ext>
              </a:extLst>
            </p:cNvPr>
            <p:cNvSpPr/>
            <p:nvPr/>
          </p:nvSpPr>
          <p:spPr>
            <a:xfrm>
              <a:off x="1398547" y="3377931"/>
              <a:ext cx="619078" cy="353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MAR</a:t>
              </a:r>
              <a:endParaRPr lang="en-IN" sz="825" b="1">
                <a:solidFill>
                  <a:schemeClr val="bg1"/>
                </a:solidFill>
                <a:latin typeface="Georgia" panose="02040502050405020303" pitchFamily="18" charset="0"/>
                <a:cs typeface="Arial" panose="020B0604020202020204" pitchFamily="34" charset="0"/>
              </a:endParaRPr>
            </a:p>
          </p:txBody>
        </p:sp>
        <p:sp>
          <p:nvSpPr>
            <p:cNvPr id="13" name="Rectangle 12">
              <a:extLst>
                <a:ext uri="{FF2B5EF4-FFF2-40B4-BE49-F238E27FC236}">
                  <a16:creationId xmlns:a16="http://schemas.microsoft.com/office/drawing/2014/main" id="{9E5B53C6-F5EB-4AB0-9824-6F981B38E767}"/>
                </a:ext>
              </a:extLst>
            </p:cNvPr>
            <p:cNvSpPr/>
            <p:nvPr/>
          </p:nvSpPr>
          <p:spPr>
            <a:xfrm>
              <a:off x="2035054" y="3377931"/>
              <a:ext cx="619078" cy="353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APR</a:t>
              </a:r>
              <a:endParaRPr lang="en-IN" sz="825" b="1">
                <a:solidFill>
                  <a:schemeClr val="bg1"/>
                </a:solidFill>
                <a:latin typeface="Georgia" panose="02040502050405020303" pitchFamily="18" charset="0"/>
                <a:cs typeface="Arial" panose="020B0604020202020204" pitchFamily="34" charset="0"/>
              </a:endParaRPr>
            </a:p>
          </p:txBody>
        </p:sp>
        <p:sp>
          <p:nvSpPr>
            <p:cNvPr id="14" name="Rectangle 13">
              <a:extLst>
                <a:ext uri="{FF2B5EF4-FFF2-40B4-BE49-F238E27FC236}">
                  <a16:creationId xmlns:a16="http://schemas.microsoft.com/office/drawing/2014/main" id="{F68B19FB-219C-44B5-B65B-F78A88B8A731}"/>
                </a:ext>
              </a:extLst>
            </p:cNvPr>
            <p:cNvSpPr/>
            <p:nvPr/>
          </p:nvSpPr>
          <p:spPr>
            <a:xfrm>
              <a:off x="2671562" y="3377931"/>
              <a:ext cx="619078" cy="353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MAY</a:t>
              </a:r>
              <a:endParaRPr lang="en-IN" sz="825" b="1">
                <a:solidFill>
                  <a:schemeClr val="bg1"/>
                </a:solidFill>
                <a:latin typeface="Georgia" panose="02040502050405020303" pitchFamily="18" charset="0"/>
                <a:cs typeface="Arial" panose="020B0604020202020204" pitchFamily="34" charset="0"/>
              </a:endParaRPr>
            </a:p>
          </p:txBody>
        </p:sp>
        <p:sp>
          <p:nvSpPr>
            <p:cNvPr id="15" name="Rectangle 14">
              <a:extLst>
                <a:ext uri="{FF2B5EF4-FFF2-40B4-BE49-F238E27FC236}">
                  <a16:creationId xmlns:a16="http://schemas.microsoft.com/office/drawing/2014/main" id="{3816F54F-AD2B-4373-8C1A-E1C1685C946B}"/>
                </a:ext>
              </a:extLst>
            </p:cNvPr>
            <p:cNvSpPr/>
            <p:nvPr/>
          </p:nvSpPr>
          <p:spPr>
            <a:xfrm>
              <a:off x="3308069" y="3377931"/>
              <a:ext cx="619078" cy="3530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JUN</a:t>
              </a:r>
              <a:endParaRPr lang="en-IN" sz="825" b="1">
                <a:solidFill>
                  <a:schemeClr val="bg1"/>
                </a:solidFill>
                <a:latin typeface="Georgia" panose="02040502050405020303" pitchFamily="18" charset="0"/>
                <a:cs typeface="Arial" panose="020B0604020202020204" pitchFamily="34" charset="0"/>
              </a:endParaRPr>
            </a:p>
          </p:txBody>
        </p:sp>
        <p:sp>
          <p:nvSpPr>
            <p:cNvPr id="16" name="Rectangle 15">
              <a:extLst>
                <a:ext uri="{FF2B5EF4-FFF2-40B4-BE49-F238E27FC236}">
                  <a16:creationId xmlns:a16="http://schemas.microsoft.com/office/drawing/2014/main" id="{779FE4E9-50A9-4A64-B054-FF35666B78A1}"/>
                </a:ext>
              </a:extLst>
            </p:cNvPr>
            <p:cNvSpPr/>
            <p:nvPr/>
          </p:nvSpPr>
          <p:spPr>
            <a:xfrm>
              <a:off x="3944576" y="3377931"/>
              <a:ext cx="619078" cy="35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JULY</a:t>
              </a:r>
              <a:endParaRPr lang="en-IN" sz="825" b="1">
                <a:solidFill>
                  <a:schemeClr val="bg1"/>
                </a:solidFill>
                <a:latin typeface="Georgia" panose="02040502050405020303" pitchFamily="18" charset="0"/>
                <a:cs typeface="Arial" panose="020B0604020202020204" pitchFamily="34" charset="0"/>
              </a:endParaRPr>
            </a:p>
          </p:txBody>
        </p:sp>
        <p:sp>
          <p:nvSpPr>
            <p:cNvPr id="17" name="Rectangle 16">
              <a:extLst>
                <a:ext uri="{FF2B5EF4-FFF2-40B4-BE49-F238E27FC236}">
                  <a16:creationId xmlns:a16="http://schemas.microsoft.com/office/drawing/2014/main" id="{D6AEF21F-F5B8-4D7F-9280-2C82E85A3CD1}"/>
                </a:ext>
              </a:extLst>
            </p:cNvPr>
            <p:cNvSpPr/>
            <p:nvPr/>
          </p:nvSpPr>
          <p:spPr>
            <a:xfrm>
              <a:off x="4581084" y="3377931"/>
              <a:ext cx="619078" cy="35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AUG</a:t>
              </a:r>
              <a:endParaRPr lang="en-IN" sz="825" b="1">
                <a:solidFill>
                  <a:schemeClr val="bg1"/>
                </a:solidFill>
                <a:latin typeface="Georgia" panose="02040502050405020303" pitchFamily="18" charset="0"/>
                <a:cs typeface="Arial" panose="020B0604020202020204" pitchFamily="34" charset="0"/>
              </a:endParaRPr>
            </a:p>
          </p:txBody>
        </p:sp>
        <p:sp>
          <p:nvSpPr>
            <p:cNvPr id="18" name="Rectangle 17">
              <a:extLst>
                <a:ext uri="{FF2B5EF4-FFF2-40B4-BE49-F238E27FC236}">
                  <a16:creationId xmlns:a16="http://schemas.microsoft.com/office/drawing/2014/main" id="{DF2746AA-F17F-4D39-B0CC-E1A5A9A90508}"/>
                </a:ext>
              </a:extLst>
            </p:cNvPr>
            <p:cNvSpPr/>
            <p:nvPr/>
          </p:nvSpPr>
          <p:spPr>
            <a:xfrm>
              <a:off x="5217591" y="3377931"/>
              <a:ext cx="619078" cy="35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SEP</a:t>
              </a:r>
              <a:endParaRPr lang="en-IN" sz="825" b="1">
                <a:solidFill>
                  <a:schemeClr val="bg1"/>
                </a:solidFill>
                <a:latin typeface="Georgia" panose="02040502050405020303" pitchFamily="18" charset="0"/>
                <a:cs typeface="Arial" panose="020B0604020202020204" pitchFamily="34" charset="0"/>
              </a:endParaRPr>
            </a:p>
          </p:txBody>
        </p:sp>
        <p:sp>
          <p:nvSpPr>
            <p:cNvPr id="19" name="Rectangle 18">
              <a:extLst>
                <a:ext uri="{FF2B5EF4-FFF2-40B4-BE49-F238E27FC236}">
                  <a16:creationId xmlns:a16="http://schemas.microsoft.com/office/drawing/2014/main" id="{484CCC32-9F3F-421A-AD96-2F7AB035B826}"/>
                </a:ext>
              </a:extLst>
            </p:cNvPr>
            <p:cNvSpPr/>
            <p:nvPr/>
          </p:nvSpPr>
          <p:spPr>
            <a:xfrm>
              <a:off x="5854098" y="3377931"/>
              <a:ext cx="619078" cy="35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OCT</a:t>
              </a:r>
              <a:endParaRPr lang="en-IN" sz="825" b="1">
                <a:solidFill>
                  <a:schemeClr val="bg1"/>
                </a:solidFill>
                <a:latin typeface="Georgia" panose="02040502050405020303" pitchFamily="18" charset="0"/>
                <a:cs typeface="Arial" panose="020B0604020202020204" pitchFamily="34" charset="0"/>
              </a:endParaRPr>
            </a:p>
          </p:txBody>
        </p:sp>
        <p:sp>
          <p:nvSpPr>
            <p:cNvPr id="20" name="Rectangle 19">
              <a:extLst>
                <a:ext uri="{FF2B5EF4-FFF2-40B4-BE49-F238E27FC236}">
                  <a16:creationId xmlns:a16="http://schemas.microsoft.com/office/drawing/2014/main" id="{6F440BD6-B494-4786-B35A-C631EAD4BDCC}"/>
                </a:ext>
              </a:extLst>
            </p:cNvPr>
            <p:cNvSpPr/>
            <p:nvPr/>
          </p:nvSpPr>
          <p:spPr>
            <a:xfrm>
              <a:off x="6490605" y="3377931"/>
              <a:ext cx="619078" cy="35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NOV</a:t>
              </a:r>
              <a:endParaRPr lang="en-IN" sz="825" b="1">
                <a:solidFill>
                  <a:schemeClr val="bg1"/>
                </a:solidFill>
                <a:latin typeface="Georgia" panose="02040502050405020303" pitchFamily="18" charset="0"/>
                <a:cs typeface="Arial" panose="020B0604020202020204" pitchFamily="34" charset="0"/>
              </a:endParaRPr>
            </a:p>
          </p:txBody>
        </p:sp>
        <p:sp>
          <p:nvSpPr>
            <p:cNvPr id="21" name="Rectangle 20">
              <a:extLst>
                <a:ext uri="{FF2B5EF4-FFF2-40B4-BE49-F238E27FC236}">
                  <a16:creationId xmlns:a16="http://schemas.microsoft.com/office/drawing/2014/main" id="{9F056FC2-AFCB-445B-B049-1CE58C16F274}"/>
                </a:ext>
              </a:extLst>
            </p:cNvPr>
            <p:cNvSpPr/>
            <p:nvPr/>
          </p:nvSpPr>
          <p:spPr>
            <a:xfrm>
              <a:off x="7127117" y="3377931"/>
              <a:ext cx="619078" cy="353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a:solidFill>
                    <a:schemeClr val="bg1"/>
                  </a:solidFill>
                  <a:latin typeface="Georgia" panose="02040502050405020303" pitchFamily="18" charset="0"/>
                  <a:cs typeface="Arial" panose="020B0604020202020204" pitchFamily="34" charset="0"/>
                </a:rPr>
                <a:t>DEC</a:t>
              </a:r>
              <a:endParaRPr lang="en-IN" sz="825" b="1">
                <a:solidFill>
                  <a:schemeClr val="bg1"/>
                </a:solidFill>
                <a:latin typeface="Georgia" panose="02040502050405020303" pitchFamily="18" charset="0"/>
                <a:cs typeface="Arial" panose="020B0604020202020204" pitchFamily="34" charset="0"/>
              </a:endParaRPr>
            </a:p>
          </p:txBody>
        </p:sp>
      </p:grpSp>
      <p:sp>
        <p:nvSpPr>
          <p:cNvPr id="22" name="Rectangle 21">
            <a:extLst>
              <a:ext uri="{FF2B5EF4-FFF2-40B4-BE49-F238E27FC236}">
                <a16:creationId xmlns:a16="http://schemas.microsoft.com/office/drawing/2014/main" id="{D2E9C1D8-7D79-4E0C-823D-4D5D5BFAB152}"/>
              </a:ext>
            </a:extLst>
          </p:cNvPr>
          <p:cNvSpPr/>
          <p:nvPr/>
        </p:nvSpPr>
        <p:spPr>
          <a:xfrm>
            <a:off x="2322528" y="2963751"/>
            <a:ext cx="1135470" cy="24576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1100" dirty="0">
                <a:latin typeface="Georgia"/>
                <a:cs typeface="Arial"/>
              </a:rPr>
              <a:t>Forum Events</a:t>
            </a:r>
            <a:endParaRPr lang="en-US" dirty="0"/>
          </a:p>
        </p:txBody>
      </p:sp>
      <p:sp>
        <p:nvSpPr>
          <p:cNvPr id="23" name="TextBox 22">
            <a:extLst>
              <a:ext uri="{FF2B5EF4-FFF2-40B4-BE49-F238E27FC236}">
                <a16:creationId xmlns:a16="http://schemas.microsoft.com/office/drawing/2014/main" id="{35581E3C-6430-4494-BAA9-CA8DABA26ABC}"/>
              </a:ext>
            </a:extLst>
          </p:cNvPr>
          <p:cNvSpPr txBox="1"/>
          <p:nvPr/>
        </p:nvSpPr>
        <p:spPr>
          <a:xfrm>
            <a:off x="1306830" y="3209015"/>
            <a:ext cx="129335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A6B727"/>
                </a:solidFill>
                <a:latin typeface="Georgia"/>
              </a:rPr>
              <a:t>Downtown Reopening Events</a:t>
            </a:r>
            <a:endParaRPr lang="en-US" sz="1000" dirty="0">
              <a:solidFill>
                <a:srgbClr val="A6B727"/>
              </a:solidFill>
              <a:latin typeface="Georgia"/>
              <a:cs typeface="Calibri"/>
            </a:endParaRPr>
          </a:p>
        </p:txBody>
      </p:sp>
      <p:sp>
        <p:nvSpPr>
          <p:cNvPr id="24" name="Pentagon 14">
            <a:extLst>
              <a:ext uri="{FF2B5EF4-FFF2-40B4-BE49-F238E27FC236}">
                <a16:creationId xmlns:a16="http://schemas.microsoft.com/office/drawing/2014/main" id="{7ECEB308-9A91-4D41-85AE-84B6F078C496}"/>
              </a:ext>
            </a:extLst>
          </p:cNvPr>
          <p:cNvSpPr/>
          <p:nvPr/>
        </p:nvSpPr>
        <p:spPr>
          <a:xfrm>
            <a:off x="1812289" y="2977603"/>
            <a:ext cx="222250" cy="203200"/>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610CBF3-335D-4664-9FD6-170C84EC569D}"/>
              </a:ext>
            </a:extLst>
          </p:cNvPr>
          <p:cNvSpPr/>
          <p:nvPr/>
        </p:nvSpPr>
        <p:spPr>
          <a:xfrm rot="10800000">
            <a:off x="2312577" y="3206242"/>
            <a:ext cx="1140808" cy="40600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A42082-3DFC-4EF7-B1D2-E0518B63DCFD}"/>
              </a:ext>
            </a:extLst>
          </p:cNvPr>
          <p:cNvSpPr/>
          <p:nvPr/>
        </p:nvSpPr>
        <p:spPr>
          <a:xfrm>
            <a:off x="3459540" y="2963750"/>
            <a:ext cx="4555216" cy="22395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1100" dirty="0">
                <a:solidFill>
                  <a:schemeClr val="accent6"/>
                </a:solidFill>
                <a:latin typeface="Georgia"/>
                <a:cs typeface="Arial"/>
              </a:rPr>
              <a:t>Ongoing work with economic core stakeholders</a:t>
            </a:r>
            <a:endParaRPr lang="en-US" dirty="0">
              <a:solidFill>
                <a:schemeClr val="accent6"/>
              </a:solidFill>
            </a:endParaRPr>
          </a:p>
        </p:txBody>
      </p:sp>
      <p:sp>
        <p:nvSpPr>
          <p:cNvPr id="27" name="Rectangle 26">
            <a:extLst>
              <a:ext uri="{FF2B5EF4-FFF2-40B4-BE49-F238E27FC236}">
                <a16:creationId xmlns:a16="http://schemas.microsoft.com/office/drawing/2014/main" id="{837FA458-545B-41B6-8CBD-3D07671389CE}"/>
              </a:ext>
            </a:extLst>
          </p:cNvPr>
          <p:cNvSpPr/>
          <p:nvPr/>
        </p:nvSpPr>
        <p:spPr>
          <a:xfrm>
            <a:off x="4838700" y="3403600"/>
            <a:ext cx="3189068" cy="25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Downtown COVID Economic Impact Analysis</a:t>
            </a:r>
            <a:endParaRPr lang="en-IN" sz="1100" dirty="0">
              <a:latin typeface="Georgia"/>
              <a:cs typeface="Arial"/>
            </a:endParaRPr>
          </a:p>
        </p:txBody>
      </p:sp>
      <p:sp>
        <p:nvSpPr>
          <p:cNvPr id="28" name="Rectangle 27">
            <a:extLst>
              <a:ext uri="{FF2B5EF4-FFF2-40B4-BE49-F238E27FC236}">
                <a16:creationId xmlns:a16="http://schemas.microsoft.com/office/drawing/2014/main" id="{55681F79-892C-400C-B3C9-BE5593041610}"/>
              </a:ext>
            </a:extLst>
          </p:cNvPr>
          <p:cNvSpPr/>
          <p:nvPr/>
        </p:nvSpPr>
        <p:spPr>
          <a:xfrm>
            <a:off x="5753100" y="4673600"/>
            <a:ext cx="2286000" cy="241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 Tourism Attraction Campaign</a:t>
            </a:r>
            <a:endParaRPr lang="en-IN" sz="1100" dirty="0">
              <a:latin typeface="Georgia"/>
              <a:cs typeface="Arial"/>
            </a:endParaRPr>
          </a:p>
        </p:txBody>
      </p:sp>
      <p:sp>
        <p:nvSpPr>
          <p:cNvPr id="29" name="Rectangle 28">
            <a:extLst>
              <a:ext uri="{FF2B5EF4-FFF2-40B4-BE49-F238E27FC236}">
                <a16:creationId xmlns:a16="http://schemas.microsoft.com/office/drawing/2014/main" id="{B175E7B8-D5C6-4099-AE33-3A2CDF3D0C7E}"/>
              </a:ext>
            </a:extLst>
          </p:cNvPr>
          <p:cNvSpPr/>
          <p:nvPr/>
        </p:nvSpPr>
        <p:spPr>
          <a:xfrm>
            <a:off x="4851400" y="5067301"/>
            <a:ext cx="3184834" cy="24129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Business Attraction, Retention Campaign </a:t>
            </a:r>
            <a:endParaRPr lang="en-IN" sz="1100" dirty="0">
              <a:latin typeface="Georgia" panose="02040502050405020303" pitchFamily="18" charset="0"/>
              <a:cs typeface="Arial" panose="020B0604020202020204" pitchFamily="34" charset="0"/>
            </a:endParaRPr>
          </a:p>
        </p:txBody>
      </p:sp>
      <p:sp>
        <p:nvSpPr>
          <p:cNvPr id="30" name="Rectangle 29">
            <a:extLst>
              <a:ext uri="{FF2B5EF4-FFF2-40B4-BE49-F238E27FC236}">
                <a16:creationId xmlns:a16="http://schemas.microsoft.com/office/drawing/2014/main" id="{8791AD90-7743-4BF3-9B62-A21334E09520}"/>
              </a:ext>
            </a:extLst>
          </p:cNvPr>
          <p:cNvSpPr/>
          <p:nvPr/>
        </p:nvSpPr>
        <p:spPr>
          <a:xfrm>
            <a:off x="376767" y="1943100"/>
            <a:ext cx="7645400" cy="22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Ambassadors Program – SF Welcome Ambassadors and Mid Market/TL Safety Ambassadors</a:t>
            </a:r>
            <a:endParaRPr lang="en-IN" sz="1100" dirty="0">
              <a:latin typeface="Georgia"/>
              <a:cs typeface="Arial"/>
            </a:endParaRPr>
          </a:p>
        </p:txBody>
      </p:sp>
      <p:sp>
        <p:nvSpPr>
          <p:cNvPr id="31" name="Rectangle 30">
            <a:extLst>
              <a:ext uri="{FF2B5EF4-FFF2-40B4-BE49-F238E27FC236}">
                <a16:creationId xmlns:a16="http://schemas.microsoft.com/office/drawing/2014/main" id="{7C3E03C9-5895-4282-8AC6-5381E1D92E6F}"/>
              </a:ext>
            </a:extLst>
          </p:cNvPr>
          <p:cNvSpPr/>
          <p:nvPr/>
        </p:nvSpPr>
        <p:spPr>
          <a:xfrm>
            <a:off x="2298700" y="3848100"/>
            <a:ext cx="5731934" cy="2413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Street Vibrancy Initiative</a:t>
            </a:r>
            <a:endParaRPr lang="en-IN" sz="1100" dirty="0">
              <a:latin typeface="Georgia"/>
              <a:cs typeface="Arial"/>
            </a:endParaRPr>
          </a:p>
        </p:txBody>
      </p:sp>
      <p:sp>
        <p:nvSpPr>
          <p:cNvPr id="32" name="Rectangle 31">
            <a:extLst>
              <a:ext uri="{FF2B5EF4-FFF2-40B4-BE49-F238E27FC236}">
                <a16:creationId xmlns:a16="http://schemas.microsoft.com/office/drawing/2014/main" id="{B175E7B8-D5C6-4099-AE33-3A2CDF3D0C7E}"/>
              </a:ext>
            </a:extLst>
          </p:cNvPr>
          <p:cNvSpPr/>
          <p:nvPr/>
        </p:nvSpPr>
        <p:spPr>
          <a:xfrm>
            <a:off x="5461000" y="2604047"/>
            <a:ext cx="2567853" cy="24075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Georgia" panose="02040502050405020303" pitchFamily="18" charset="0"/>
                <a:cs typeface="Arial" panose="020B0604020202020204" pitchFamily="34" charset="0"/>
              </a:rPr>
              <a:t>Economic Recovery Dashboard</a:t>
            </a:r>
            <a:endParaRPr lang="en-IN" sz="1100" dirty="0">
              <a:latin typeface="Georgia" panose="02040502050405020303" pitchFamily="18" charset="0"/>
              <a:cs typeface="Arial" panose="020B0604020202020204" pitchFamily="34" charset="0"/>
            </a:endParaRPr>
          </a:p>
        </p:txBody>
      </p:sp>
      <p:sp>
        <p:nvSpPr>
          <p:cNvPr id="33" name="Rectangle 32">
            <a:extLst>
              <a:ext uri="{FF2B5EF4-FFF2-40B4-BE49-F238E27FC236}">
                <a16:creationId xmlns:a16="http://schemas.microsoft.com/office/drawing/2014/main" id="{D2E9C1D8-7D79-4E0C-823D-4D5D5BFAB152}"/>
              </a:ext>
            </a:extLst>
          </p:cNvPr>
          <p:cNvSpPr/>
          <p:nvPr/>
        </p:nvSpPr>
        <p:spPr>
          <a:xfrm>
            <a:off x="1028700" y="2603871"/>
            <a:ext cx="4419600" cy="228229"/>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1100" dirty="0">
                <a:solidFill>
                  <a:schemeClr val="tx2"/>
                </a:solidFill>
                <a:latin typeface="Georgia"/>
                <a:cs typeface="Arial"/>
              </a:rPr>
              <a:t>Economic Recovery Dashboard Planning</a:t>
            </a:r>
            <a:endParaRPr lang="en-IN" sz="1100" dirty="0">
              <a:solidFill>
                <a:schemeClr val="tx2"/>
              </a:solidFill>
              <a:latin typeface="Georgia"/>
              <a:cs typeface="Arial"/>
            </a:endParaRPr>
          </a:p>
        </p:txBody>
      </p:sp>
      <p:sp>
        <p:nvSpPr>
          <p:cNvPr id="34" name="Rectangle 33">
            <a:extLst>
              <a:ext uri="{FF2B5EF4-FFF2-40B4-BE49-F238E27FC236}">
                <a16:creationId xmlns:a16="http://schemas.microsoft.com/office/drawing/2014/main" id="{837FA458-545B-41B6-8CBD-3D07671389CE}"/>
              </a:ext>
            </a:extLst>
          </p:cNvPr>
          <p:cNvSpPr/>
          <p:nvPr/>
        </p:nvSpPr>
        <p:spPr>
          <a:xfrm>
            <a:off x="4220632" y="5489007"/>
            <a:ext cx="3824069" cy="23869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Other Recovery Initiatives</a:t>
            </a:r>
            <a:endParaRPr lang="en-IN" sz="1100" dirty="0">
              <a:latin typeface="Georgia"/>
              <a:cs typeface="Arial"/>
            </a:endParaRPr>
          </a:p>
        </p:txBody>
      </p:sp>
      <p:sp>
        <p:nvSpPr>
          <p:cNvPr id="35" name="Flowchart: Extract 88">
            <a:extLst>
              <a:ext uri="{FF2B5EF4-FFF2-40B4-BE49-F238E27FC236}">
                <a16:creationId xmlns:a16="http://schemas.microsoft.com/office/drawing/2014/main" id="{1F77568F-A6F5-4201-98F8-8EC5BB0CEE00}"/>
              </a:ext>
            </a:extLst>
          </p:cNvPr>
          <p:cNvSpPr/>
          <p:nvPr/>
        </p:nvSpPr>
        <p:spPr>
          <a:xfrm rot="5400000">
            <a:off x="8022357" y="5075962"/>
            <a:ext cx="293331" cy="222752"/>
          </a:xfrm>
          <a:prstGeom prst="flowChartExtract">
            <a:avLst/>
          </a:prstGeom>
          <a:solidFill>
            <a:srgbClr val="B1D1E3"/>
          </a:solidFill>
          <a:ln>
            <a:solidFill>
              <a:srgbClr val="B1D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175E7B8-D5C6-4099-AE33-3A2CDF3D0C7E}"/>
              </a:ext>
            </a:extLst>
          </p:cNvPr>
          <p:cNvSpPr/>
          <p:nvPr/>
        </p:nvSpPr>
        <p:spPr>
          <a:xfrm>
            <a:off x="6121400" y="4185795"/>
            <a:ext cx="1940234" cy="2465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latin typeface="Georgia"/>
                <a:cs typeface="Arial"/>
              </a:rPr>
              <a:t>Vacant to Vibrant </a:t>
            </a:r>
            <a:endParaRPr lang="en-IN" sz="1100" dirty="0">
              <a:latin typeface="Georgia" panose="02040502050405020303" pitchFamily="18" charset="0"/>
              <a:cs typeface="Arial" panose="020B0604020202020204" pitchFamily="34" charset="0"/>
            </a:endParaRPr>
          </a:p>
        </p:txBody>
      </p:sp>
      <p:sp>
        <p:nvSpPr>
          <p:cNvPr id="37" name="Flowchart: Extract 88">
            <a:extLst>
              <a:ext uri="{FF2B5EF4-FFF2-40B4-BE49-F238E27FC236}">
                <a16:creationId xmlns:a16="http://schemas.microsoft.com/office/drawing/2014/main" id="{1F77568F-A6F5-4201-98F8-8EC5BB0CEE00}"/>
              </a:ext>
            </a:extLst>
          </p:cNvPr>
          <p:cNvSpPr/>
          <p:nvPr/>
        </p:nvSpPr>
        <p:spPr>
          <a:xfrm rot="5400000">
            <a:off x="8009657" y="4682263"/>
            <a:ext cx="293331" cy="222752"/>
          </a:xfrm>
          <a:prstGeom prst="flowChartExtra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Extract 88">
            <a:extLst>
              <a:ext uri="{FF2B5EF4-FFF2-40B4-BE49-F238E27FC236}">
                <a16:creationId xmlns:a16="http://schemas.microsoft.com/office/drawing/2014/main" id="{1F77568F-A6F5-4201-98F8-8EC5BB0CEE00}"/>
              </a:ext>
            </a:extLst>
          </p:cNvPr>
          <p:cNvSpPr/>
          <p:nvPr/>
        </p:nvSpPr>
        <p:spPr>
          <a:xfrm rot="5400000">
            <a:off x="8009657" y="5495062"/>
            <a:ext cx="293331" cy="222752"/>
          </a:xfrm>
          <a:prstGeom prst="flowChartExtra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Extract 88">
            <a:extLst>
              <a:ext uri="{FF2B5EF4-FFF2-40B4-BE49-F238E27FC236}">
                <a16:creationId xmlns:a16="http://schemas.microsoft.com/office/drawing/2014/main" id="{1F77568F-A6F5-4201-98F8-8EC5BB0CEE00}"/>
              </a:ext>
            </a:extLst>
          </p:cNvPr>
          <p:cNvSpPr/>
          <p:nvPr/>
        </p:nvSpPr>
        <p:spPr>
          <a:xfrm rot="5400000">
            <a:off x="8022357" y="4199662"/>
            <a:ext cx="293331" cy="222752"/>
          </a:xfrm>
          <a:prstGeom prst="flowChartExtra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Extract 88">
            <a:extLst>
              <a:ext uri="{FF2B5EF4-FFF2-40B4-BE49-F238E27FC236}">
                <a16:creationId xmlns:a16="http://schemas.microsoft.com/office/drawing/2014/main" id="{1F77568F-A6F5-4201-98F8-8EC5BB0CEE00}"/>
              </a:ext>
            </a:extLst>
          </p:cNvPr>
          <p:cNvSpPr/>
          <p:nvPr/>
        </p:nvSpPr>
        <p:spPr>
          <a:xfrm rot="5400000">
            <a:off x="7996957" y="3856763"/>
            <a:ext cx="293331" cy="222752"/>
          </a:xfrm>
          <a:prstGeom prst="flowChartExtra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Extract 88">
            <a:extLst>
              <a:ext uri="{FF2B5EF4-FFF2-40B4-BE49-F238E27FC236}">
                <a16:creationId xmlns:a16="http://schemas.microsoft.com/office/drawing/2014/main" id="{1F77568F-A6F5-4201-98F8-8EC5BB0CEE00}"/>
              </a:ext>
            </a:extLst>
          </p:cNvPr>
          <p:cNvSpPr/>
          <p:nvPr/>
        </p:nvSpPr>
        <p:spPr>
          <a:xfrm rot="5400000">
            <a:off x="7996957" y="3424964"/>
            <a:ext cx="293331" cy="222752"/>
          </a:xfrm>
          <a:prstGeom prst="flowChartExtra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Extract 88">
            <a:extLst>
              <a:ext uri="{FF2B5EF4-FFF2-40B4-BE49-F238E27FC236}">
                <a16:creationId xmlns:a16="http://schemas.microsoft.com/office/drawing/2014/main" id="{1F77568F-A6F5-4201-98F8-8EC5BB0CEE00}"/>
              </a:ext>
            </a:extLst>
          </p:cNvPr>
          <p:cNvSpPr/>
          <p:nvPr/>
        </p:nvSpPr>
        <p:spPr>
          <a:xfrm rot="5400000">
            <a:off x="7984257" y="2967765"/>
            <a:ext cx="293331" cy="222752"/>
          </a:xfrm>
          <a:prstGeom prst="flowChartExtra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Extract 88">
            <a:extLst>
              <a:ext uri="{FF2B5EF4-FFF2-40B4-BE49-F238E27FC236}">
                <a16:creationId xmlns:a16="http://schemas.microsoft.com/office/drawing/2014/main" id="{1F77568F-A6F5-4201-98F8-8EC5BB0CEE00}"/>
              </a:ext>
            </a:extLst>
          </p:cNvPr>
          <p:cNvSpPr/>
          <p:nvPr/>
        </p:nvSpPr>
        <p:spPr>
          <a:xfrm rot="5400000">
            <a:off x="7996957" y="2612166"/>
            <a:ext cx="293331" cy="222752"/>
          </a:xfrm>
          <a:prstGeom prst="flowChartExtra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Extract 88">
            <a:extLst>
              <a:ext uri="{FF2B5EF4-FFF2-40B4-BE49-F238E27FC236}">
                <a16:creationId xmlns:a16="http://schemas.microsoft.com/office/drawing/2014/main" id="{1F77568F-A6F5-4201-98F8-8EC5BB0CEE00}"/>
              </a:ext>
            </a:extLst>
          </p:cNvPr>
          <p:cNvSpPr/>
          <p:nvPr/>
        </p:nvSpPr>
        <p:spPr>
          <a:xfrm rot="5400000">
            <a:off x="7984257" y="1951767"/>
            <a:ext cx="293331" cy="222752"/>
          </a:xfrm>
          <a:prstGeom prst="flowChartExtra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791AD90-7743-4BF3-9B62-A21334E09520}"/>
              </a:ext>
            </a:extLst>
          </p:cNvPr>
          <p:cNvSpPr/>
          <p:nvPr/>
        </p:nvSpPr>
        <p:spPr>
          <a:xfrm>
            <a:off x="389467" y="2273300"/>
            <a:ext cx="7645400" cy="228599"/>
          </a:xfrm>
          <a:prstGeom prst="rect">
            <a:avLst/>
          </a:prstGeom>
          <a:solidFill>
            <a:srgbClr val="FFDA3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accent6">
                    <a:lumMod val="75000"/>
                  </a:schemeClr>
                </a:solidFill>
                <a:latin typeface="Georgia"/>
                <a:cs typeface="Arial"/>
              </a:rPr>
              <a:t>Shine On, SF</a:t>
            </a:r>
            <a:endParaRPr lang="en-IN" sz="1100" dirty="0">
              <a:solidFill>
                <a:schemeClr val="accent6">
                  <a:lumMod val="75000"/>
                </a:schemeClr>
              </a:solidFill>
              <a:latin typeface="Georgia"/>
              <a:cs typeface="Arial"/>
            </a:endParaRPr>
          </a:p>
        </p:txBody>
      </p:sp>
      <p:sp>
        <p:nvSpPr>
          <p:cNvPr id="46" name="Flowchart: Extract 88">
            <a:extLst>
              <a:ext uri="{FF2B5EF4-FFF2-40B4-BE49-F238E27FC236}">
                <a16:creationId xmlns:a16="http://schemas.microsoft.com/office/drawing/2014/main" id="{1F77568F-A6F5-4201-98F8-8EC5BB0CEE00}"/>
              </a:ext>
            </a:extLst>
          </p:cNvPr>
          <p:cNvSpPr/>
          <p:nvPr/>
        </p:nvSpPr>
        <p:spPr>
          <a:xfrm rot="5400000">
            <a:off x="8009657" y="2269267"/>
            <a:ext cx="293331" cy="222752"/>
          </a:xfrm>
          <a:prstGeom prst="flowChartExtract">
            <a:avLst/>
          </a:prstGeom>
          <a:solidFill>
            <a:srgbClr val="FFDA3A"/>
          </a:solidFill>
          <a:ln>
            <a:solidFill>
              <a:srgbClr val="FFD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48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5645</TotalTime>
  <Words>3876</Words>
  <Application>Microsoft Office PowerPoint</Application>
  <PresentationFormat>On-screen Show (4:3)</PresentationFormat>
  <Paragraphs>346</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Arial,Sans-Serif</vt:lpstr>
      <vt:lpstr>Calibri</vt:lpstr>
      <vt:lpstr>Calibri Light</vt:lpstr>
      <vt:lpstr>Georgia</vt:lpstr>
      <vt:lpstr>Mangal</vt:lpstr>
      <vt:lpstr>Segoe UI</vt:lpstr>
      <vt:lpstr>Symbol</vt:lpstr>
      <vt:lpstr>Symbol,Sans-Serif</vt:lpstr>
      <vt:lpstr>Office Theme</vt:lpstr>
      <vt:lpstr>Office Theme</vt:lpstr>
      <vt:lpstr>1_Office Theme</vt:lpstr>
      <vt:lpstr>PowerPoint Presentation</vt:lpstr>
      <vt:lpstr>PowerPoint Presentation</vt:lpstr>
      <vt:lpstr>Return to work has slowed since April</vt:lpstr>
      <vt:lpstr>Downtown BART Ridership Below 30% of Normal</vt:lpstr>
      <vt:lpstr>Visitor Volume Recovering but Still Down from 2019</vt:lpstr>
      <vt:lpstr>Office Sectors Have Led the City’s Job Recovery</vt:lpstr>
      <vt:lpstr>San Francisco</vt:lpstr>
      <vt:lpstr>Sales Tax Weaker in the Core Than Elsewhere in the City</vt:lpstr>
      <vt:lpstr>Economic Recovery and Regeneration Recovery Projects</vt:lpstr>
      <vt:lpstr>Economic Core Recovery Fund Initiatives</vt:lpstr>
      <vt:lpstr>PowerPoint Presentation</vt:lpstr>
      <vt:lpstr>PowerPoint Presentation</vt:lpstr>
      <vt:lpstr>The Core is a Major Job Destination for all San Francisco</vt:lpstr>
      <vt:lpstr>The Core Reflects the Diversity of the City’s Economy</vt:lpstr>
      <vt:lpstr>SF Workers Expect to Stay Away &gt; 50% of the Time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Ponpriyanga Karthik</dc:creator>
  <cp:lastModifiedBy>Katherine Daniel</cp:lastModifiedBy>
  <cp:revision>78</cp:revision>
  <dcterms:created xsi:type="dcterms:W3CDTF">2020-02-13T07:17:00Z</dcterms:created>
  <dcterms:modified xsi:type="dcterms:W3CDTF">2022-07-25T19:34:29Z</dcterms:modified>
</cp:coreProperties>
</file>