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5234aabf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5234aab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5234aabff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5234aabff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5234aabff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35234aabf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00b90f61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200b90f61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5234aabff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5234aabf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c21d56d9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c21d56d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c21d56d9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c21d56d9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c626cb2d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c626cb2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c626cb2d4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c626cb2d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c21d56d9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2c21d56d9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5234aabff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5234aabf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c626cb2d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c626cb2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c626cb2d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c626cb2d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28200" y="2262122"/>
            <a:ext cx="8222100" cy="838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Legislated Vending Program</a:t>
            </a:r>
            <a:endParaRPr/>
          </a:p>
        </p:txBody>
      </p:sp>
      <p:sp>
        <p:nvSpPr>
          <p:cNvPr id="86" name="Google Shape;86;p13"/>
          <p:cNvSpPr txBox="1">
            <a:spLocks noGrp="1"/>
          </p:cNvSpPr>
          <p:nvPr>
            <p:ph type="subTitle" idx="1"/>
          </p:nvPr>
        </p:nvSpPr>
        <p:spPr>
          <a:xfrm>
            <a:off x="578113" y="3345113"/>
            <a:ext cx="8222100" cy="4329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Bureau of Street-Use and Mapping</a:t>
            </a:r>
            <a:endParaRPr/>
          </a:p>
        </p:txBody>
      </p:sp>
      <p:pic>
        <p:nvPicPr>
          <p:cNvPr id="87" name="Google Shape;87;p13"/>
          <p:cNvPicPr preferRelativeResize="0"/>
          <p:nvPr/>
        </p:nvPicPr>
        <p:blipFill>
          <a:blip r:embed="rId3">
            <a:alphaModFix/>
          </a:blip>
          <a:stretch>
            <a:fillRect/>
          </a:stretch>
        </p:blipFill>
        <p:spPr>
          <a:xfrm>
            <a:off x="3764825" y="276223"/>
            <a:ext cx="1614350" cy="1461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ctrTitle"/>
          </p:nvPr>
        </p:nvSpPr>
        <p:spPr>
          <a:xfrm>
            <a:off x="311700" y="744575"/>
            <a:ext cx="8520600" cy="90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a:t>Program Requirements - Zoning &amp; Location</a:t>
            </a:r>
            <a:endParaRPr sz="3200"/>
          </a:p>
        </p:txBody>
      </p:sp>
      <p:sp>
        <p:nvSpPr>
          <p:cNvPr id="149" name="Google Shape;149;p22"/>
          <p:cNvSpPr txBox="1">
            <a:spLocks noGrp="1"/>
          </p:cNvSpPr>
          <p:nvPr>
            <p:ph type="subTitle" idx="1"/>
          </p:nvPr>
        </p:nvSpPr>
        <p:spPr>
          <a:xfrm>
            <a:off x="311700" y="1848975"/>
            <a:ext cx="8520600" cy="3059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Stationary Vendors may not operate in residentially zoned areas</a:t>
            </a:r>
            <a:endParaRPr sz="1400"/>
          </a:p>
          <a:p>
            <a:pPr marL="1828800" lvl="0" indent="0" algn="l" rtl="0">
              <a:spcBef>
                <a:spcPts val="0"/>
              </a:spcBef>
              <a:spcAft>
                <a:spcPts val="0"/>
              </a:spcAft>
              <a:buNone/>
            </a:pP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Vendors may not operate in proximity to</a:t>
            </a:r>
            <a:endParaRPr sz="1400"/>
          </a:p>
          <a:p>
            <a:pPr marL="914400" lvl="1" indent="-317500" algn="l" rtl="0">
              <a:spcBef>
                <a:spcPts val="0"/>
              </a:spcBef>
              <a:spcAft>
                <a:spcPts val="0"/>
              </a:spcAft>
              <a:buSzPts val="1400"/>
              <a:buChar char="○"/>
            </a:pPr>
            <a:r>
              <a:rPr lang="en" sz="1400"/>
              <a:t>Certified Farmer’s Markets</a:t>
            </a:r>
            <a:endParaRPr sz="1400"/>
          </a:p>
          <a:p>
            <a:pPr marL="914400" lvl="1" indent="-317500" algn="l" rtl="0">
              <a:spcBef>
                <a:spcPts val="0"/>
              </a:spcBef>
              <a:spcAft>
                <a:spcPts val="0"/>
              </a:spcAft>
              <a:buSzPts val="1400"/>
              <a:buChar char="○"/>
            </a:pPr>
            <a:r>
              <a:rPr lang="en" sz="1400"/>
              <a:t>Swap Meets </a:t>
            </a:r>
            <a:endParaRPr sz="1400"/>
          </a:p>
          <a:p>
            <a:pPr marL="914400" lvl="1" indent="-317500" algn="l" rtl="0">
              <a:spcBef>
                <a:spcPts val="0"/>
              </a:spcBef>
              <a:spcAft>
                <a:spcPts val="0"/>
              </a:spcAft>
              <a:buSzPts val="1400"/>
              <a:buChar char="○"/>
            </a:pPr>
            <a:r>
              <a:rPr lang="en" sz="1400"/>
              <a:t>United Nations Plaza</a:t>
            </a:r>
            <a:endParaRPr sz="1400"/>
          </a:p>
          <a:p>
            <a:pPr marL="914400" lvl="1" indent="-317500" algn="l" rtl="0">
              <a:spcBef>
                <a:spcPts val="0"/>
              </a:spcBef>
              <a:spcAft>
                <a:spcPts val="0"/>
              </a:spcAft>
              <a:buSzPts val="1400"/>
              <a:buChar char="○"/>
            </a:pPr>
            <a:r>
              <a:rPr lang="en" sz="1400"/>
              <a:t>Hallidie Plaza</a:t>
            </a:r>
            <a:endParaRPr sz="1400"/>
          </a:p>
          <a:p>
            <a:pPr marL="914400" lvl="1" indent="-317500" algn="l" rtl="0">
              <a:spcBef>
                <a:spcPts val="0"/>
              </a:spcBef>
              <a:spcAft>
                <a:spcPts val="0"/>
              </a:spcAft>
              <a:buSzPts val="1400"/>
              <a:buChar char="○"/>
            </a:pPr>
            <a:r>
              <a:rPr lang="en" sz="1400"/>
              <a:t>Special Event or other City event permits</a:t>
            </a:r>
            <a:endParaRPr sz="1400"/>
          </a:p>
          <a:p>
            <a:pPr marL="1371600" lvl="2" indent="-317500" algn="l" rtl="0">
              <a:spcBef>
                <a:spcPts val="0"/>
              </a:spcBef>
              <a:spcAft>
                <a:spcPts val="0"/>
              </a:spcAft>
              <a:buSzPts val="1400"/>
              <a:buChar char="■"/>
            </a:pPr>
            <a:r>
              <a:rPr lang="en" sz="1400"/>
              <a:t>Exceptions possible with written consent from the Director of Public Works</a:t>
            </a:r>
            <a:endParaRPr sz="1400"/>
          </a:p>
          <a:p>
            <a:pPr marL="914400" lvl="0" indent="0" algn="l" rtl="0">
              <a:spcBef>
                <a:spcPts val="0"/>
              </a:spcBef>
              <a:spcAft>
                <a:spcPts val="0"/>
              </a:spcAft>
              <a:buNone/>
            </a:pPr>
            <a:endParaRPr sz="1400">
              <a:solidFill>
                <a:schemeClr val="dk1"/>
              </a:solidFill>
            </a:endParaRPr>
          </a:p>
        </p:txBody>
      </p:sp>
      <p:pic>
        <p:nvPicPr>
          <p:cNvPr id="150" name="Google Shape;150;p22"/>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ctrTitle"/>
          </p:nvPr>
        </p:nvSpPr>
        <p:spPr>
          <a:xfrm>
            <a:off x="311700" y="744575"/>
            <a:ext cx="8520600" cy="750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a:t>Program Outreach</a:t>
            </a:r>
            <a:endParaRPr sz="3200"/>
          </a:p>
        </p:txBody>
      </p:sp>
      <p:sp>
        <p:nvSpPr>
          <p:cNvPr id="156" name="Google Shape;156;p23"/>
          <p:cNvSpPr txBox="1">
            <a:spLocks noGrp="1"/>
          </p:cNvSpPr>
          <p:nvPr>
            <p:ph type="subTitle" idx="1"/>
          </p:nvPr>
        </p:nvSpPr>
        <p:spPr>
          <a:xfrm>
            <a:off x="311700" y="1546750"/>
            <a:ext cx="8520600" cy="3361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SFPW-BSM Inspection, as well as SFPD, DPH, OEWD, and local community groups, have been performing outreach and educating vendors about the new vendor legislation since April 2022.    The outreach has focused on: </a:t>
            </a:r>
            <a:endParaRPr sz="1400"/>
          </a:p>
          <a:p>
            <a:pPr marL="914400" lvl="1" indent="-317500" algn="l" rtl="0">
              <a:spcBef>
                <a:spcPts val="0"/>
              </a:spcBef>
              <a:spcAft>
                <a:spcPts val="0"/>
              </a:spcAft>
              <a:buSzPts val="1400"/>
              <a:buChar char="○"/>
            </a:pPr>
            <a:r>
              <a:rPr lang="en" sz="1400"/>
              <a:t>Upcoming program requirements </a:t>
            </a:r>
            <a:endParaRPr sz="1400"/>
          </a:p>
          <a:p>
            <a:pPr marL="1828800" lvl="2" indent="-317500" algn="l" rtl="0">
              <a:spcBef>
                <a:spcPts val="0"/>
              </a:spcBef>
              <a:spcAft>
                <a:spcPts val="0"/>
              </a:spcAft>
              <a:buSzPts val="1400"/>
              <a:buChar char="■"/>
            </a:pPr>
            <a:r>
              <a:rPr lang="en" sz="1400"/>
              <a:t>The need to apply for and display a permit (once available)</a:t>
            </a:r>
            <a:endParaRPr sz="1400"/>
          </a:p>
          <a:p>
            <a:pPr marL="1828800" lvl="2" indent="-317500" algn="l" rtl="0">
              <a:spcBef>
                <a:spcPts val="0"/>
              </a:spcBef>
              <a:spcAft>
                <a:spcPts val="0"/>
              </a:spcAft>
              <a:buSzPts val="1400"/>
              <a:buChar char="■"/>
            </a:pPr>
            <a:r>
              <a:rPr lang="en" sz="1400"/>
              <a:t>Siting requirements (e.g., 6’ path-of-travel, 7’ clearance from fire hydrants, etc.)</a:t>
            </a:r>
            <a:endParaRPr sz="1400"/>
          </a:p>
          <a:p>
            <a:pPr marL="1828800" lvl="2" indent="-317500" algn="l" rtl="0">
              <a:spcBef>
                <a:spcPts val="0"/>
              </a:spcBef>
              <a:spcAft>
                <a:spcPts val="0"/>
              </a:spcAft>
              <a:buSzPts val="1400"/>
              <a:buChar char="■"/>
            </a:pPr>
            <a:r>
              <a:rPr lang="en" sz="1400"/>
              <a:t>Providing satisfactory proof of ownership for goods</a:t>
            </a:r>
            <a:endParaRPr sz="1400"/>
          </a:p>
          <a:p>
            <a:pPr marL="914400" lvl="1" indent="-317500" algn="l" rtl="0">
              <a:spcBef>
                <a:spcPts val="0"/>
              </a:spcBef>
              <a:spcAft>
                <a:spcPts val="0"/>
              </a:spcAft>
              <a:buSzPts val="1400"/>
              <a:buChar char="○"/>
            </a:pPr>
            <a:r>
              <a:rPr lang="en" sz="1400"/>
              <a:t>Timing for Implementation</a:t>
            </a:r>
            <a:endParaRPr sz="1400"/>
          </a:p>
          <a:p>
            <a:pPr marL="914400" lvl="1" indent="-317500" algn="l" rtl="0">
              <a:spcBef>
                <a:spcPts val="0"/>
              </a:spcBef>
              <a:spcAft>
                <a:spcPts val="0"/>
              </a:spcAft>
              <a:buSzPts val="1400"/>
              <a:buChar char="○"/>
            </a:pPr>
            <a:r>
              <a:rPr lang="en" sz="1400"/>
              <a:t>How to apply for a permit and the resources available to assist them</a:t>
            </a: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Outreach is intended to support vendors with limited business experience and limited English language proficiency.</a:t>
            </a:r>
            <a:endParaRPr sz="1400"/>
          </a:p>
          <a:p>
            <a:pPr marL="914400" lvl="1" indent="-317500" algn="l" rtl="0">
              <a:spcBef>
                <a:spcPts val="0"/>
              </a:spcBef>
              <a:spcAft>
                <a:spcPts val="0"/>
              </a:spcAft>
              <a:buSzPts val="1400"/>
              <a:buChar char="○"/>
            </a:pPr>
            <a:r>
              <a:rPr lang="en" sz="1400"/>
              <a:t>Staff fluent in Spanish and Chinese have been participating in outreach/education.</a:t>
            </a:r>
            <a:endParaRPr sz="1400"/>
          </a:p>
          <a:p>
            <a:pPr marL="914400" lvl="1" indent="-317500" algn="l" rtl="0">
              <a:spcBef>
                <a:spcPts val="0"/>
              </a:spcBef>
              <a:spcAft>
                <a:spcPts val="0"/>
              </a:spcAft>
              <a:buSzPts val="1400"/>
              <a:buChar char="○"/>
            </a:pPr>
            <a:r>
              <a:rPr lang="en" sz="1400"/>
              <a:t>Community groups (e.g., Calle 24) assisting with messaging and application preparation.</a:t>
            </a:r>
            <a:endParaRPr sz="1400"/>
          </a:p>
        </p:txBody>
      </p:sp>
      <p:pic>
        <p:nvPicPr>
          <p:cNvPr id="157" name="Google Shape;157;p23"/>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ctrTitle"/>
          </p:nvPr>
        </p:nvSpPr>
        <p:spPr>
          <a:xfrm>
            <a:off x="311700" y="744575"/>
            <a:ext cx="8520600" cy="791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a:t>Enforcement - Corrective Actions</a:t>
            </a:r>
            <a:endParaRPr sz="3200"/>
          </a:p>
        </p:txBody>
      </p:sp>
      <p:sp>
        <p:nvSpPr>
          <p:cNvPr id="163" name="Google Shape;163;p24"/>
          <p:cNvSpPr txBox="1">
            <a:spLocks noGrp="1"/>
          </p:cNvSpPr>
          <p:nvPr>
            <p:ph type="subTitle" idx="1"/>
          </p:nvPr>
        </p:nvSpPr>
        <p:spPr>
          <a:xfrm>
            <a:off x="311700" y="1576350"/>
            <a:ext cx="8520600" cy="3331500"/>
          </a:xfrm>
          <a:prstGeom prst="rect">
            <a:avLst/>
          </a:prstGeom>
        </p:spPr>
        <p:txBody>
          <a:bodyPr spcFirstLastPara="1" wrap="square" lIns="91425" tIns="91425" rIns="91425" bIns="91425" anchor="t" anchorCtr="0">
            <a:normAutofit fontScale="85000" lnSpcReduction="20000"/>
          </a:bodyPr>
          <a:lstStyle/>
          <a:p>
            <a:pPr marL="457200" lvl="0" indent="-304165" algn="l" rtl="0">
              <a:spcBef>
                <a:spcPts val="0"/>
              </a:spcBef>
              <a:spcAft>
                <a:spcPts val="0"/>
              </a:spcAft>
              <a:buSzPct val="100000"/>
              <a:buChar char="●"/>
            </a:pPr>
            <a:r>
              <a:rPr lang="en" sz="1400"/>
              <a:t>Vendors found to be operating without a permit or whom are otherwise not operating in compliance with program requirements will be asked to cease operations and remove belongings from the public right-of-way.  A Correction Notice (CN) identifying the violation(s) needing to be remedied and the timelines within which each must be corrected may also be issued.   </a:t>
            </a:r>
            <a:endParaRPr sz="1400"/>
          </a:p>
          <a:p>
            <a:pPr marL="914400" lvl="0" indent="0" algn="l" rtl="0">
              <a:spcBef>
                <a:spcPts val="0"/>
              </a:spcBef>
              <a:spcAft>
                <a:spcPts val="0"/>
              </a:spcAft>
              <a:buNone/>
            </a:pPr>
            <a:endParaRPr sz="1400"/>
          </a:p>
          <a:p>
            <a:pPr marL="457200" lvl="0" indent="-304165" algn="l" rtl="0">
              <a:spcBef>
                <a:spcPts val="0"/>
              </a:spcBef>
              <a:spcAft>
                <a:spcPts val="0"/>
              </a:spcAft>
              <a:buSzPct val="100000"/>
              <a:buChar char="●"/>
            </a:pPr>
            <a:r>
              <a:rPr lang="en" sz="1400"/>
              <a:t>If deficiencies are not timely addressed, or in the case of willful non-compliance, a Notice of Violation (NOV) with monetary fines attached may be issued under Public Works Code 5.9 as follows:</a:t>
            </a:r>
            <a:endParaRPr sz="1400"/>
          </a:p>
          <a:p>
            <a:pPr marL="914400" lvl="0" indent="0" algn="l" rtl="0">
              <a:spcBef>
                <a:spcPts val="0"/>
              </a:spcBef>
              <a:spcAft>
                <a:spcPts val="0"/>
              </a:spcAft>
              <a:buNone/>
            </a:pPr>
            <a:endParaRPr sz="1400"/>
          </a:p>
          <a:p>
            <a:pPr marL="1371600" lvl="1" indent="-304164" algn="l" rtl="0">
              <a:spcBef>
                <a:spcPts val="0"/>
              </a:spcBef>
              <a:spcAft>
                <a:spcPts val="0"/>
              </a:spcAft>
              <a:buSzPct val="100000"/>
              <a:buChar char="○"/>
            </a:pPr>
            <a:r>
              <a:rPr lang="en" sz="1400"/>
              <a:t>Operation without a permit</a:t>
            </a:r>
            <a:endParaRPr sz="1400"/>
          </a:p>
          <a:p>
            <a:pPr marL="1828800" lvl="2" indent="-304164" algn="l" rtl="0">
              <a:spcBef>
                <a:spcPts val="0"/>
              </a:spcBef>
              <a:spcAft>
                <a:spcPts val="0"/>
              </a:spcAft>
              <a:buSzPct val="100000"/>
              <a:buChar char="■"/>
            </a:pPr>
            <a:r>
              <a:rPr lang="en" sz="1400"/>
              <a:t>$250 for first violation</a:t>
            </a:r>
            <a:endParaRPr sz="1400"/>
          </a:p>
          <a:p>
            <a:pPr marL="1828800" lvl="2" indent="-304164" algn="l" rtl="0">
              <a:spcBef>
                <a:spcPts val="0"/>
              </a:spcBef>
              <a:spcAft>
                <a:spcPts val="0"/>
              </a:spcAft>
              <a:buSzPct val="100000"/>
              <a:buChar char="■"/>
            </a:pPr>
            <a:r>
              <a:rPr lang="en" sz="1400"/>
              <a:t>$500 for second violation</a:t>
            </a:r>
            <a:endParaRPr sz="1400"/>
          </a:p>
          <a:p>
            <a:pPr marL="1828800" lvl="2" indent="-304164" algn="l" rtl="0">
              <a:spcBef>
                <a:spcPts val="0"/>
              </a:spcBef>
              <a:spcAft>
                <a:spcPts val="0"/>
              </a:spcAft>
              <a:buSzPct val="100000"/>
              <a:buChar char="■"/>
            </a:pPr>
            <a:r>
              <a:rPr lang="en" sz="1400"/>
              <a:t>$1,000 for third or subsequent violations</a:t>
            </a:r>
            <a:endParaRPr sz="1400"/>
          </a:p>
          <a:p>
            <a:pPr marL="1828800" lvl="0" indent="0" algn="l" rtl="0">
              <a:spcBef>
                <a:spcPts val="0"/>
              </a:spcBef>
              <a:spcAft>
                <a:spcPts val="0"/>
              </a:spcAft>
              <a:buNone/>
            </a:pPr>
            <a:endParaRPr sz="1400"/>
          </a:p>
          <a:p>
            <a:pPr marL="1371600" lvl="1" indent="-304164" algn="l" rtl="0">
              <a:spcBef>
                <a:spcPts val="0"/>
              </a:spcBef>
              <a:spcAft>
                <a:spcPts val="0"/>
              </a:spcAft>
              <a:buSzPct val="100000"/>
              <a:buChar char="○"/>
            </a:pPr>
            <a:r>
              <a:rPr lang="en" sz="1400"/>
              <a:t>Other violations of program terms</a:t>
            </a:r>
            <a:endParaRPr sz="1400"/>
          </a:p>
          <a:p>
            <a:pPr marL="1828800" lvl="2" indent="-304164" algn="l" rtl="0">
              <a:spcBef>
                <a:spcPts val="0"/>
              </a:spcBef>
              <a:spcAft>
                <a:spcPts val="0"/>
              </a:spcAft>
              <a:buSzPct val="100000"/>
              <a:buChar char="■"/>
            </a:pPr>
            <a:r>
              <a:rPr lang="en" sz="1400"/>
              <a:t>$100 for first violation</a:t>
            </a:r>
            <a:endParaRPr sz="1400"/>
          </a:p>
          <a:p>
            <a:pPr marL="1828800" lvl="2" indent="-304164" algn="l" rtl="0">
              <a:spcBef>
                <a:spcPts val="0"/>
              </a:spcBef>
              <a:spcAft>
                <a:spcPts val="0"/>
              </a:spcAft>
              <a:buSzPct val="100000"/>
              <a:buChar char="■"/>
            </a:pPr>
            <a:r>
              <a:rPr lang="en" sz="1400"/>
              <a:t>$200 for second violation</a:t>
            </a:r>
            <a:endParaRPr sz="1400"/>
          </a:p>
          <a:p>
            <a:pPr marL="1828800" lvl="2" indent="-304164" algn="l" rtl="0">
              <a:spcBef>
                <a:spcPts val="0"/>
              </a:spcBef>
              <a:spcAft>
                <a:spcPts val="0"/>
              </a:spcAft>
              <a:buSzPct val="100000"/>
              <a:buChar char="■"/>
            </a:pPr>
            <a:r>
              <a:rPr lang="en" sz="1400"/>
              <a:t>$500 for third or subsequent violations</a:t>
            </a:r>
            <a:endParaRPr sz="1400"/>
          </a:p>
          <a:p>
            <a:pPr marL="1828800" lvl="0" indent="0" algn="l" rtl="0">
              <a:spcBef>
                <a:spcPts val="0"/>
              </a:spcBef>
              <a:spcAft>
                <a:spcPts val="0"/>
              </a:spcAft>
              <a:buNone/>
            </a:pPr>
            <a:endParaRPr sz="1400"/>
          </a:p>
          <a:p>
            <a:pPr marL="457200" lvl="0" indent="-304165" algn="l" rtl="0">
              <a:spcBef>
                <a:spcPts val="0"/>
              </a:spcBef>
              <a:spcAft>
                <a:spcPts val="0"/>
              </a:spcAft>
              <a:buSzPct val="100000"/>
              <a:buChar char="●"/>
            </a:pPr>
            <a:r>
              <a:rPr lang="en" sz="1400"/>
              <a:t>Goods may also be seized when vendors refuse to cease vending and/or are unable to provide satisfactory proof of ownership.</a:t>
            </a:r>
            <a:endParaRPr sz="1400"/>
          </a:p>
          <a:p>
            <a:pPr marL="914400" lvl="0" indent="0" algn="l" rtl="0">
              <a:spcBef>
                <a:spcPts val="0"/>
              </a:spcBef>
              <a:spcAft>
                <a:spcPts val="0"/>
              </a:spcAft>
              <a:buNone/>
            </a:pPr>
            <a:endParaRPr sz="1400">
              <a:solidFill>
                <a:schemeClr val="dk1"/>
              </a:solidFill>
            </a:endParaRPr>
          </a:p>
        </p:txBody>
      </p:sp>
      <p:pic>
        <p:nvPicPr>
          <p:cNvPr id="164" name="Google Shape;164;p24"/>
          <p:cNvPicPr preferRelativeResize="0"/>
          <p:nvPr/>
        </p:nvPicPr>
        <p:blipFill rotWithShape="1">
          <a:blip r:embed="rId3">
            <a:alphaModFix/>
          </a:blip>
          <a:srcRect l="129" r="129"/>
          <a:stretch/>
        </p:blipFill>
        <p:spPr>
          <a:xfrm>
            <a:off x="4223144" y="74450"/>
            <a:ext cx="697725" cy="633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ctrTitle"/>
          </p:nvPr>
        </p:nvSpPr>
        <p:spPr>
          <a:xfrm>
            <a:off x="370925" y="592075"/>
            <a:ext cx="8520600" cy="633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200"/>
              <a:t>Enforcement - Current Focus</a:t>
            </a:r>
            <a:endParaRPr sz="3200"/>
          </a:p>
        </p:txBody>
      </p:sp>
      <p:sp>
        <p:nvSpPr>
          <p:cNvPr id="170" name="Google Shape;170;p25"/>
          <p:cNvSpPr txBox="1">
            <a:spLocks noGrp="1"/>
          </p:cNvSpPr>
          <p:nvPr>
            <p:ph type="subTitle" idx="1"/>
          </p:nvPr>
        </p:nvSpPr>
        <p:spPr>
          <a:xfrm>
            <a:off x="370925" y="1272925"/>
            <a:ext cx="8520600" cy="3618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Enforcement focused on two areas - The Mission and UN Plaza - each with unique challenges.   </a:t>
            </a:r>
            <a:endParaRPr sz="1400"/>
          </a:p>
          <a:p>
            <a:pPr marL="914400" lvl="0" indent="0" algn="l" rtl="0">
              <a:spcBef>
                <a:spcPts val="0"/>
              </a:spcBef>
              <a:spcAft>
                <a:spcPts val="0"/>
              </a:spcAft>
              <a:buNone/>
            </a:pPr>
            <a:endParaRPr sz="1400"/>
          </a:p>
          <a:p>
            <a:pPr marL="1371600" lvl="1" indent="-317500" algn="l" rtl="0">
              <a:spcBef>
                <a:spcPts val="0"/>
              </a:spcBef>
              <a:spcAft>
                <a:spcPts val="0"/>
              </a:spcAft>
              <a:buSzPts val="1400"/>
              <a:buChar char="○"/>
            </a:pPr>
            <a:r>
              <a:rPr lang="en" sz="1400"/>
              <a:t>The Mission - Siting Requirements and Accessibility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	</a:t>
            </a:r>
            <a:endParaRPr sz="1400"/>
          </a:p>
          <a:p>
            <a:pPr marL="914400" lvl="0" indent="0" algn="l" rtl="0">
              <a:spcBef>
                <a:spcPts val="0"/>
              </a:spcBef>
              <a:spcAft>
                <a:spcPts val="0"/>
              </a:spcAft>
              <a:buNone/>
            </a:pPr>
            <a:endParaRPr sz="1400"/>
          </a:p>
          <a:p>
            <a:pPr marL="914400" lvl="0" indent="0" algn="l" rtl="0">
              <a:spcBef>
                <a:spcPts val="0"/>
              </a:spcBef>
              <a:spcAft>
                <a:spcPts val="0"/>
              </a:spcAft>
              <a:buNone/>
            </a:pPr>
            <a:endParaRPr sz="1400"/>
          </a:p>
          <a:p>
            <a:pPr marL="914400" lvl="0" indent="0" algn="l" rtl="0">
              <a:spcBef>
                <a:spcPts val="0"/>
              </a:spcBef>
              <a:spcAft>
                <a:spcPts val="0"/>
              </a:spcAft>
              <a:buNone/>
            </a:pPr>
            <a:endParaRPr sz="1400"/>
          </a:p>
          <a:p>
            <a:pPr marL="914400" lvl="0" indent="0" algn="l" rtl="0">
              <a:spcBef>
                <a:spcPts val="0"/>
              </a:spcBef>
              <a:spcAft>
                <a:spcPts val="0"/>
              </a:spcAft>
              <a:buNone/>
            </a:pPr>
            <a:endParaRPr sz="1400"/>
          </a:p>
          <a:p>
            <a:pPr marL="1371600" lvl="1" indent="-317500" algn="l" rtl="0">
              <a:spcBef>
                <a:spcPts val="0"/>
              </a:spcBef>
              <a:spcAft>
                <a:spcPts val="0"/>
              </a:spcAft>
              <a:buSzPts val="1400"/>
              <a:buChar char="○"/>
            </a:pPr>
            <a:r>
              <a:rPr lang="en" sz="1400"/>
              <a:t>UN Plaza - “No Vending” Zone   </a:t>
            </a:r>
            <a:endParaRPr sz="1400"/>
          </a:p>
        </p:txBody>
      </p:sp>
      <p:pic>
        <p:nvPicPr>
          <p:cNvPr id="171" name="Google Shape;171;p25"/>
          <p:cNvPicPr preferRelativeResize="0"/>
          <p:nvPr/>
        </p:nvPicPr>
        <p:blipFill rotWithShape="1">
          <a:blip r:embed="rId3">
            <a:alphaModFix/>
          </a:blip>
          <a:srcRect l="129" r="129"/>
          <a:stretch/>
        </p:blipFill>
        <p:spPr>
          <a:xfrm>
            <a:off x="4223144" y="74450"/>
            <a:ext cx="697725" cy="633126"/>
          </a:xfrm>
          <a:prstGeom prst="rect">
            <a:avLst/>
          </a:prstGeom>
          <a:noFill/>
          <a:ln>
            <a:noFill/>
          </a:ln>
        </p:spPr>
      </p:pic>
      <p:pic>
        <p:nvPicPr>
          <p:cNvPr id="172" name="Google Shape;172;p25"/>
          <p:cNvPicPr preferRelativeResize="0"/>
          <p:nvPr/>
        </p:nvPicPr>
        <p:blipFill>
          <a:blip r:embed="rId4">
            <a:alphaModFix/>
          </a:blip>
          <a:stretch>
            <a:fillRect/>
          </a:stretch>
        </p:blipFill>
        <p:spPr>
          <a:xfrm>
            <a:off x="1453175" y="3620000"/>
            <a:ext cx="1773550" cy="1287825"/>
          </a:xfrm>
          <a:prstGeom prst="rect">
            <a:avLst/>
          </a:prstGeom>
          <a:noFill/>
          <a:ln>
            <a:noFill/>
          </a:ln>
        </p:spPr>
      </p:pic>
      <p:pic>
        <p:nvPicPr>
          <p:cNvPr id="173" name="Google Shape;173;p25"/>
          <p:cNvPicPr preferRelativeResize="0"/>
          <p:nvPr/>
        </p:nvPicPr>
        <p:blipFill>
          <a:blip r:embed="rId5">
            <a:alphaModFix/>
          </a:blip>
          <a:stretch>
            <a:fillRect/>
          </a:stretch>
        </p:blipFill>
        <p:spPr>
          <a:xfrm>
            <a:off x="3626988" y="3620000"/>
            <a:ext cx="1889788" cy="1287825"/>
          </a:xfrm>
          <a:prstGeom prst="rect">
            <a:avLst/>
          </a:prstGeom>
          <a:noFill/>
          <a:ln>
            <a:noFill/>
          </a:ln>
        </p:spPr>
      </p:pic>
      <p:pic>
        <p:nvPicPr>
          <p:cNvPr id="174" name="Google Shape;174;p25"/>
          <p:cNvPicPr preferRelativeResize="0"/>
          <p:nvPr/>
        </p:nvPicPr>
        <p:blipFill>
          <a:blip r:embed="rId6">
            <a:alphaModFix/>
          </a:blip>
          <a:stretch>
            <a:fillRect/>
          </a:stretch>
        </p:blipFill>
        <p:spPr>
          <a:xfrm>
            <a:off x="5917050" y="3620000"/>
            <a:ext cx="1937925" cy="1287809"/>
          </a:xfrm>
          <a:prstGeom prst="rect">
            <a:avLst/>
          </a:prstGeom>
          <a:noFill/>
          <a:ln>
            <a:noFill/>
          </a:ln>
        </p:spPr>
      </p:pic>
      <p:pic>
        <p:nvPicPr>
          <p:cNvPr id="175" name="Google Shape;175;p25"/>
          <p:cNvPicPr preferRelativeResize="0"/>
          <p:nvPr/>
        </p:nvPicPr>
        <p:blipFill>
          <a:blip r:embed="rId7">
            <a:alphaModFix/>
          </a:blip>
          <a:stretch>
            <a:fillRect/>
          </a:stretch>
        </p:blipFill>
        <p:spPr>
          <a:xfrm>
            <a:off x="1453175" y="2022725"/>
            <a:ext cx="1773551" cy="1255800"/>
          </a:xfrm>
          <a:prstGeom prst="rect">
            <a:avLst/>
          </a:prstGeom>
          <a:noFill/>
          <a:ln>
            <a:noFill/>
          </a:ln>
        </p:spPr>
      </p:pic>
      <p:pic>
        <p:nvPicPr>
          <p:cNvPr id="176" name="Google Shape;176;p25"/>
          <p:cNvPicPr preferRelativeResize="0"/>
          <p:nvPr/>
        </p:nvPicPr>
        <p:blipFill>
          <a:blip r:embed="rId8">
            <a:alphaModFix/>
          </a:blip>
          <a:stretch>
            <a:fillRect/>
          </a:stretch>
        </p:blipFill>
        <p:spPr>
          <a:xfrm>
            <a:off x="3627000" y="2022725"/>
            <a:ext cx="1889776" cy="1255800"/>
          </a:xfrm>
          <a:prstGeom prst="rect">
            <a:avLst/>
          </a:prstGeom>
          <a:noFill/>
          <a:ln>
            <a:noFill/>
          </a:ln>
        </p:spPr>
      </p:pic>
      <p:pic>
        <p:nvPicPr>
          <p:cNvPr id="177" name="Google Shape;177;p25"/>
          <p:cNvPicPr preferRelativeResize="0"/>
          <p:nvPr/>
        </p:nvPicPr>
        <p:blipFill>
          <a:blip r:embed="rId9">
            <a:alphaModFix/>
          </a:blip>
          <a:stretch>
            <a:fillRect/>
          </a:stretch>
        </p:blipFill>
        <p:spPr>
          <a:xfrm>
            <a:off x="5917050" y="2022725"/>
            <a:ext cx="1937925" cy="1255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ctrTitle"/>
          </p:nvPr>
        </p:nvSpPr>
        <p:spPr>
          <a:xfrm>
            <a:off x="311700" y="2497175"/>
            <a:ext cx="8520600" cy="90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a:t>Thank you!</a:t>
            </a:r>
            <a:endParaRPr sz="3200"/>
          </a:p>
        </p:txBody>
      </p:sp>
      <p:pic>
        <p:nvPicPr>
          <p:cNvPr id="183" name="Google Shape;183;p26"/>
          <p:cNvPicPr preferRelativeResize="0"/>
          <p:nvPr/>
        </p:nvPicPr>
        <p:blipFill rotWithShape="1">
          <a:blip r:embed="rId3">
            <a:alphaModFix/>
          </a:blip>
          <a:srcRect l="129" r="129"/>
          <a:stretch/>
        </p:blipFill>
        <p:spPr>
          <a:xfrm>
            <a:off x="3730879" y="141400"/>
            <a:ext cx="1682224" cy="1526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311700" y="744575"/>
            <a:ext cx="8520600" cy="90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800"/>
              <a:t>Historic Vending Categories</a:t>
            </a:r>
            <a:endParaRPr sz="3800"/>
          </a:p>
        </p:txBody>
      </p:sp>
      <p:sp>
        <p:nvSpPr>
          <p:cNvPr id="93" name="Google Shape;93;p14"/>
          <p:cNvSpPr txBox="1">
            <a:spLocks noGrp="1"/>
          </p:cNvSpPr>
          <p:nvPr>
            <p:ph type="subTitle" idx="1"/>
          </p:nvPr>
        </p:nvSpPr>
        <p:spPr>
          <a:xfrm>
            <a:off x="311700" y="1848975"/>
            <a:ext cx="8520600" cy="305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000" b="1" u="sng"/>
              <a:t>Merchandise Vending</a:t>
            </a:r>
            <a:endParaRPr sz="2000" b="1" u="sng"/>
          </a:p>
          <a:p>
            <a:pPr marL="0" lvl="0" indent="0" algn="l" rtl="0">
              <a:spcBef>
                <a:spcPts val="0"/>
              </a:spcBef>
              <a:spcAft>
                <a:spcPts val="0"/>
              </a:spcAft>
              <a:buNone/>
            </a:pPr>
            <a:endParaRPr sz="2000"/>
          </a:p>
          <a:p>
            <a:pPr marL="457200" lvl="0" indent="-307340" algn="l" rtl="0">
              <a:spcBef>
                <a:spcPts val="0"/>
              </a:spcBef>
              <a:spcAft>
                <a:spcPts val="0"/>
              </a:spcAft>
              <a:buSzPct val="100000"/>
              <a:buChar char="●"/>
            </a:pPr>
            <a:r>
              <a:rPr lang="en" sz="1600"/>
              <a:t>Historically permitted and enforced by SFPD</a:t>
            </a:r>
            <a:endParaRPr sz="1600"/>
          </a:p>
          <a:p>
            <a:pPr marL="457200" lvl="0" indent="0" algn="l" rtl="0">
              <a:spcBef>
                <a:spcPts val="0"/>
              </a:spcBef>
              <a:spcAft>
                <a:spcPts val="0"/>
              </a:spcAft>
              <a:buNone/>
            </a:pPr>
            <a:endParaRPr sz="1600"/>
          </a:p>
          <a:p>
            <a:pPr marL="457200" lvl="0" indent="-307340" algn="l" rtl="0">
              <a:spcBef>
                <a:spcPts val="0"/>
              </a:spcBef>
              <a:spcAft>
                <a:spcPts val="0"/>
              </a:spcAft>
              <a:buSzPct val="100000"/>
              <a:buChar char="●"/>
            </a:pPr>
            <a:r>
              <a:rPr lang="en" sz="1600"/>
              <a:t>Does not include items intended for human consumption</a:t>
            </a:r>
            <a:endParaRPr sz="1600"/>
          </a:p>
          <a:p>
            <a:pPr marL="457200" lvl="0" indent="0" algn="l" rtl="0">
              <a:spcBef>
                <a:spcPts val="0"/>
              </a:spcBef>
              <a:spcAft>
                <a:spcPts val="0"/>
              </a:spcAft>
              <a:buNone/>
            </a:pPr>
            <a:endParaRPr sz="1600"/>
          </a:p>
          <a:p>
            <a:pPr marL="457200" lvl="0" indent="0" algn="l" rtl="0">
              <a:spcBef>
                <a:spcPts val="0"/>
              </a:spcBef>
              <a:spcAft>
                <a:spcPts val="0"/>
              </a:spcAft>
              <a:buNone/>
            </a:pPr>
            <a:endParaRPr sz="1600"/>
          </a:p>
          <a:p>
            <a:pPr marL="0" lvl="0" indent="0" algn="l" rtl="0">
              <a:spcBef>
                <a:spcPts val="0"/>
              </a:spcBef>
              <a:spcAft>
                <a:spcPts val="0"/>
              </a:spcAft>
              <a:buNone/>
            </a:pPr>
            <a:endParaRPr sz="1800"/>
          </a:p>
          <a:p>
            <a:pPr marL="0" lvl="0" indent="0" algn="l" rtl="0">
              <a:spcBef>
                <a:spcPts val="0"/>
              </a:spcBef>
              <a:spcAft>
                <a:spcPts val="0"/>
              </a:spcAft>
              <a:buNone/>
            </a:pPr>
            <a:r>
              <a:rPr lang="en" sz="2058" b="1" u="sng"/>
              <a:t>Food Vending</a:t>
            </a:r>
            <a:endParaRPr sz="2058" b="1" u="sng"/>
          </a:p>
          <a:p>
            <a:pPr marL="0" lvl="0" indent="0" algn="l" rtl="0">
              <a:spcBef>
                <a:spcPts val="0"/>
              </a:spcBef>
              <a:spcAft>
                <a:spcPts val="0"/>
              </a:spcAft>
              <a:buNone/>
            </a:pPr>
            <a:endParaRPr sz="1800"/>
          </a:p>
          <a:p>
            <a:pPr marL="457200" lvl="0" indent="-307340" algn="l" rtl="0">
              <a:spcBef>
                <a:spcPts val="0"/>
              </a:spcBef>
              <a:spcAft>
                <a:spcPts val="0"/>
              </a:spcAft>
              <a:buSzPct val="100000"/>
              <a:buChar char="●"/>
            </a:pPr>
            <a:r>
              <a:rPr lang="en" sz="1600"/>
              <a:t>For last decade, permitted and enforced by SFPW</a:t>
            </a:r>
            <a:endParaRPr sz="1600"/>
          </a:p>
          <a:p>
            <a:pPr marL="457200" lvl="0" indent="0" algn="l" rtl="0">
              <a:spcBef>
                <a:spcPts val="0"/>
              </a:spcBef>
              <a:spcAft>
                <a:spcPts val="0"/>
              </a:spcAft>
              <a:buNone/>
            </a:pPr>
            <a:endParaRPr sz="1600"/>
          </a:p>
          <a:p>
            <a:pPr marL="457200" lvl="0" indent="-307340" algn="l" rtl="0">
              <a:spcBef>
                <a:spcPts val="0"/>
              </a:spcBef>
              <a:spcAft>
                <a:spcPts val="0"/>
              </a:spcAft>
              <a:buSzPct val="100000"/>
              <a:buChar char="●"/>
            </a:pPr>
            <a:r>
              <a:rPr lang="en" sz="1600"/>
              <a:t>Permitting for health and fire elements of operation conducted by DPH and SFFD respectively</a:t>
            </a:r>
            <a:endParaRPr sz="1600"/>
          </a:p>
          <a:p>
            <a:pPr marL="457200" lvl="0" indent="0" algn="l" rtl="0">
              <a:spcBef>
                <a:spcPts val="0"/>
              </a:spcBef>
              <a:spcAft>
                <a:spcPts val="0"/>
              </a:spcAft>
              <a:buNone/>
            </a:pPr>
            <a:endParaRPr sz="1600"/>
          </a:p>
          <a:p>
            <a:pPr marL="457200" lvl="0" indent="-307340" algn="l" rtl="0">
              <a:spcBef>
                <a:spcPts val="0"/>
              </a:spcBef>
              <a:spcAft>
                <a:spcPts val="0"/>
              </a:spcAft>
              <a:buSzPct val="100000"/>
              <a:buChar char="●"/>
            </a:pPr>
            <a:r>
              <a:rPr lang="en" sz="1600"/>
              <a:t>Includes both food trucks in parking lane and push carts on sidewalks</a:t>
            </a:r>
            <a:endParaRPr sz="1600"/>
          </a:p>
          <a:p>
            <a:pPr marL="457200" lvl="0" indent="0" algn="l" rtl="0">
              <a:spcBef>
                <a:spcPts val="0"/>
              </a:spcBef>
              <a:spcAft>
                <a:spcPts val="0"/>
              </a:spcAft>
              <a:buNone/>
            </a:pPr>
            <a:endParaRPr sz="1800"/>
          </a:p>
          <a:p>
            <a:pPr marL="457200" lvl="0" indent="0" algn="l" rtl="0">
              <a:spcBef>
                <a:spcPts val="0"/>
              </a:spcBef>
              <a:spcAft>
                <a:spcPts val="0"/>
              </a:spcAft>
              <a:buNone/>
            </a:pPr>
            <a:endParaRPr sz="1800"/>
          </a:p>
        </p:txBody>
      </p:sp>
      <p:pic>
        <p:nvPicPr>
          <p:cNvPr id="94" name="Google Shape;94;p14"/>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311700" y="744575"/>
            <a:ext cx="8520600" cy="90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800" i="1"/>
              <a:t>Proposed </a:t>
            </a:r>
            <a:r>
              <a:rPr lang="en" sz="3800"/>
              <a:t>Vending Categories</a:t>
            </a:r>
            <a:endParaRPr sz="3800"/>
          </a:p>
        </p:txBody>
      </p:sp>
      <p:sp>
        <p:nvSpPr>
          <p:cNvPr id="100" name="Google Shape;100;p15"/>
          <p:cNvSpPr txBox="1">
            <a:spLocks noGrp="1"/>
          </p:cNvSpPr>
          <p:nvPr>
            <p:ph type="subTitle" idx="1"/>
          </p:nvPr>
        </p:nvSpPr>
        <p:spPr>
          <a:xfrm>
            <a:off x="311700" y="1848975"/>
            <a:ext cx="8520600" cy="30591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000" b="1" u="sng"/>
              <a:t>Vending Program:</a:t>
            </a:r>
            <a:r>
              <a:rPr lang="en" sz="2000"/>
              <a:t> Merchandise </a:t>
            </a:r>
            <a:r>
              <a:rPr lang="en" sz="2000" i="1" u="sng"/>
              <a:t>&amp; Pre-Packaged Food</a:t>
            </a:r>
            <a:r>
              <a:rPr lang="en" sz="2000"/>
              <a:t> Vending</a:t>
            </a:r>
            <a:endParaRPr sz="2000"/>
          </a:p>
          <a:p>
            <a:pPr marL="0" lvl="0" indent="0" algn="l" rtl="0">
              <a:spcBef>
                <a:spcPts val="0"/>
              </a:spcBef>
              <a:spcAft>
                <a:spcPts val="0"/>
              </a:spcAft>
              <a:buNone/>
            </a:pPr>
            <a:endParaRPr sz="2000"/>
          </a:p>
          <a:p>
            <a:pPr marL="457200" lvl="0" indent="-299720" algn="l" rtl="0">
              <a:spcBef>
                <a:spcPts val="0"/>
              </a:spcBef>
              <a:spcAft>
                <a:spcPts val="0"/>
              </a:spcAft>
              <a:buSzPct val="100000"/>
              <a:buChar char="●"/>
            </a:pPr>
            <a:r>
              <a:rPr lang="en" sz="1600"/>
              <a:t>To now be permitted under SFPW Vending Program (PW Code Article 5.9)</a:t>
            </a:r>
            <a:endParaRPr sz="1600"/>
          </a:p>
          <a:p>
            <a:pPr marL="457200" lvl="0" indent="0" algn="l" rtl="0">
              <a:spcBef>
                <a:spcPts val="0"/>
              </a:spcBef>
              <a:spcAft>
                <a:spcPts val="0"/>
              </a:spcAft>
              <a:buNone/>
            </a:pPr>
            <a:endParaRPr sz="1600"/>
          </a:p>
          <a:p>
            <a:pPr marL="457200" lvl="0" indent="-299720" algn="l" rtl="0">
              <a:spcBef>
                <a:spcPts val="0"/>
              </a:spcBef>
              <a:spcAft>
                <a:spcPts val="0"/>
              </a:spcAft>
              <a:buSzPct val="100000"/>
              <a:buChar char="●"/>
            </a:pPr>
            <a:r>
              <a:rPr lang="en" sz="1600"/>
              <a:t>Now includes items intended for human consumption, but only if they are </a:t>
            </a:r>
            <a:r>
              <a:rPr lang="en" sz="1600" i="1"/>
              <a:t>prepackaged. </a:t>
            </a:r>
            <a:r>
              <a:rPr lang="en" sz="1600"/>
              <a:t>Prepackaged items will still require the permittee to obtain a DPH permit.</a:t>
            </a:r>
            <a:endParaRPr sz="1600"/>
          </a:p>
          <a:p>
            <a:pPr marL="457200" lvl="0" indent="0" algn="l" rtl="0">
              <a:spcBef>
                <a:spcPts val="0"/>
              </a:spcBef>
              <a:spcAft>
                <a:spcPts val="0"/>
              </a:spcAft>
              <a:buNone/>
            </a:pPr>
            <a:endParaRPr sz="1600"/>
          </a:p>
          <a:p>
            <a:pPr marL="457200" lvl="0" indent="0" algn="l" rtl="0">
              <a:spcBef>
                <a:spcPts val="0"/>
              </a:spcBef>
              <a:spcAft>
                <a:spcPts val="0"/>
              </a:spcAft>
              <a:buNone/>
            </a:pPr>
            <a:endParaRPr sz="1600"/>
          </a:p>
          <a:p>
            <a:pPr marL="0" lvl="0" indent="0" algn="l" rtl="0">
              <a:spcBef>
                <a:spcPts val="0"/>
              </a:spcBef>
              <a:spcAft>
                <a:spcPts val="0"/>
              </a:spcAft>
              <a:buNone/>
            </a:pPr>
            <a:endParaRPr sz="1800"/>
          </a:p>
          <a:p>
            <a:pPr marL="0" lvl="0" indent="0" algn="l" rtl="0">
              <a:spcBef>
                <a:spcPts val="0"/>
              </a:spcBef>
              <a:spcAft>
                <a:spcPts val="0"/>
              </a:spcAft>
              <a:buNone/>
            </a:pPr>
            <a:r>
              <a:rPr lang="en" sz="2058" b="1" u="sng"/>
              <a:t>Mobile Food Program:</a:t>
            </a:r>
            <a:r>
              <a:rPr lang="en" sz="2058"/>
              <a:t> Other Food Vending</a:t>
            </a:r>
            <a:endParaRPr sz="2058"/>
          </a:p>
          <a:p>
            <a:pPr marL="0" lvl="0" indent="0" algn="l" rtl="0">
              <a:spcBef>
                <a:spcPts val="0"/>
              </a:spcBef>
              <a:spcAft>
                <a:spcPts val="0"/>
              </a:spcAft>
              <a:buNone/>
            </a:pPr>
            <a:endParaRPr sz="1800"/>
          </a:p>
          <a:p>
            <a:pPr marL="457200" lvl="0" indent="-299720" algn="l" rtl="0">
              <a:spcBef>
                <a:spcPts val="0"/>
              </a:spcBef>
              <a:spcAft>
                <a:spcPts val="0"/>
              </a:spcAft>
              <a:buSzPct val="100000"/>
              <a:buChar char="●"/>
            </a:pPr>
            <a:r>
              <a:rPr lang="en" sz="1600"/>
              <a:t>Will continue to be permitted and enforced by SFPW (under PW Code Article 5.8)</a:t>
            </a:r>
            <a:endParaRPr sz="1600"/>
          </a:p>
          <a:p>
            <a:pPr marL="457200" lvl="0" indent="0" algn="l" rtl="0">
              <a:spcBef>
                <a:spcPts val="0"/>
              </a:spcBef>
              <a:spcAft>
                <a:spcPts val="0"/>
              </a:spcAft>
              <a:buNone/>
            </a:pPr>
            <a:endParaRPr sz="1600"/>
          </a:p>
          <a:p>
            <a:pPr marL="457200" lvl="0" indent="-299720" algn="l" rtl="0">
              <a:spcBef>
                <a:spcPts val="0"/>
              </a:spcBef>
              <a:spcAft>
                <a:spcPts val="0"/>
              </a:spcAft>
              <a:buSzPct val="100000"/>
              <a:buChar char="●"/>
            </a:pPr>
            <a:r>
              <a:rPr lang="en" sz="1600"/>
              <a:t>Permitting for health and fire elements of operation continue to be conducted by DPH and SFFD respectively</a:t>
            </a:r>
            <a:endParaRPr sz="1600"/>
          </a:p>
          <a:p>
            <a:pPr marL="457200" lvl="0" indent="0" algn="l" rtl="0">
              <a:spcBef>
                <a:spcPts val="0"/>
              </a:spcBef>
              <a:spcAft>
                <a:spcPts val="0"/>
              </a:spcAft>
              <a:buNone/>
            </a:pPr>
            <a:endParaRPr sz="1600"/>
          </a:p>
          <a:p>
            <a:pPr marL="457200" lvl="0" indent="-299720" algn="l" rtl="0">
              <a:spcBef>
                <a:spcPts val="0"/>
              </a:spcBef>
              <a:spcAft>
                <a:spcPts val="0"/>
              </a:spcAft>
              <a:buSzPct val="100000"/>
              <a:buChar char="●"/>
            </a:pPr>
            <a:r>
              <a:rPr lang="en" sz="1600"/>
              <a:t>Continues to include both food trucks in parking lane and push carts on sidewalks</a:t>
            </a:r>
            <a:endParaRPr sz="1600"/>
          </a:p>
          <a:p>
            <a:pPr marL="457200" lvl="0" indent="0" algn="l" rtl="0">
              <a:spcBef>
                <a:spcPts val="0"/>
              </a:spcBef>
              <a:spcAft>
                <a:spcPts val="0"/>
              </a:spcAft>
              <a:buNone/>
            </a:pPr>
            <a:endParaRPr sz="1600"/>
          </a:p>
          <a:p>
            <a:pPr marL="457200" lvl="0" indent="-299720" algn="l" rtl="0">
              <a:spcBef>
                <a:spcPts val="0"/>
              </a:spcBef>
              <a:spcAft>
                <a:spcPts val="0"/>
              </a:spcAft>
              <a:buSzPct val="100000"/>
              <a:buChar char="●"/>
            </a:pPr>
            <a:r>
              <a:rPr lang="en" sz="1600"/>
              <a:t>Does not include sidewalk vendors selling solely prepackaged food and drink</a:t>
            </a:r>
            <a:endParaRPr sz="1600"/>
          </a:p>
        </p:txBody>
      </p:sp>
      <p:pic>
        <p:nvPicPr>
          <p:cNvPr id="101" name="Google Shape;101;p15"/>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ctrTitle"/>
          </p:nvPr>
        </p:nvSpPr>
        <p:spPr>
          <a:xfrm>
            <a:off x="311700" y="744575"/>
            <a:ext cx="8520600" cy="902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800" i="1"/>
              <a:t>Proposed </a:t>
            </a:r>
            <a:r>
              <a:rPr lang="en" sz="3800"/>
              <a:t>Vending Categories (continued)</a:t>
            </a:r>
            <a:endParaRPr sz="3800"/>
          </a:p>
        </p:txBody>
      </p:sp>
      <p:sp>
        <p:nvSpPr>
          <p:cNvPr id="107" name="Google Shape;107;p16"/>
          <p:cNvSpPr txBox="1">
            <a:spLocks noGrp="1"/>
          </p:cNvSpPr>
          <p:nvPr>
            <p:ph type="subTitle" idx="1"/>
          </p:nvPr>
        </p:nvSpPr>
        <p:spPr>
          <a:xfrm>
            <a:off x="311700" y="1848975"/>
            <a:ext cx="8520600" cy="30591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000"/>
              <a:t>Vending Program will permit both “Stationary” and “Roaming” vendors:</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457200" lvl="0" indent="-322580" algn="l" rtl="0">
              <a:spcBef>
                <a:spcPts val="0"/>
              </a:spcBef>
              <a:spcAft>
                <a:spcPts val="0"/>
              </a:spcAft>
              <a:buSzPct val="100000"/>
              <a:buChar char="●"/>
            </a:pPr>
            <a:r>
              <a:rPr lang="en" sz="1600" b="1" u="sng"/>
              <a:t>Stationary Vendors:</a:t>
            </a:r>
            <a:r>
              <a:rPr lang="en" sz="1600"/>
              <a:t> A Vendor operating from one or more fixed, defined locations.</a:t>
            </a:r>
            <a:endParaRPr sz="1600"/>
          </a:p>
          <a:p>
            <a:pPr marL="457200" lvl="0" indent="0" algn="l" rtl="0">
              <a:spcBef>
                <a:spcPts val="0"/>
              </a:spcBef>
              <a:spcAft>
                <a:spcPts val="0"/>
              </a:spcAft>
              <a:buNone/>
            </a:pPr>
            <a:endParaRPr sz="1600"/>
          </a:p>
          <a:p>
            <a:pPr marL="0" lvl="0" indent="0" algn="l" rtl="0">
              <a:spcBef>
                <a:spcPts val="0"/>
              </a:spcBef>
              <a:spcAft>
                <a:spcPts val="0"/>
              </a:spcAft>
              <a:buNone/>
            </a:pPr>
            <a:endParaRPr sz="1600"/>
          </a:p>
          <a:p>
            <a:pPr marL="457200" lvl="0" indent="0" algn="l" rtl="0">
              <a:spcBef>
                <a:spcPts val="0"/>
              </a:spcBef>
              <a:spcAft>
                <a:spcPts val="0"/>
              </a:spcAft>
              <a:buNone/>
            </a:pPr>
            <a:endParaRPr sz="1600"/>
          </a:p>
          <a:p>
            <a:pPr marL="457200" lvl="0" indent="-322580" algn="l" rtl="0">
              <a:spcBef>
                <a:spcPts val="0"/>
              </a:spcBef>
              <a:spcAft>
                <a:spcPts val="0"/>
              </a:spcAft>
              <a:buSzPct val="100000"/>
              <a:buChar char="●"/>
            </a:pPr>
            <a:r>
              <a:rPr lang="en" sz="1600" b="1" u="sng"/>
              <a:t>Roaming Vendors:</a:t>
            </a:r>
            <a:r>
              <a:rPr lang="en" sz="1600"/>
              <a:t> A Vendor that moves from place to place and stops intermittently to complete a Vending transaction.</a:t>
            </a:r>
            <a:endParaRPr sz="1600"/>
          </a:p>
          <a:p>
            <a:pPr marL="0" lvl="0" indent="0" algn="l" rtl="0">
              <a:spcBef>
                <a:spcPts val="0"/>
              </a:spcBef>
              <a:spcAft>
                <a:spcPts val="0"/>
              </a:spcAft>
              <a:buNone/>
            </a:pPr>
            <a:endParaRPr sz="1600"/>
          </a:p>
          <a:p>
            <a:pPr marL="914400" lvl="1" indent="-309879" algn="l" rtl="0">
              <a:spcBef>
                <a:spcPts val="0"/>
              </a:spcBef>
              <a:spcAft>
                <a:spcPts val="0"/>
              </a:spcAft>
              <a:buSzPct val="100000"/>
              <a:buChar char="○"/>
            </a:pPr>
            <a:r>
              <a:rPr lang="en" sz="1383"/>
              <a:t>Roaming Street Vendors may only utilize non-motorized conveyance on sidewalks.</a:t>
            </a:r>
            <a:endParaRPr sz="1383"/>
          </a:p>
          <a:p>
            <a:pPr marL="457200" lvl="0" indent="0" algn="l" rtl="0">
              <a:spcBef>
                <a:spcPts val="0"/>
              </a:spcBef>
              <a:spcAft>
                <a:spcPts val="0"/>
              </a:spcAft>
              <a:buNone/>
            </a:pPr>
            <a:endParaRPr sz="1600"/>
          </a:p>
          <a:p>
            <a:pPr marL="457200" lvl="0" indent="0" algn="l" rtl="0">
              <a:spcBef>
                <a:spcPts val="0"/>
              </a:spcBef>
              <a:spcAft>
                <a:spcPts val="0"/>
              </a:spcAft>
              <a:buNone/>
            </a:pPr>
            <a:endParaRPr sz="1600"/>
          </a:p>
          <a:p>
            <a:pPr marL="0" lvl="0" indent="0" algn="l" rtl="0">
              <a:spcBef>
                <a:spcPts val="0"/>
              </a:spcBef>
              <a:spcAft>
                <a:spcPts val="0"/>
              </a:spcAft>
              <a:buNone/>
            </a:pPr>
            <a:endParaRPr sz="1800"/>
          </a:p>
          <a:p>
            <a:pPr marL="0" lvl="0" indent="0" algn="l" rtl="0">
              <a:spcBef>
                <a:spcPts val="0"/>
              </a:spcBef>
              <a:spcAft>
                <a:spcPts val="0"/>
              </a:spcAft>
              <a:buNone/>
            </a:pPr>
            <a:endParaRPr sz="1600"/>
          </a:p>
        </p:txBody>
      </p:sp>
      <p:pic>
        <p:nvPicPr>
          <p:cNvPr id="108" name="Google Shape;108;p16"/>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ctrTitle"/>
          </p:nvPr>
        </p:nvSpPr>
        <p:spPr>
          <a:xfrm>
            <a:off x="311700" y="744575"/>
            <a:ext cx="8520600" cy="90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800"/>
              <a:t>Vending Program Exclusions</a:t>
            </a:r>
            <a:endParaRPr sz="3800"/>
          </a:p>
        </p:txBody>
      </p:sp>
      <p:sp>
        <p:nvSpPr>
          <p:cNvPr id="114" name="Google Shape;114;p17"/>
          <p:cNvSpPr txBox="1">
            <a:spLocks noGrp="1"/>
          </p:cNvSpPr>
          <p:nvPr>
            <p:ph type="subTitle" idx="1"/>
          </p:nvPr>
        </p:nvSpPr>
        <p:spPr>
          <a:xfrm>
            <a:off x="311700" y="1848975"/>
            <a:ext cx="8520600" cy="30591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1882"/>
              <a:t>The following activity is not included under the new Vending Program (PW Code Article 5.9)</a:t>
            </a:r>
            <a:endParaRPr sz="1882"/>
          </a:p>
          <a:p>
            <a:pPr marL="0" lvl="0" indent="0" algn="l" rtl="0">
              <a:spcBef>
                <a:spcPts val="0"/>
              </a:spcBef>
              <a:spcAft>
                <a:spcPts val="0"/>
              </a:spcAft>
              <a:buNone/>
            </a:pPr>
            <a:endParaRPr sz="2000"/>
          </a:p>
          <a:p>
            <a:pPr marL="0" lvl="0" indent="0" algn="l" rtl="0">
              <a:spcBef>
                <a:spcPts val="0"/>
              </a:spcBef>
              <a:spcAft>
                <a:spcPts val="0"/>
              </a:spcAft>
              <a:buNone/>
            </a:pPr>
            <a:endParaRPr sz="2000"/>
          </a:p>
          <a:p>
            <a:pPr marL="457200" lvl="0" indent="-299720" algn="l" rtl="0">
              <a:spcBef>
                <a:spcPts val="0"/>
              </a:spcBef>
              <a:spcAft>
                <a:spcPts val="0"/>
              </a:spcAft>
              <a:buSzPct val="100000"/>
              <a:buChar char="●"/>
            </a:pPr>
            <a:r>
              <a:rPr lang="en" sz="1600"/>
              <a:t>Vending conducted through motorized conveyance</a:t>
            </a:r>
            <a:endParaRPr sz="1600"/>
          </a:p>
          <a:p>
            <a:pPr marL="457200" lvl="0" indent="0" algn="l" rtl="0">
              <a:spcBef>
                <a:spcPts val="0"/>
              </a:spcBef>
              <a:spcAft>
                <a:spcPts val="0"/>
              </a:spcAft>
              <a:buNone/>
            </a:pPr>
            <a:endParaRPr sz="1600"/>
          </a:p>
          <a:p>
            <a:pPr marL="457200" lvl="0" indent="-299720" algn="l" rtl="0">
              <a:spcBef>
                <a:spcPts val="0"/>
              </a:spcBef>
              <a:spcAft>
                <a:spcPts val="0"/>
              </a:spcAft>
              <a:buSzPct val="100000"/>
              <a:buChar char="●"/>
            </a:pPr>
            <a:r>
              <a:rPr lang="en" sz="1600"/>
              <a:t>Food products being sold as part of a fundraiser by a non-profit entity</a:t>
            </a:r>
            <a:endParaRPr sz="1600"/>
          </a:p>
          <a:p>
            <a:pPr marL="457200" lvl="0" indent="0" algn="l" rtl="0">
              <a:spcBef>
                <a:spcPts val="0"/>
              </a:spcBef>
              <a:spcAft>
                <a:spcPts val="0"/>
              </a:spcAft>
              <a:buNone/>
            </a:pPr>
            <a:endParaRPr sz="1600"/>
          </a:p>
          <a:p>
            <a:pPr marL="457200" lvl="0" indent="-299720" algn="l" rtl="0">
              <a:spcBef>
                <a:spcPts val="0"/>
              </a:spcBef>
              <a:spcAft>
                <a:spcPts val="0"/>
              </a:spcAft>
              <a:buSzPct val="100000"/>
              <a:buChar char="●"/>
            </a:pPr>
            <a:r>
              <a:rPr lang="en" sz="1600"/>
              <a:t>Operation of, or sales within, Farmer’s Markets</a:t>
            </a:r>
            <a:endParaRPr sz="1600"/>
          </a:p>
          <a:p>
            <a:pPr marL="457200" lvl="0" indent="0" algn="l" rtl="0">
              <a:spcBef>
                <a:spcPts val="0"/>
              </a:spcBef>
              <a:spcAft>
                <a:spcPts val="0"/>
              </a:spcAft>
              <a:buNone/>
            </a:pPr>
            <a:endParaRPr sz="1600"/>
          </a:p>
          <a:p>
            <a:pPr marL="457200" lvl="0" indent="-299720" algn="l" rtl="0">
              <a:spcBef>
                <a:spcPts val="0"/>
              </a:spcBef>
              <a:spcAft>
                <a:spcPts val="0"/>
              </a:spcAft>
              <a:buSzPct val="100000"/>
              <a:buChar char="●"/>
            </a:pPr>
            <a:r>
              <a:rPr lang="en" sz="1600"/>
              <a:t>Operation of, or sales within, Swap Meets</a:t>
            </a:r>
            <a:endParaRPr sz="1600"/>
          </a:p>
          <a:p>
            <a:pPr marL="457200" lvl="0" indent="0" algn="l" rtl="0">
              <a:spcBef>
                <a:spcPts val="0"/>
              </a:spcBef>
              <a:spcAft>
                <a:spcPts val="0"/>
              </a:spcAft>
              <a:buNone/>
            </a:pPr>
            <a:endParaRPr sz="1600"/>
          </a:p>
          <a:p>
            <a:pPr marL="457200" lvl="0" indent="-299720" algn="l" rtl="0">
              <a:spcBef>
                <a:spcPts val="0"/>
              </a:spcBef>
              <a:spcAft>
                <a:spcPts val="0"/>
              </a:spcAft>
              <a:buSzPct val="100000"/>
              <a:buChar char="●"/>
            </a:pPr>
            <a:r>
              <a:rPr lang="en" sz="1600"/>
              <a:t>Vending within areas already permitted by a ISCOTT permit</a:t>
            </a:r>
            <a:endParaRPr sz="1600"/>
          </a:p>
          <a:p>
            <a:pPr marL="457200" lvl="0" indent="0" algn="l" rtl="0">
              <a:spcBef>
                <a:spcPts val="0"/>
              </a:spcBef>
              <a:spcAft>
                <a:spcPts val="0"/>
              </a:spcAft>
              <a:buNone/>
            </a:pPr>
            <a:endParaRPr sz="1600"/>
          </a:p>
          <a:p>
            <a:pPr marL="457200" lvl="0" indent="-299720" algn="l" rtl="0">
              <a:spcBef>
                <a:spcPts val="0"/>
              </a:spcBef>
              <a:spcAft>
                <a:spcPts val="0"/>
              </a:spcAft>
              <a:buSzPct val="100000"/>
              <a:buChar char="●"/>
            </a:pPr>
            <a:r>
              <a:rPr lang="en" sz="1600"/>
              <a:t>Vending of areas in Recreation &amp; Park jurisdiction</a:t>
            </a:r>
            <a:endParaRPr sz="1600"/>
          </a:p>
          <a:p>
            <a:pPr marL="914400" lvl="1" indent="-299719" algn="l" rtl="0">
              <a:spcBef>
                <a:spcPts val="0"/>
              </a:spcBef>
              <a:spcAft>
                <a:spcPts val="0"/>
              </a:spcAft>
              <a:buSzPct val="100000"/>
              <a:buChar char="○"/>
            </a:pPr>
            <a:r>
              <a:rPr lang="en" sz="1600"/>
              <a:t>Exceptions: UN Plaza and Hallidie Plaza</a:t>
            </a:r>
            <a:endParaRPr sz="1600"/>
          </a:p>
          <a:p>
            <a:pPr marL="457200" lvl="0" indent="0" algn="l" rtl="0">
              <a:spcBef>
                <a:spcPts val="0"/>
              </a:spcBef>
              <a:spcAft>
                <a:spcPts val="0"/>
              </a:spcAft>
              <a:buNone/>
            </a:pPr>
            <a:endParaRPr sz="1600"/>
          </a:p>
          <a:p>
            <a:pPr marL="457200" lvl="0" indent="0" algn="l" rtl="0">
              <a:spcBef>
                <a:spcPts val="0"/>
              </a:spcBef>
              <a:spcAft>
                <a:spcPts val="0"/>
              </a:spcAft>
              <a:buNone/>
            </a:pPr>
            <a:endParaRPr sz="1600"/>
          </a:p>
          <a:p>
            <a:pPr marL="0" lvl="0" indent="0" algn="l" rtl="0">
              <a:spcBef>
                <a:spcPts val="0"/>
              </a:spcBef>
              <a:spcAft>
                <a:spcPts val="0"/>
              </a:spcAft>
              <a:buNone/>
            </a:pPr>
            <a:endParaRPr sz="1800"/>
          </a:p>
          <a:p>
            <a:pPr marL="0" lvl="0" indent="0" algn="l" rtl="0">
              <a:spcBef>
                <a:spcPts val="0"/>
              </a:spcBef>
              <a:spcAft>
                <a:spcPts val="0"/>
              </a:spcAft>
              <a:buNone/>
            </a:pPr>
            <a:endParaRPr sz="1600"/>
          </a:p>
        </p:txBody>
      </p:sp>
      <p:pic>
        <p:nvPicPr>
          <p:cNvPr id="115" name="Google Shape;115;p17"/>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ctrTitle"/>
          </p:nvPr>
        </p:nvSpPr>
        <p:spPr>
          <a:xfrm>
            <a:off x="311700" y="744575"/>
            <a:ext cx="8520600" cy="90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800"/>
              <a:t>Obtaining a Vending Permit</a:t>
            </a:r>
            <a:endParaRPr sz="3800"/>
          </a:p>
        </p:txBody>
      </p:sp>
      <p:sp>
        <p:nvSpPr>
          <p:cNvPr id="121" name="Google Shape;121;p18"/>
          <p:cNvSpPr txBox="1">
            <a:spLocks noGrp="1"/>
          </p:cNvSpPr>
          <p:nvPr>
            <p:ph type="subTitle" idx="1"/>
          </p:nvPr>
        </p:nvSpPr>
        <p:spPr>
          <a:xfrm>
            <a:off x="311700" y="1848975"/>
            <a:ext cx="8520600" cy="30591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 sz="2000"/>
              <a:t>BSM Permitting Team working with Digital Services to launch modern application portal.</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Application portal to include following requirements:</a:t>
            </a:r>
            <a:endParaRPr sz="2000"/>
          </a:p>
          <a:p>
            <a:pPr marL="457200" lvl="0" indent="0" algn="l" rtl="0">
              <a:spcBef>
                <a:spcPts val="0"/>
              </a:spcBef>
              <a:spcAft>
                <a:spcPts val="0"/>
              </a:spcAft>
              <a:buNone/>
            </a:pPr>
            <a:endParaRPr sz="2000"/>
          </a:p>
          <a:p>
            <a:pPr marL="914400" lvl="1" indent="-317500" algn="l" rtl="0">
              <a:spcBef>
                <a:spcPts val="0"/>
              </a:spcBef>
              <a:spcAft>
                <a:spcPts val="0"/>
              </a:spcAft>
              <a:buSzPts val="1400"/>
              <a:buChar char="○"/>
            </a:pPr>
            <a:r>
              <a:rPr lang="en" sz="1400"/>
              <a:t>Business information, type of items to be sold, information on whether vendor will be stationary or roaming</a:t>
            </a:r>
            <a:endParaRPr sz="1400"/>
          </a:p>
          <a:p>
            <a:pPr marL="914400" lvl="1" indent="-317500" algn="l" rtl="0">
              <a:spcBef>
                <a:spcPts val="0"/>
              </a:spcBef>
              <a:spcAft>
                <a:spcPts val="0"/>
              </a:spcAft>
              <a:buSzPts val="1400"/>
              <a:buChar char="○"/>
            </a:pPr>
            <a:r>
              <a:rPr lang="en" sz="1400"/>
              <a:t>Proposed operating location(s) &amp; hours of operation</a:t>
            </a:r>
            <a:endParaRPr sz="1400"/>
          </a:p>
          <a:p>
            <a:pPr marL="914400" lvl="1" indent="-317500" algn="l" rtl="0">
              <a:spcBef>
                <a:spcPts val="0"/>
              </a:spcBef>
              <a:spcAft>
                <a:spcPts val="0"/>
              </a:spcAft>
              <a:buSzPts val="1400"/>
              <a:buChar char="○"/>
            </a:pPr>
            <a:r>
              <a:rPr lang="en" sz="1400"/>
              <a:t>Attestation that merchandise was obtained legally</a:t>
            </a:r>
            <a:endParaRPr sz="1400"/>
          </a:p>
          <a:p>
            <a:pPr marL="914400" lvl="1" indent="-317500" algn="l" rtl="0">
              <a:spcBef>
                <a:spcPts val="0"/>
              </a:spcBef>
              <a:spcAft>
                <a:spcPts val="0"/>
              </a:spcAft>
              <a:buSzPts val="1400"/>
              <a:buChar char="○"/>
            </a:pPr>
            <a:r>
              <a:rPr lang="en" sz="1400"/>
              <a:t>Proof of identity and photo of applicant</a:t>
            </a:r>
            <a:endParaRPr sz="1400"/>
          </a:p>
          <a:p>
            <a:pPr marL="914400" lvl="1" indent="-317500" algn="l" rtl="0">
              <a:spcBef>
                <a:spcPts val="0"/>
              </a:spcBef>
              <a:spcAft>
                <a:spcPts val="0"/>
              </a:spcAft>
              <a:buSzPts val="1400"/>
              <a:buChar char="○"/>
            </a:pPr>
            <a:r>
              <a:rPr lang="en" sz="1400"/>
              <a:t>Certificate of Liability Insurance</a:t>
            </a:r>
            <a:endParaRPr sz="1400"/>
          </a:p>
          <a:p>
            <a:pPr marL="914400" lvl="1" indent="-317500" algn="l" rtl="0">
              <a:spcBef>
                <a:spcPts val="0"/>
              </a:spcBef>
              <a:spcAft>
                <a:spcPts val="0"/>
              </a:spcAft>
              <a:buSzPts val="1400"/>
              <a:buChar char="○"/>
            </a:pPr>
            <a:r>
              <a:rPr lang="en" sz="1400"/>
              <a:t>Proof of eligibility for fee waiver or fee discount</a:t>
            </a:r>
            <a:endParaRPr sz="1400"/>
          </a:p>
        </p:txBody>
      </p:sp>
      <p:pic>
        <p:nvPicPr>
          <p:cNvPr id="122" name="Google Shape;122;p18"/>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ctrTitle"/>
          </p:nvPr>
        </p:nvSpPr>
        <p:spPr>
          <a:xfrm>
            <a:off x="311700" y="744575"/>
            <a:ext cx="8520600" cy="902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800"/>
              <a:t>Obtaining a Vending Permit - Renewals</a:t>
            </a:r>
            <a:endParaRPr sz="3800"/>
          </a:p>
        </p:txBody>
      </p:sp>
      <p:sp>
        <p:nvSpPr>
          <p:cNvPr id="128" name="Google Shape;128;p19"/>
          <p:cNvSpPr txBox="1">
            <a:spLocks noGrp="1"/>
          </p:cNvSpPr>
          <p:nvPr>
            <p:ph type="subTitle" idx="1"/>
          </p:nvPr>
        </p:nvSpPr>
        <p:spPr>
          <a:xfrm>
            <a:off x="311700" y="1848975"/>
            <a:ext cx="8520600" cy="3059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2000"/>
              <a:t>Vending permit will be required to be renewed annually</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Renewals will require renewal permit fee and up-to-date documentation, such as:</a:t>
            </a:r>
            <a:endParaRPr sz="2000"/>
          </a:p>
          <a:p>
            <a:pPr marL="0" lvl="0" indent="0" algn="l" rtl="0">
              <a:spcBef>
                <a:spcPts val="0"/>
              </a:spcBef>
              <a:spcAft>
                <a:spcPts val="0"/>
              </a:spcAft>
              <a:buNone/>
            </a:pPr>
            <a:endParaRPr sz="1400"/>
          </a:p>
          <a:p>
            <a:pPr marL="914400" lvl="1" indent="-317500" algn="l" rtl="0">
              <a:spcBef>
                <a:spcPts val="0"/>
              </a:spcBef>
              <a:spcAft>
                <a:spcPts val="0"/>
              </a:spcAft>
              <a:buSzPts val="1400"/>
              <a:buChar char="○"/>
            </a:pPr>
            <a:r>
              <a:rPr lang="en" sz="1400"/>
              <a:t>Certificate of Liability Insurance</a:t>
            </a:r>
            <a:endParaRPr sz="1400"/>
          </a:p>
          <a:p>
            <a:pPr marL="914400" lvl="1" indent="-317500" algn="l" rtl="0">
              <a:spcBef>
                <a:spcPts val="0"/>
              </a:spcBef>
              <a:spcAft>
                <a:spcPts val="0"/>
              </a:spcAft>
              <a:buSzPts val="1400"/>
              <a:buChar char="○"/>
            </a:pPr>
            <a:r>
              <a:rPr lang="en" sz="1400"/>
              <a:t>Up-to-date DPH credentials, if required for food and drink vending</a:t>
            </a:r>
            <a:endParaRPr sz="1400"/>
          </a:p>
          <a:p>
            <a:pPr marL="914400" lvl="1" indent="-317500" algn="l" rtl="0">
              <a:spcBef>
                <a:spcPts val="0"/>
              </a:spcBef>
              <a:spcAft>
                <a:spcPts val="0"/>
              </a:spcAft>
              <a:buSzPts val="1400"/>
              <a:buChar char="○"/>
            </a:pPr>
            <a:r>
              <a:rPr lang="en" sz="1400"/>
              <a:t>Proof of eligibility for renewal fee discount</a:t>
            </a:r>
            <a:endParaRPr sz="1400"/>
          </a:p>
        </p:txBody>
      </p:sp>
      <p:pic>
        <p:nvPicPr>
          <p:cNvPr id="129" name="Google Shape;129;p19"/>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ctrTitle"/>
          </p:nvPr>
        </p:nvSpPr>
        <p:spPr>
          <a:xfrm>
            <a:off x="311700" y="744575"/>
            <a:ext cx="8520600" cy="90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800"/>
              <a:t>Permit Fees</a:t>
            </a:r>
            <a:endParaRPr sz="3800"/>
          </a:p>
        </p:txBody>
      </p:sp>
      <p:sp>
        <p:nvSpPr>
          <p:cNvPr id="135" name="Google Shape;135;p20"/>
          <p:cNvSpPr txBox="1">
            <a:spLocks noGrp="1"/>
          </p:cNvSpPr>
          <p:nvPr>
            <p:ph type="subTitle" idx="1"/>
          </p:nvPr>
        </p:nvSpPr>
        <p:spPr>
          <a:xfrm>
            <a:off x="311700" y="1848975"/>
            <a:ext cx="8520600" cy="3059100"/>
          </a:xfrm>
          <a:prstGeom prst="rect">
            <a:avLst/>
          </a:prstGeom>
        </p:spPr>
        <p:txBody>
          <a:bodyPr spcFirstLastPara="1" wrap="square" lIns="91425" tIns="91425" rIns="91425" bIns="91425" anchor="t" anchorCtr="0">
            <a:normAutofit lnSpcReduction="20000"/>
          </a:bodyPr>
          <a:lstStyle/>
          <a:p>
            <a:pPr marL="457200" lvl="0" indent="-317500" algn="l" rtl="0">
              <a:spcBef>
                <a:spcPts val="0"/>
              </a:spcBef>
              <a:spcAft>
                <a:spcPts val="0"/>
              </a:spcAft>
              <a:buSzPts val="1400"/>
              <a:buChar char="●"/>
            </a:pPr>
            <a:r>
              <a:rPr lang="en" sz="1400"/>
              <a:t>Individual Applicants</a:t>
            </a:r>
            <a:endParaRPr sz="1400"/>
          </a:p>
          <a:p>
            <a:pPr marL="1371600" lvl="1" indent="-317500" algn="l" rtl="0">
              <a:spcBef>
                <a:spcPts val="0"/>
              </a:spcBef>
              <a:spcAft>
                <a:spcPts val="0"/>
              </a:spcAft>
              <a:buSzPts val="1400"/>
              <a:buChar char="○"/>
            </a:pPr>
            <a:r>
              <a:rPr lang="en" sz="1400"/>
              <a:t>Fee </a:t>
            </a:r>
            <a:r>
              <a:rPr lang="en" sz="1400" i="1" u="sng"/>
              <a:t>waivers </a:t>
            </a:r>
            <a:r>
              <a:rPr lang="en" sz="1400"/>
              <a:t>to be applied to individuals meeting SFMTA’s annual income limits for MUNI Lifeline Pass (200% of US Dept of Health &amp; Human Services threshold)</a:t>
            </a:r>
            <a:endParaRPr sz="1400"/>
          </a:p>
          <a:p>
            <a:pPr marL="1371600" lvl="1" indent="-317500" algn="l" rtl="0">
              <a:spcBef>
                <a:spcPts val="0"/>
              </a:spcBef>
              <a:spcAft>
                <a:spcPts val="0"/>
              </a:spcAft>
              <a:buSzPts val="1400"/>
              <a:buChar char="○"/>
            </a:pPr>
            <a:r>
              <a:rPr lang="en" sz="1400"/>
              <a:t>50% fee </a:t>
            </a:r>
            <a:r>
              <a:rPr lang="en" sz="1400" i="1" u="sng"/>
              <a:t>discount </a:t>
            </a:r>
            <a:r>
              <a:rPr lang="en" sz="1400"/>
              <a:t>to be applied for renewal permits</a:t>
            </a:r>
            <a:endParaRPr sz="1400"/>
          </a:p>
          <a:p>
            <a:pPr marL="137160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Groups &amp; Organizations</a:t>
            </a:r>
            <a:endParaRPr sz="1400"/>
          </a:p>
          <a:p>
            <a:pPr marL="1371600" lvl="1" indent="-317500" algn="l" rtl="0">
              <a:spcBef>
                <a:spcPts val="0"/>
              </a:spcBef>
              <a:spcAft>
                <a:spcPts val="0"/>
              </a:spcAft>
              <a:buSzPts val="1400"/>
              <a:buChar char="○"/>
            </a:pPr>
            <a:r>
              <a:rPr lang="en" sz="1400"/>
              <a:t>50% fee </a:t>
            </a:r>
            <a:r>
              <a:rPr lang="en" sz="1400" i="1" u="sng"/>
              <a:t>discount </a:t>
            </a:r>
            <a:r>
              <a:rPr lang="en" sz="1400"/>
              <a:t>applies to 501(c)(3) nonprofit organizations meeting one of the following:</a:t>
            </a:r>
            <a:endParaRPr sz="1400"/>
          </a:p>
          <a:p>
            <a:pPr marL="1828800" lvl="2" indent="-317500" algn="l" rtl="0">
              <a:spcBef>
                <a:spcPts val="0"/>
              </a:spcBef>
              <a:spcAft>
                <a:spcPts val="0"/>
              </a:spcAft>
              <a:buSzPts val="1400"/>
              <a:buChar char="■"/>
            </a:pPr>
            <a:r>
              <a:rPr lang="en" sz="1400"/>
              <a:t>Funding ≤ $2.5 million</a:t>
            </a:r>
            <a:endParaRPr sz="1400"/>
          </a:p>
          <a:p>
            <a:pPr marL="1828800" lvl="2" indent="-317500" algn="l" rtl="0">
              <a:spcBef>
                <a:spcPts val="0"/>
              </a:spcBef>
              <a:spcAft>
                <a:spcPts val="0"/>
              </a:spcAft>
              <a:buSzPts val="1400"/>
              <a:buChar char="■"/>
            </a:pPr>
            <a:r>
              <a:rPr lang="en" sz="1400"/>
              <a:t>CBD (Community Benefit District)</a:t>
            </a:r>
            <a:endParaRPr sz="1400"/>
          </a:p>
          <a:p>
            <a:pPr marL="1828800" lvl="2" indent="-317500" algn="l" rtl="0">
              <a:spcBef>
                <a:spcPts val="0"/>
              </a:spcBef>
              <a:spcAft>
                <a:spcPts val="0"/>
              </a:spcAft>
              <a:buSzPts val="1400"/>
              <a:buChar char="■"/>
            </a:pPr>
            <a:r>
              <a:rPr lang="en" sz="1400"/>
              <a:t>Supports a cultural district</a:t>
            </a:r>
            <a:endParaRPr sz="1400"/>
          </a:p>
          <a:p>
            <a:pPr marL="1828800" lvl="2" indent="-317500" algn="l" rtl="0">
              <a:spcBef>
                <a:spcPts val="0"/>
              </a:spcBef>
              <a:spcAft>
                <a:spcPts val="0"/>
              </a:spcAft>
              <a:buSzPts val="1400"/>
              <a:buChar char="■"/>
            </a:pPr>
            <a:r>
              <a:rPr lang="en" sz="1400"/>
              <a:t>Has a mission of supporting economic development or community vitalization</a:t>
            </a: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Base Fees</a:t>
            </a:r>
            <a:endParaRPr sz="1400"/>
          </a:p>
          <a:p>
            <a:pPr marL="1371600" lvl="2" indent="-317500" algn="l" rtl="0">
              <a:spcBef>
                <a:spcPts val="0"/>
              </a:spcBef>
              <a:spcAft>
                <a:spcPts val="0"/>
              </a:spcAft>
              <a:buSzPts val="1400"/>
              <a:buChar char="■"/>
            </a:pPr>
            <a:r>
              <a:rPr lang="en" sz="1400"/>
              <a:t>Approximately $400 for initial applications, $100 for renewal applications</a:t>
            </a:r>
            <a:endParaRPr sz="1400"/>
          </a:p>
        </p:txBody>
      </p:sp>
      <p:pic>
        <p:nvPicPr>
          <p:cNvPr id="136" name="Google Shape;136;p20"/>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ctrTitle"/>
          </p:nvPr>
        </p:nvSpPr>
        <p:spPr>
          <a:xfrm>
            <a:off x="311700" y="744575"/>
            <a:ext cx="8520600" cy="90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a:t>Program Requirements - Clearances</a:t>
            </a:r>
            <a:endParaRPr sz="3200"/>
          </a:p>
        </p:txBody>
      </p:sp>
      <p:sp>
        <p:nvSpPr>
          <p:cNvPr id="142" name="Google Shape;142;p21"/>
          <p:cNvSpPr txBox="1">
            <a:spLocks noGrp="1"/>
          </p:cNvSpPr>
          <p:nvPr>
            <p:ph type="subTitle" idx="1"/>
          </p:nvPr>
        </p:nvSpPr>
        <p:spPr>
          <a:xfrm>
            <a:off x="311700" y="1848975"/>
            <a:ext cx="8520600" cy="3059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Permittees must maintain a minimum six (6) foot path of travel on the sidewalk</a:t>
            </a:r>
            <a:endParaRPr sz="1400"/>
          </a:p>
          <a:p>
            <a:pPr marL="914400" lvl="0" indent="0" algn="l" rtl="0">
              <a:spcBef>
                <a:spcPts val="0"/>
              </a:spcBef>
              <a:spcAft>
                <a:spcPts val="0"/>
              </a:spcAft>
              <a:buNone/>
            </a:pPr>
            <a:endParaRPr sz="1400"/>
          </a:p>
          <a:p>
            <a:pPr marL="1371600" lvl="1" indent="-317500" algn="l" rtl="0">
              <a:spcBef>
                <a:spcPts val="0"/>
              </a:spcBef>
              <a:spcAft>
                <a:spcPts val="0"/>
              </a:spcAft>
              <a:buSzPts val="1400"/>
              <a:buChar char="○"/>
            </a:pPr>
            <a:r>
              <a:rPr lang="en" sz="1400"/>
              <a:t>Other clearance requirements:</a:t>
            </a:r>
            <a:endParaRPr sz="1400"/>
          </a:p>
          <a:p>
            <a:pPr marL="1828800" lvl="2" indent="-317500" algn="l" rtl="0">
              <a:spcBef>
                <a:spcPts val="0"/>
              </a:spcBef>
              <a:spcAft>
                <a:spcPts val="0"/>
              </a:spcAft>
              <a:buSzPts val="1400"/>
              <a:buChar char="■"/>
            </a:pPr>
            <a:r>
              <a:rPr lang="en" sz="1400"/>
              <a:t>Eight (8) feet from Street Artist License vendors</a:t>
            </a:r>
            <a:endParaRPr sz="1400"/>
          </a:p>
          <a:p>
            <a:pPr marL="1828800" lvl="2" indent="-317500" algn="l" rtl="0">
              <a:spcBef>
                <a:spcPts val="0"/>
              </a:spcBef>
              <a:spcAft>
                <a:spcPts val="0"/>
              </a:spcAft>
              <a:buSzPts val="1400"/>
              <a:buChar char="■"/>
            </a:pPr>
            <a:r>
              <a:rPr lang="en" sz="1400"/>
              <a:t>Seven (7) feet fire fire hydrants</a:t>
            </a:r>
            <a:endParaRPr sz="1400"/>
          </a:p>
          <a:p>
            <a:pPr marL="1828800" lvl="2" indent="-317500" algn="l" rtl="0">
              <a:spcBef>
                <a:spcPts val="0"/>
              </a:spcBef>
              <a:spcAft>
                <a:spcPts val="0"/>
              </a:spcAft>
              <a:buSzPts val="1400"/>
              <a:buChar char="■"/>
            </a:pPr>
            <a:r>
              <a:rPr lang="en" sz="1400"/>
              <a:t>Twelve (12) feet from bus zones or blue zones</a:t>
            </a:r>
            <a:endParaRPr sz="1400"/>
          </a:p>
          <a:p>
            <a:pPr marL="1828800" lvl="0" indent="0" algn="l" rtl="0">
              <a:spcBef>
                <a:spcPts val="0"/>
              </a:spcBef>
              <a:spcAft>
                <a:spcPts val="0"/>
              </a:spcAft>
              <a:buNone/>
            </a:pP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t>Permittees must maintain a minimum two (2) foot path of travel along the curbside while operating adjacent to existing on-street parallel parking</a:t>
            </a:r>
            <a:endParaRPr sz="1400"/>
          </a:p>
        </p:txBody>
      </p:sp>
      <p:pic>
        <p:nvPicPr>
          <p:cNvPr id="143" name="Google Shape;143;p21"/>
          <p:cNvPicPr preferRelativeResize="0"/>
          <p:nvPr/>
        </p:nvPicPr>
        <p:blipFill rotWithShape="1">
          <a:blip r:embed="rId3">
            <a:alphaModFix/>
          </a:blip>
          <a:srcRect l="129" r="129"/>
          <a:stretch/>
        </p:blipFill>
        <p:spPr>
          <a:xfrm>
            <a:off x="4223131" y="111450"/>
            <a:ext cx="697725" cy="633126"/>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1046</Words>
  <Application>Microsoft Office PowerPoint</Application>
  <PresentationFormat>On-screen Show (16:9)</PresentationFormat>
  <Paragraphs>161</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Roboto</vt:lpstr>
      <vt:lpstr>Geometric</vt:lpstr>
      <vt:lpstr>Legislated Vending Program</vt:lpstr>
      <vt:lpstr>Historic Vending Categories</vt:lpstr>
      <vt:lpstr>Proposed Vending Categories</vt:lpstr>
      <vt:lpstr>Proposed Vending Categories (continued)</vt:lpstr>
      <vt:lpstr>Vending Program Exclusions</vt:lpstr>
      <vt:lpstr>Obtaining a Vending Permit</vt:lpstr>
      <vt:lpstr>Obtaining a Vending Permit - Renewals</vt:lpstr>
      <vt:lpstr>Permit Fees</vt:lpstr>
      <vt:lpstr>Program Requirements - Clearances</vt:lpstr>
      <vt:lpstr>Program Requirements - Zoning &amp; Location</vt:lpstr>
      <vt:lpstr>Program Outreach</vt:lpstr>
      <vt:lpstr>Enforcement - Corrective Actions</vt:lpstr>
      <vt:lpstr>Enforcement - Current Focus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Legislated Vending Program</dc:title>
  <dc:creator>Lennon, Michael</dc:creator>
  <cp:lastModifiedBy>Lennon, Michael (DPW)</cp:lastModifiedBy>
  <cp:revision>1</cp:revision>
  <dcterms:modified xsi:type="dcterms:W3CDTF">2022-06-21T21:11:43Z</dcterms:modified>
</cp:coreProperties>
</file>