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4" r:id="rId2"/>
  </p:sldMasterIdLst>
  <p:notesMasterIdLst>
    <p:notesMasterId r:id="rId59"/>
  </p:notesMasterIdLst>
  <p:handoutMasterIdLst>
    <p:handoutMasterId r:id="rId60"/>
  </p:handoutMasterIdLst>
  <p:sldIdLst>
    <p:sldId id="257" r:id="rId3"/>
    <p:sldId id="322" r:id="rId4"/>
    <p:sldId id="361" r:id="rId5"/>
    <p:sldId id="256" r:id="rId6"/>
    <p:sldId id="282" r:id="rId7"/>
    <p:sldId id="278" r:id="rId8"/>
    <p:sldId id="343" r:id="rId9"/>
    <p:sldId id="324" r:id="rId10"/>
    <p:sldId id="340" r:id="rId11"/>
    <p:sldId id="341" r:id="rId12"/>
    <p:sldId id="342" r:id="rId13"/>
    <p:sldId id="362" r:id="rId14"/>
    <p:sldId id="363" r:id="rId15"/>
    <p:sldId id="364" r:id="rId16"/>
    <p:sldId id="323" r:id="rId17"/>
    <p:sldId id="353" r:id="rId18"/>
    <p:sldId id="355" r:id="rId19"/>
    <p:sldId id="356" r:id="rId20"/>
    <p:sldId id="357" r:id="rId21"/>
    <p:sldId id="358" r:id="rId22"/>
    <p:sldId id="359" r:id="rId23"/>
    <p:sldId id="360" r:id="rId24"/>
    <p:sldId id="312" r:id="rId25"/>
    <p:sldId id="327" r:id="rId26"/>
    <p:sldId id="381" r:id="rId27"/>
    <p:sldId id="382" r:id="rId28"/>
    <p:sldId id="383" r:id="rId29"/>
    <p:sldId id="384" r:id="rId30"/>
    <p:sldId id="385" r:id="rId31"/>
    <p:sldId id="386" r:id="rId32"/>
    <p:sldId id="335" r:id="rId33"/>
    <p:sldId id="394" r:id="rId34"/>
    <p:sldId id="387" r:id="rId35"/>
    <p:sldId id="395" r:id="rId36"/>
    <p:sldId id="391" r:id="rId37"/>
    <p:sldId id="392" r:id="rId38"/>
    <p:sldId id="393" r:id="rId39"/>
    <p:sldId id="331" r:id="rId40"/>
    <p:sldId id="368" r:id="rId41"/>
    <p:sldId id="365" r:id="rId42"/>
    <p:sldId id="366" r:id="rId43"/>
    <p:sldId id="367" r:id="rId44"/>
    <p:sldId id="370" r:id="rId45"/>
    <p:sldId id="369" r:id="rId46"/>
    <p:sldId id="371" r:id="rId47"/>
    <p:sldId id="338" r:id="rId48"/>
    <p:sldId id="372" r:id="rId49"/>
    <p:sldId id="373" r:id="rId50"/>
    <p:sldId id="374" r:id="rId51"/>
    <p:sldId id="375" r:id="rId52"/>
    <p:sldId id="376" r:id="rId53"/>
    <p:sldId id="377" r:id="rId54"/>
    <p:sldId id="378" r:id="rId55"/>
    <p:sldId id="379" r:id="rId56"/>
    <p:sldId id="380" r:id="rId57"/>
    <p:sldId id="344"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RIL J. CRAWFORD" initials="AJC" lastIdx="2" clrIdx="0">
    <p:extLst>
      <p:ext uri="{19B8F6BF-5375-455C-9EA6-DF929625EA0E}">
        <p15:presenceInfo xmlns:p15="http://schemas.microsoft.com/office/powerpoint/2012/main" userId="S-1-5-21-789336058-117609710-839522115-101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2" autoAdjust="0"/>
    <p:restoredTop sz="94608" autoAdjust="0"/>
  </p:normalViewPr>
  <p:slideViewPr>
    <p:cSldViewPr snapToGrid="0">
      <p:cViewPr varScale="1">
        <p:scale>
          <a:sx n="93" d="100"/>
          <a:sy n="93" d="100"/>
        </p:scale>
        <p:origin x="114" y="210"/>
      </p:cViewPr>
      <p:guideLst/>
    </p:cSldViewPr>
  </p:slideViewPr>
  <p:notesTextViewPr>
    <p:cViewPr>
      <p:scale>
        <a:sx n="3" d="2"/>
        <a:sy n="3" d="2"/>
      </p:scale>
      <p:origin x="0" y="0"/>
    </p:cViewPr>
  </p:notesTextViewPr>
  <p:sorterViewPr>
    <p:cViewPr varScale="1">
      <p:scale>
        <a:sx n="100" d="100"/>
        <a:sy n="100" d="100"/>
      </p:scale>
      <p:origin x="0" y="-94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123DA-8361-4AA3-905B-2759234CB110}" type="doc">
      <dgm:prSet loTypeId="urn:microsoft.com/office/officeart/2005/8/layout/radial5" loCatId="cycle" qsTypeId="urn:microsoft.com/office/officeart/2005/8/quickstyle/simple1" qsCatId="simple" csTypeId="urn:microsoft.com/office/officeart/2005/8/colors/colorful1#1" csCatId="colorful" phldr="1"/>
      <dgm:spPr/>
      <dgm:t>
        <a:bodyPr/>
        <a:lstStyle/>
        <a:p>
          <a:endParaRPr lang="en-US"/>
        </a:p>
      </dgm:t>
    </dgm:pt>
    <dgm:pt modelId="{631B4674-C88E-4E24-849C-37C933EBAA71}">
      <dgm:prSet phldrT="[Text]"/>
      <dgm:spPr>
        <a:solidFill>
          <a:schemeClr val="accent2"/>
        </a:solidFill>
      </dgm:spPr>
      <dgm:t>
        <a:bodyPr/>
        <a:lstStyle/>
        <a:p>
          <a:r>
            <a:rPr lang="en-US" dirty="0" smtClean="0"/>
            <a:t>Principal Point of Contact for </a:t>
          </a:r>
          <a:r>
            <a:rPr lang="en-US" b="1" dirty="0" smtClean="0">
              <a:solidFill>
                <a:schemeClr val="tx1"/>
              </a:solidFill>
            </a:rPr>
            <a:t>Providers</a:t>
          </a:r>
          <a:endParaRPr lang="en-US" b="1" dirty="0">
            <a:solidFill>
              <a:schemeClr val="tx1"/>
            </a:solidFill>
          </a:endParaRPr>
        </a:p>
      </dgm:t>
    </dgm:pt>
    <dgm:pt modelId="{CF9D1C81-26F5-47E4-81E4-354B7CC83CD2}" type="parTrans" cxnId="{3E82472A-8340-4DA7-A06C-215BBC2DDAF5}">
      <dgm:prSet/>
      <dgm:spPr/>
      <dgm:t>
        <a:bodyPr/>
        <a:lstStyle/>
        <a:p>
          <a:endParaRPr lang="en-US"/>
        </a:p>
      </dgm:t>
    </dgm:pt>
    <dgm:pt modelId="{7CA6D5C7-4C27-49E3-9231-327E2B2A09A8}" type="sibTrans" cxnId="{3E82472A-8340-4DA7-A06C-215BBC2DDAF5}">
      <dgm:prSet/>
      <dgm:spPr/>
      <dgm:t>
        <a:bodyPr/>
        <a:lstStyle/>
        <a:p>
          <a:endParaRPr lang="en-US"/>
        </a:p>
      </dgm:t>
    </dgm:pt>
    <dgm:pt modelId="{A55135A1-DAFB-4AD4-9BCE-163C148A2635}">
      <dgm:prSet phldrT="[Text]"/>
      <dgm:spPr>
        <a:solidFill>
          <a:schemeClr val="accent1"/>
        </a:solidFill>
        <a:ln>
          <a:solidFill>
            <a:schemeClr val="accent1"/>
          </a:solidFill>
        </a:ln>
      </dgm:spPr>
      <dgm:t>
        <a:bodyPr/>
        <a:lstStyle/>
        <a:p>
          <a:r>
            <a:rPr lang="en-US" dirty="0" smtClean="0"/>
            <a:t>Coordinator for the contracting process</a:t>
          </a:r>
          <a:endParaRPr lang="en-US" dirty="0"/>
        </a:p>
      </dgm:t>
    </dgm:pt>
    <dgm:pt modelId="{1555A18D-E3ED-4663-8622-04AC19F751B5}" type="parTrans" cxnId="{1010EFC1-7AAF-4F2E-BD56-46E14BBDB88E}">
      <dgm:prSet/>
      <dgm:spPr>
        <a:solidFill>
          <a:schemeClr val="accent1"/>
        </a:solidFill>
      </dgm:spPr>
      <dgm:t>
        <a:bodyPr/>
        <a:lstStyle/>
        <a:p>
          <a:endParaRPr lang="en-US"/>
        </a:p>
      </dgm:t>
    </dgm:pt>
    <dgm:pt modelId="{3A980A9E-03F6-4E07-A330-A852DB93CAAB}" type="sibTrans" cxnId="{1010EFC1-7AAF-4F2E-BD56-46E14BBDB88E}">
      <dgm:prSet/>
      <dgm:spPr/>
      <dgm:t>
        <a:bodyPr/>
        <a:lstStyle/>
        <a:p>
          <a:endParaRPr lang="en-US"/>
        </a:p>
      </dgm:t>
    </dgm:pt>
    <dgm:pt modelId="{70205D9C-D5A2-4A83-9FAF-E86B6A450075}">
      <dgm:prSet phldrT="[Text]"/>
      <dgm:spPr/>
      <dgm:t>
        <a:bodyPr/>
        <a:lstStyle/>
        <a:p>
          <a:r>
            <a:rPr lang="en-US" dirty="0" smtClean="0"/>
            <a:t>Contract Pre-negotiation &amp; Negotiation</a:t>
          </a:r>
          <a:endParaRPr lang="en-US" dirty="0"/>
        </a:p>
      </dgm:t>
    </dgm:pt>
    <dgm:pt modelId="{B4EEFE3A-6C49-4024-95A1-0CAB2FF49C5C}" type="parTrans" cxnId="{30BE4981-149C-456A-B1EA-34EC337420E4}">
      <dgm:prSet/>
      <dgm:spPr/>
      <dgm:t>
        <a:bodyPr/>
        <a:lstStyle/>
        <a:p>
          <a:endParaRPr lang="en-US"/>
        </a:p>
      </dgm:t>
    </dgm:pt>
    <dgm:pt modelId="{01989762-E528-4122-A8EF-B6B132197940}" type="sibTrans" cxnId="{30BE4981-149C-456A-B1EA-34EC337420E4}">
      <dgm:prSet/>
      <dgm:spPr/>
      <dgm:t>
        <a:bodyPr/>
        <a:lstStyle/>
        <a:p>
          <a:endParaRPr lang="en-US"/>
        </a:p>
      </dgm:t>
    </dgm:pt>
    <dgm:pt modelId="{6D3461C4-8A3F-451D-87A7-FE7467B8E3AF}">
      <dgm:prSet/>
      <dgm:spPr/>
      <dgm:t>
        <a:bodyPr/>
        <a:lstStyle/>
        <a:p>
          <a:r>
            <a:rPr lang="en-US" dirty="0" smtClean="0"/>
            <a:t>Resolution of Issues</a:t>
          </a:r>
          <a:br>
            <a:rPr lang="en-US" dirty="0" smtClean="0"/>
          </a:br>
          <a:r>
            <a:rPr lang="en-US" dirty="0" smtClean="0"/>
            <a:t>(ATAP)</a:t>
          </a:r>
          <a:endParaRPr lang="en-US" dirty="0"/>
        </a:p>
      </dgm:t>
    </dgm:pt>
    <dgm:pt modelId="{F4786B89-5E0B-4781-A892-D31CE76F4972}" type="parTrans" cxnId="{32D2FBD9-A4BA-4447-8CB0-BCF158EA50B1}">
      <dgm:prSet/>
      <dgm:spPr/>
      <dgm:t>
        <a:bodyPr/>
        <a:lstStyle/>
        <a:p>
          <a:endParaRPr lang="en-US"/>
        </a:p>
      </dgm:t>
    </dgm:pt>
    <dgm:pt modelId="{D20FA21D-D7D7-4017-999E-3E00AA38BEC8}" type="sibTrans" cxnId="{32D2FBD9-A4BA-4447-8CB0-BCF158EA50B1}">
      <dgm:prSet/>
      <dgm:spPr/>
      <dgm:t>
        <a:bodyPr/>
        <a:lstStyle/>
        <a:p>
          <a:endParaRPr lang="en-US"/>
        </a:p>
      </dgm:t>
    </dgm:pt>
    <dgm:pt modelId="{C3B43953-5AC6-46A4-BC80-86B74672C0C9}">
      <dgm:prSet/>
      <dgm:spPr/>
      <dgm:t>
        <a:bodyPr/>
        <a:lstStyle/>
        <a:p>
          <a:r>
            <a:rPr lang="en-US" dirty="0" smtClean="0"/>
            <a:t>Performance Objectives</a:t>
          </a:r>
          <a:endParaRPr lang="en-US" dirty="0"/>
        </a:p>
      </dgm:t>
    </dgm:pt>
    <dgm:pt modelId="{F807FE03-B01B-4327-9208-E99578EE9481}" type="parTrans" cxnId="{03F9092D-FD4B-4444-9FE9-1D86050DDD2F}">
      <dgm:prSet/>
      <dgm:spPr/>
      <dgm:t>
        <a:bodyPr/>
        <a:lstStyle/>
        <a:p>
          <a:endParaRPr lang="en-US"/>
        </a:p>
      </dgm:t>
    </dgm:pt>
    <dgm:pt modelId="{C629E121-0C98-4486-A5C1-4824BA2E1DA7}" type="sibTrans" cxnId="{03F9092D-FD4B-4444-9FE9-1D86050DDD2F}">
      <dgm:prSet/>
      <dgm:spPr/>
      <dgm:t>
        <a:bodyPr/>
        <a:lstStyle/>
        <a:p>
          <a:endParaRPr lang="en-US"/>
        </a:p>
      </dgm:t>
    </dgm:pt>
    <dgm:pt modelId="{551D81A8-F9BF-4533-935C-9A21A5DF7C13}">
      <dgm:prSet/>
      <dgm:spPr/>
      <dgm:t>
        <a:bodyPr/>
        <a:lstStyle/>
        <a:p>
          <a:r>
            <a:rPr lang="en-US" dirty="0" smtClean="0"/>
            <a:t>Training</a:t>
          </a:r>
          <a:endParaRPr lang="en-US" dirty="0"/>
        </a:p>
      </dgm:t>
    </dgm:pt>
    <dgm:pt modelId="{0C86E485-2685-44FA-BE40-AE440CB89963}" type="parTrans" cxnId="{C3D6473B-F9A5-4B4C-903F-9F619211058E}">
      <dgm:prSet/>
      <dgm:spPr/>
      <dgm:t>
        <a:bodyPr/>
        <a:lstStyle/>
        <a:p>
          <a:endParaRPr lang="en-US"/>
        </a:p>
      </dgm:t>
    </dgm:pt>
    <dgm:pt modelId="{7D5FB034-2251-42B4-A03B-1637D807B1BD}" type="sibTrans" cxnId="{C3D6473B-F9A5-4B4C-903F-9F619211058E}">
      <dgm:prSet/>
      <dgm:spPr/>
      <dgm:t>
        <a:bodyPr/>
        <a:lstStyle/>
        <a:p>
          <a:endParaRPr lang="en-US"/>
        </a:p>
      </dgm:t>
    </dgm:pt>
    <dgm:pt modelId="{813F94DF-E0A0-4925-A9E2-207060A3FF77}">
      <dgm:prSet/>
      <dgm:spPr>
        <a:solidFill>
          <a:schemeClr val="tx2"/>
        </a:solidFill>
      </dgm:spPr>
      <dgm:t>
        <a:bodyPr/>
        <a:lstStyle/>
        <a:p>
          <a:r>
            <a:rPr lang="en-US" dirty="0" smtClean="0"/>
            <a:t>Policies &amp; Procedures</a:t>
          </a:r>
          <a:endParaRPr lang="en-US" dirty="0"/>
        </a:p>
      </dgm:t>
    </dgm:pt>
    <dgm:pt modelId="{17CF8C3D-F104-43D3-A3BB-50A716E6C0B2}" type="parTrans" cxnId="{3E8EDD7A-0485-47E4-B257-B5025D127B40}">
      <dgm:prSet/>
      <dgm:spPr>
        <a:solidFill>
          <a:schemeClr val="tx2"/>
        </a:solidFill>
      </dgm:spPr>
      <dgm:t>
        <a:bodyPr/>
        <a:lstStyle/>
        <a:p>
          <a:endParaRPr lang="en-US"/>
        </a:p>
      </dgm:t>
    </dgm:pt>
    <dgm:pt modelId="{F03C7A50-B375-4FA9-95ED-6C02E7F631AC}" type="sibTrans" cxnId="{3E8EDD7A-0485-47E4-B257-B5025D127B40}">
      <dgm:prSet/>
      <dgm:spPr/>
      <dgm:t>
        <a:bodyPr/>
        <a:lstStyle/>
        <a:p>
          <a:endParaRPr lang="en-US"/>
        </a:p>
      </dgm:t>
    </dgm:pt>
    <dgm:pt modelId="{E844717D-9FBB-4899-8885-D06DD9D78C65}">
      <dgm:prSet/>
      <dgm:spPr>
        <a:solidFill>
          <a:schemeClr val="accent4"/>
        </a:solidFill>
      </dgm:spPr>
      <dgm:t>
        <a:bodyPr/>
        <a:lstStyle/>
        <a:p>
          <a:r>
            <a:rPr lang="en-US" dirty="0" smtClean="0"/>
            <a:t>Program Transitions</a:t>
          </a:r>
          <a:endParaRPr lang="en-US" dirty="0"/>
        </a:p>
      </dgm:t>
    </dgm:pt>
    <dgm:pt modelId="{9176B3CE-E802-4B34-97CE-0D9CECBAF9FB}" type="parTrans" cxnId="{2ED6CCAB-85D2-4FED-8FAB-B7538B7FC3ED}">
      <dgm:prSet/>
      <dgm:spPr>
        <a:solidFill>
          <a:schemeClr val="accent4"/>
        </a:solidFill>
      </dgm:spPr>
      <dgm:t>
        <a:bodyPr/>
        <a:lstStyle/>
        <a:p>
          <a:endParaRPr lang="en-US"/>
        </a:p>
      </dgm:t>
    </dgm:pt>
    <dgm:pt modelId="{E4413BD6-288C-4020-B50A-47029C67AFB3}" type="sibTrans" cxnId="{2ED6CCAB-85D2-4FED-8FAB-B7538B7FC3ED}">
      <dgm:prSet/>
      <dgm:spPr/>
      <dgm:t>
        <a:bodyPr/>
        <a:lstStyle/>
        <a:p>
          <a:endParaRPr lang="en-US"/>
        </a:p>
      </dgm:t>
    </dgm:pt>
    <dgm:pt modelId="{F3D7747D-9C9C-4603-9402-FCA2564C7939}">
      <dgm:prSet/>
      <dgm:spPr>
        <a:solidFill>
          <a:schemeClr val="accent5"/>
        </a:solidFill>
      </dgm:spPr>
      <dgm:t>
        <a:bodyPr/>
        <a:lstStyle/>
        <a:p>
          <a:r>
            <a:rPr lang="en-US" dirty="0" smtClean="0"/>
            <a:t>Organizational Development</a:t>
          </a:r>
          <a:endParaRPr lang="en-US" dirty="0"/>
        </a:p>
      </dgm:t>
    </dgm:pt>
    <dgm:pt modelId="{6787EED2-84DB-4146-BBCA-1E15C064E7BF}" type="parTrans" cxnId="{5ED0CE0F-C4BA-474F-9BD1-E21C019FB477}">
      <dgm:prSet/>
      <dgm:spPr>
        <a:solidFill>
          <a:schemeClr val="accent5"/>
        </a:solidFill>
      </dgm:spPr>
      <dgm:t>
        <a:bodyPr/>
        <a:lstStyle/>
        <a:p>
          <a:endParaRPr lang="en-US"/>
        </a:p>
      </dgm:t>
    </dgm:pt>
    <dgm:pt modelId="{2831FC3B-022A-4F90-B244-9550EE0CF88F}" type="sibTrans" cxnId="{5ED0CE0F-C4BA-474F-9BD1-E21C019FB477}">
      <dgm:prSet/>
      <dgm:spPr/>
      <dgm:t>
        <a:bodyPr/>
        <a:lstStyle/>
        <a:p>
          <a:endParaRPr lang="en-US"/>
        </a:p>
      </dgm:t>
    </dgm:pt>
    <dgm:pt modelId="{FD69BBC6-5F83-448D-822A-0E843DCA2D4D}">
      <dgm:prSet/>
      <dgm:spPr>
        <a:solidFill>
          <a:schemeClr val="tx2"/>
        </a:solidFill>
      </dgm:spPr>
      <dgm:t>
        <a:bodyPr/>
        <a:lstStyle/>
        <a:p>
          <a:r>
            <a:rPr lang="en-US" dirty="0" smtClean="0"/>
            <a:t>Referral &amp; Linkage to </a:t>
          </a:r>
          <a:r>
            <a:rPr lang="en-US" smtClean="0"/>
            <a:t>DPH staff</a:t>
          </a:r>
          <a:endParaRPr lang="en-US" dirty="0"/>
        </a:p>
      </dgm:t>
    </dgm:pt>
    <dgm:pt modelId="{1885DF44-51D4-46C5-AE89-B1E4527661ED}" type="parTrans" cxnId="{EFA3ED28-A5EA-4CA5-A066-D4B03109437F}">
      <dgm:prSet/>
      <dgm:spPr>
        <a:solidFill>
          <a:schemeClr val="tx2"/>
        </a:solidFill>
      </dgm:spPr>
      <dgm:t>
        <a:bodyPr/>
        <a:lstStyle/>
        <a:p>
          <a:endParaRPr lang="en-US"/>
        </a:p>
      </dgm:t>
    </dgm:pt>
    <dgm:pt modelId="{6CFA291A-3A8A-4180-B7D5-D2A8A9FF001B}" type="sibTrans" cxnId="{EFA3ED28-A5EA-4CA5-A066-D4B03109437F}">
      <dgm:prSet/>
      <dgm:spPr/>
      <dgm:t>
        <a:bodyPr/>
        <a:lstStyle/>
        <a:p>
          <a:endParaRPr lang="en-US"/>
        </a:p>
      </dgm:t>
    </dgm:pt>
    <dgm:pt modelId="{F74CAFE2-81E0-4B5D-882E-D9E4B52A6194}">
      <dgm:prSet/>
      <dgm:spPr/>
      <dgm:t>
        <a:bodyPr/>
        <a:lstStyle/>
        <a:p>
          <a:r>
            <a:rPr lang="en-US" dirty="0" smtClean="0"/>
            <a:t>Contract Interpretation</a:t>
          </a:r>
          <a:endParaRPr lang="en-US" dirty="0"/>
        </a:p>
      </dgm:t>
    </dgm:pt>
    <dgm:pt modelId="{8B3FD71B-AC38-4FB8-ACEF-5F7107EC36A5}" type="parTrans" cxnId="{FF6BB327-EAF8-42A2-85E3-A4312655C8D2}">
      <dgm:prSet/>
      <dgm:spPr/>
      <dgm:t>
        <a:bodyPr/>
        <a:lstStyle/>
        <a:p>
          <a:endParaRPr lang="en-US"/>
        </a:p>
      </dgm:t>
    </dgm:pt>
    <dgm:pt modelId="{3E57B020-3AC7-483A-AE53-B525FFEEF299}" type="sibTrans" cxnId="{FF6BB327-EAF8-42A2-85E3-A4312655C8D2}">
      <dgm:prSet/>
      <dgm:spPr/>
      <dgm:t>
        <a:bodyPr/>
        <a:lstStyle/>
        <a:p>
          <a:endParaRPr lang="en-US"/>
        </a:p>
      </dgm:t>
    </dgm:pt>
    <dgm:pt modelId="{E1870FFB-57AF-4DFC-BF58-9052A441A9C1}" type="pres">
      <dgm:prSet presAssocID="{28F123DA-8361-4AA3-905B-2759234CB110}" presName="Name0" presStyleCnt="0">
        <dgm:presLayoutVars>
          <dgm:chMax val="1"/>
          <dgm:dir val="rev"/>
          <dgm:animLvl val="ctr"/>
          <dgm:resizeHandles val="exact"/>
        </dgm:presLayoutVars>
      </dgm:prSet>
      <dgm:spPr/>
      <dgm:t>
        <a:bodyPr/>
        <a:lstStyle/>
        <a:p>
          <a:endParaRPr lang="en-US"/>
        </a:p>
      </dgm:t>
    </dgm:pt>
    <dgm:pt modelId="{32AA5602-C3AB-4A0E-AE36-9926F2039FFC}" type="pres">
      <dgm:prSet presAssocID="{631B4674-C88E-4E24-849C-37C933EBAA71}" presName="centerShape" presStyleLbl="node0" presStyleIdx="0" presStyleCnt="1" custScaleX="104553" custScaleY="103653"/>
      <dgm:spPr/>
      <dgm:t>
        <a:bodyPr/>
        <a:lstStyle/>
        <a:p>
          <a:endParaRPr lang="en-US"/>
        </a:p>
      </dgm:t>
    </dgm:pt>
    <dgm:pt modelId="{FD46561C-8EC3-4615-BF69-347FE0E20371}" type="pres">
      <dgm:prSet presAssocID="{1555A18D-E3ED-4663-8622-04AC19F751B5}" presName="parTrans" presStyleLbl="sibTrans2D1" presStyleIdx="0" presStyleCnt="10" custAng="10800000"/>
      <dgm:spPr/>
      <dgm:t>
        <a:bodyPr/>
        <a:lstStyle/>
        <a:p>
          <a:endParaRPr lang="en-US"/>
        </a:p>
      </dgm:t>
    </dgm:pt>
    <dgm:pt modelId="{AED75AB2-0578-4285-9E88-A6F89F578625}" type="pres">
      <dgm:prSet presAssocID="{1555A18D-E3ED-4663-8622-04AC19F751B5}" presName="connectorText" presStyleLbl="sibTrans2D1" presStyleIdx="0" presStyleCnt="10"/>
      <dgm:spPr/>
      <dgm:t>
        <a:bodyPr/>
        <a:lstStyle/>
        <a:p>
          <a:endParaRPr lang="en-US"/>
        </a:p>
      </dgm:t>
    </dgm:pt>
    <dgm:pt modelId="{E7662496-7AA4-4A90-9778-F9414713722E}" type="pres">
      <dgm:prSet presAssocID="{A55135A1-DAFB-4AD4-9BCE-163C148A2635}" presName="node" presStyleLbl="node1" presStyleIdx="0" presStyleCnt="10">
        <dgm:presLayoutVars>
          <dgm:bulletEnabled val="1"/>
        </dgm:presLayoutVars>
      </dgm:prSet>
      <dgm:spPr/>
      <dgm:t>
        <a:bodyPr/>
        <a:lstStyle/>
        <a:p>
          <a:endParaRPr lang="en-US"/>
        </a:p>
      </dgm:t>
    </dgm:pt>
    <dgm:pt modelId="{67618DFE-ED10-493F-A6CC-B40E0289FC12}" type="pres">
      <dgm:prSet presAssocID="{B4EEFE3A-6C49-4024-95A1-0CAB2FF49C5C}" presName="parTrans" presStyleLbl="sibTrans2D1" presStyleIdx="1" presStyleCnt="10" custAng="10800000"/>
      <dgm:spPr/>
      <dgm:t>
        <a:bodyPr/>
        <a:lstStyle/>
        <a:p>
          <a:endParaRPr lang="en-US"/>
        </a:p>
      </dgm:t>
    </dgm:pt>
    <dgm:pt modelId="{59B1CA5F-792A-42B3-B4AA-EFB35B110570}" type="pres">
      <dgm:prSet presAssocID="{B4EEFE3A-6C49-4024-95A1-0CAB2FF49C5C}" presName="connectorText" presStyleLbl="sibTrans2D1" presStyleIdx="1" presStyleCnt="10"/>
      <dgm:spPr/>
      <dgm:t>
        <a:bodyPr/>
        <a:lstStyle/>
        <a:p>
          <a:endParaRPr lang="en-US"/>
        </a:p>
      </dgm:t>
    </dgm:pt>
    <dgm:pt modelId="{21E743B3-ADD1-40C5-ADD3-C7C07E16F07B}" type="pres">
      <dgm:prSet presAssocID="{70205D9C-D5A2-4A83-9FAF-E86B6A450075}" presName="node" presStyleLbl="node1" presStyleIdx="1" presStyleCnt="10">
        <dgm:presLayoutVars>
          <dgm:bulletEnabled val="1"/>
        </dgm:presLayoutVars>
      </dgm:prSet>
      <dgm:spPr/>
      <dgm:t>
        <a:bodyPr/>
        <a:lstStyle/>
        <a:p>
          <a:endParaRPr lang="en-US"/>
        </a:p>
      </dgm:t>
    </dgm:pt>
    <dgm:pt modelId="{434B38F9-3CFE-4483-AFE4-CA4D06A2D0CA}" type="pres">
      <dgm:prSet presAssocID="{F4786B89-5E0B-4781-A892-D31CE76F4972}" presName="parTrans" presStyleLbl="sibTrans2D1" presStyleIdx="2" presStyleCnt="10" custAng="10559809"/>
      <dgm:spPr/>
      <dgm:t>
        <a:bodyPr/>
        <a:lstStyle/>
        <a:p>
          <a:endParaRPr lang="en-US"/>
        </a:p>
      </dgm:t>
    </dgm:pt>
    <dgm:pt modelId="{DE0F32B6-88A1-4FB6-A9FF-B24AC2BAE98D}" type="pres">
      <dgm:prSet presAssocID="{F4786B89-5E0B-4781-A892-D31CE76F4972}" presName="connectorText" presStyleLbl="sibTrans2D1" presStyleIdx="2" presStyleCnt="10"/>
      <dgm:spPr/>
      <dgm:t>
        <a:bodyPr/>
        <a:lstStyle/>
        <a:p>
          <a:endParaRPr lang="en-US"/>
        </a:p>
      </dgm:t>
    </dgm:pt>
    <dgm:pt modelId="{069D2B5A-409E-4D88-8BDB-A91B13929869}" type="pres">
      <dgm:prSet presAssocID="{6D3461C4-8A3F-451D-87A7-FE7467B8E3AF}" presName="node" presStyleLbl="node1" presStyleIdx="2" presStyleCnt="10">
        <dgm:presLayoutVars>
          <dgm:bulletEnabled val="1"/>
        </dgm:presLayoutVars>
      </dgm:prSet>
      <dgm:spPr/>
      <dgm:t>
        <a:bodyPr/>
        <a:lstStyle/>
        <a:p>
          <a:endParaRPr lang="en-US"/>
        </a:p>
      </dgm:t>
    </dgm:pt>
    <dgm:pt modelId="{8C3E5658-AF2E-45B7-88B1-F97BDF87F900}" type="pres">
      <dgm:prSet presAssocID="{F807FE03-B01B-4327-9208-E99578EE9481}" presName="parTrans" presStyleLbl="sibTrans2D1" presStyleIdx="3" presStyleCnt="10" custAng="10800000"/>
      <dgm:spPr/>
      <dgm:t>
        <a:bodyPr/>
        <a:lstStyle/>
        <a:p>
          <a:endParaRPr lang="en-US"/>
        </a:p>
      </dgm:t>
    </dgm:pt>
    <dgm:pt modelId="{9A0B5153-1A40-4A47-B40D-79D458279BDB}" type="pres">
      <dgm:prSet presAssocID="{F807FE03-B01B-4327-9208-E99578EE9481}" presName="connectorText" presStyleLbl="sibTrans2D1" presStyleIdx="3" presStyleCnt="10"/>
      <dgm:spPr/>
      <dgm:t>
        <a:bodyPr/>
        <a:lstStyle/>
        <a:p>
          <a:endParaRPr lang="en-US"/>
        </a:p>
      </dgm:t>
    </dgm:pt>
    <dgm:pt modelId="{22487F14-3249-4FE8-AF00-60F91DB26CB9}" type="pres">
      <dgm:prSet presAssocID="{C3B43953-5AC6-46A4-BC80-86B74672C0C9}" presName="node" presStyleLbl="node1" presStyleIdx="3" presStyleCnt="10">
        <dgm:presLayoutVars>
          <dgm:bulletEnabled val="1"/>
        </dgm:presLayoutVars>
      </dgm:prSet>
      <dgm:spPr/>
      <dgm:t>
        <a:bodyPr/>
        <a:lstStyle/>
        <a:p>
          <a:endParaRPr lang="en-US"/>
        </a:p>
      </dgm:t>
    </dgm:pt>
    <dgm:pt modelId="{CE6B6012-A5CC-4EB0-B1A9-8E882628230C}" type="pres">
      <dgm:prSet presAssocID="{0C86E485-2685-44FA-BE40-AE440CB89963}" presName="parTrans" presStyleLbl="sibTrans2D1" presStyleIdx="4" presStyleCnt="10" custAng="10916909"/>
      <dgm:spPr/>
      <dgm:t>
        <a:bodyPr/>
        <a:lstStyle/>
        <a:p>
          <a:endParaRPr lang="en-US"/>
        </a:p>
      </dgm:t>
    </dgm:pt>
    <dgm:pt modelId="{B79FB4A8-7A5D-4DB5-A67A-A32DAA4C2833}" type="pres">
      <dgm:prSet presAssocID="{0C86E485-2685-44FA-BE40-AE440CB89963}" presName="connectorText" presStyleLbl="sibTrans2D1" presStyleIdx="4" presStyleCnt="10"/>
      <dgm:spPr/>
      <dgm:t>
        <a:bodyPr/>
        <a:lstStyle/>
        <a:p>
          <a:endParaRPr lang="en-US"/>
        </a:p>
      </dgm:t>
    </dgm:pt>
    <dgm:pt modelId="{963C8666-A840-4E9D-8EF2-5A592E6F24CF}" type="pres">
      <dgm:prSet presAssocID="{551D81A8-F9BF-4533-935C-9A21A5DF7C13}" presName="node" presStyleLbl="node1" presStyleIdx="4" presStyleCnt="10">
        <dgm:presLayoutVars>
          <dgm:bulletEnabled val="1"/>
        </dgm:presLayoutVars>
      </dgm:prSet>
      <dgm:spPr/>
      <dgm:t>
        <a:bodyPr/>
        <a:lstStyle/>
        <a:p>
          <a:endParaRPr lang="en-US"/>
        </a:p>
      </dgm:t>
    </dgm:pt>
    <dgm:pt modelId="{2690C01A-BFDB-471D-A872-8560327DD1E8}" type="pres">
      <dgm:prSet presAssocID="{17CF8C3D-F104-43D3-A3BB-50A716E6C0B2}" presName="parTrans" presStyleLbl="sibTrans2D1" presStyleIdx="5" presStyleCnt="10" custAng="10741837"/>
      <dgm:spPr/>
      <dgm:t>
        <a:bodyPr/>
        <a:lstStyle/>
        <a:p>
          <a:endParaRPr lang="en-US"/>
        </a:p>
      </dgm:t>
    </dgm:pt>
    <dgm:pt modelId="{F0777262-F9A0-4064-AFC2-93C4150D2970}" type="pres">
      <dgm:prSet presAssocID="{17CF8C3D-F104-43D3-A3BB-50A716E6C0B2}" presName="connectorText" presStyleLbl="sibTrans2D1" presStyleIdx="5" presStyleCnt="10"/>
      <dgm:spPr/>
      <dgm:t>
        <a:bodyPr/>
        <a:lstStyle/>
        <a:p>
          <a:endParaRPr lang="en-US"/>
        </a:p>
      </dgm:t>
    </dgm:pt>
    <dgm:pt modelId="{53410616-423D-4CB9-8475-588CCA424370}" type="pres">
      <dgm:prSet presAssocID="{813F94DF-E0A0-4925-A9E2-207060A3FF77}" presName="node" presStyleLbl="node1" presStyleIdx="5" presStyleCnt="10">
        <dgm:presLayoutVars>
          <dgm:bulletEnabled val="1"/>
        </dgm:presLayoutVars>
      </dgm:prSet>
      <dgm:spPr/>
      <dgm:t>
        <a:bodyPr/>
        <a:lstStyle/>
        <a:p>
          <a:endParaRPr lang="en-US"/>
        </a:p>
      </dgm:t>
    </dgm:pt>
    <dgm:pt modelId="{09B849C4-1BFC-4A4F-A660-95E76F7AE26A}" type="pres">
      <dgm:prSet presAssocID="{9176B3CE-E802-4B34-97CE-0D9CECBAF9FB}" presName="parTrans" presStyleLbl="sibTrans2D1" presStyleIdx="6" presStyleCnt="10" custAng="10829083"/>
      <dgm:spPr/>
      <dgm:t>
        <a:bodyPr/>
        <a:lstStyle/>
        <a:p>
          <a:endParaRPr lang="en-US"/>
        </a:p>
      </dgm:t>
    </dgm:pt>
    <dgm:pt modelId="{EFA7277C-47C3-4C45-9363-72AB04F78082}" type="pres">
      <dgm:prSet presAssocID="{9176B3CE-E802-4B34-97CE-0D9CECBAF9FB}" presName="connectorText" presStyleLbl="sibTrans2D1" presStyleIdx="6" presStyleCnt="10"/>
      <dgm:spPr/>
      <dgm:t>
        <a:bodyPr/>
        <a:lstStyle/>
        <a:p>
          <a:endParaRPr lang="en-US"/>
        </a:p>
      </dgm:t>
    </dgm:pt>
    <dgm:pt modelId="{E0FD2424-5C3E-4E68-94BC-9CF16129765F}" type="pres">
      <dgm:prSet presAssocID="{E844717D-9FBB-4899-8885-D06DD9D78C65}" presName="node" presStyleLbl="node1" presStyleIdx="6" presStyleCnt="10">
        <dgm:presLayoutVars>
          <dgm:bulletEnabled val="1"/>
        </dgm:presLayoutVars>
      </dgm:prSet>
      <dgm:spPr/>
      <dgm:t>
        <a:bodyPr/>
        <a:lstStyle/>
        <a:p>
          <a:endParaRPr lang="en-US"/>
        </a:p>
      </dgm:t>
    </dgm:pt>
    <dgm:pt modelId="{A164D826-4431-4D4A-A0DA-9C7E1EDF440F}" type="pres">
      <dgm:prSet presAssocID="{6787EED2-84DB-4146-BBCA-1E15C064E7BF}" presName="parTrans" presStyleLbl="sibTrans2D1" presStyleIdx="7" presStyleCnt="10" custAng="10886751"/>
      <dgm:spPr/>
      <dgm:t>
        <a:bodyPr/>
        <a:lstStyle/>
        <a:p>
          <a:endParaRPr lang="en-US"/>
        </a:p>
      </dgm:t>
    </dgm:pt>
    <dgm:pt modelId="{8319F340-8DCE-4332-A0D6-FC4DCD9D585E}" type="pres">
      <dgm:prSet presAssocID="{6787EED2-84DB-4146-BBCA-1E15C064E7BF}" presName="connectorText" presStyleLbl="sibTrans2D1" presStyleIdx="7" presStyleCnt="10"/>
      <dgm:spPr/>
      <dgm:t>
        <a:bodyPr/>
        <a:lstStyle/>
        <a:p>
          <a:endParaRPr lang="en-US"/>
        </a:p>
      </dgm:t>
    </dgm:pt>
    <dgm:pt modelId="{1E8C6218-632F-494F-98B2-0283B8C64547}" type="pres">
      <dgm:prSet presAssocID="{F3D7747D-9C9C-4603-9402-FCA2564C7939}" presName="node" presStyleLbl="node1" presStyleIdx="7" presStyleCnt="10">
        <dgm:presLayoutVars>
          <dgm:bulletEnabled val="1"/>
        </dgm:presLayoutVars>
      </dgm:prSet>
      <dgm:spPr/>
      <dgm:t>
        <a:bodyPr/>
        <a:lstStyle/>
        <a:p>
          <a:endParaRPr lang="en-US"/>
        </a:p>
      </dgm:t>
    </dgm:pt>
    <dgm:pt modelId="{D6CCA9FB-6363-4999-B38C-3D2C89A33446}" type="pres">
      <dgm:prSet presAssocID="{1885DF44-51D4-46C5-AE89-B1E4527661ED}" presName="parTrans" presStyleLbl="sibTrans2D1" presStyleIdx="8" presStyleCnt="10" custAng="10840833"/>
      <dgm:spPr/>
      <dgm:t>
        <a:bodyPr/>
        <a:lstStyle/>
        <a:p>
          <a:endParaRPr lang="en-US"/>
        </a:p>
      </dgm:t>
    </dgm:pt>
    <dgm:pt modelId="{107772C2-6734-4258-AA3C-66D4A723E3D6}" type="pres">
      <dgm:prSet presAssocID="{1885DF44-51D4-46C5-AE89-B1E4527661ED}" presName="connectorText" presStyleLbl="sibTrans2D1" presStyleIdx="8" presStyleCnt="10"/>
      <dgm:spPr/>
      <dgm:t>
        <a:bodyPr/>
        <a:lstStyle/>
        <a:p>
          <a:endParaRPr lang="en-US"/>
        </a:p>
      </dgm:t>
    </dgm:pt>
    <dgm:pt modelId="{D95E27F1-9BC4-411E-A371-D512E25378DD}" type="pres">
      <dgm:prSet presAssocID="{FD69BBC6-5F83-448D-822A-0E843DCA2D4D}" presName="node" presStyleLbl="node1" presStyleIdx="8" presStyleCnt="10">
        <dgm:presLayoutVars>
          <dgm:bulletEnabled val="1"/>
        </dgm:presLayoutVars>
      </dgm:prSet>
      <dgm:spPr/>
      <dgm:t>
        <a:bodyPr/>
        <a:lstStyle/>
        <a:p>
          <a:endParaRPr lang="en-US"/>
        </a:p>
      </dgm:t>
    </dgm:pt>
    <dgm:pt modelId="{7A1B17D4-B6E4-4565-AAD6-28CC97DE0AF2}" type="pres">
      <dgm:prSet presAssocID="{8B3FD71B-AC38-4FB8-ACEF-5F7107EC36A5}" presName="parTrans" presStyleLbl="sibTrans2D1" presStyleIdx="9" presStyleCnt="10" custAng="10920698"/>
      <dgm:spPr/>
      <dgm:t>
        <a:bodyPr/>
        <a:lstStyle/>
        <a:p>
          <a:endParaRPr lang="en-US"/>
        </a:p>
      </dgm:t>
    </dgm:pt>
    <dgm:pt modelId="{75F5B999-D95B-4FBA-A9EE-45021A71D570}" type="pres">
      <dgm:prSet presAssocID="{8B3FD71B-AC38-4FB8-ACEF-5F7107EC36A5}" presName="connectorText" presStyleLbl="sibTrans2D1" presStyleIdx="9" presStyleCnt="10"/>
      <dgm:spPr/>
      <dgm:t>
        <a:bodyPr/>
        <a:lstStyle/>
        <a:p>
          <a:endParaRPr lang="en-US"/>
        </a:p>
      </dgm:t>
    </dgm:pt>
    <dgm:pt modelId="{DCBB7B8C-29DB-40DC-9F31-3E1F83307E9E}" type="pres">
      <dgm:prSet presAssocID="{F74CAFE2-81E0-4B5D-882E-D9E4B52A6194}" presName="node" presStyleLbl="node1" presStyleIdx="9" presStyleCnt="10">
        <dgm:presLayoutVars>
          <dgm:bulletEnabled val="1"/>
        </dgm:presLayoutVars>
      </dgm:prSet>
      <dgm:spPr/>
      <dgm:t>
        <a:bodyPr/>
        <a:lstStyle/>
        <a:p>
          <a:endParaRPr lang="en-US"/>
        </a:p>
      </dgm:t>
    </dgm:pt>
  </dgm:ptLst>
  <dgm:cxnLst>
    <dgm:cxn modelId="{A474925E-CAB1-4539-A82F-1B1C77A7F1BB}" type="presOf" srcId="{F4786B89-5E0B-4781-A892-D31CE76F4972}" destId="{DE0F32B6-88A1-4FB6-A9FF-B24AC2BAE98D}" srcOrd="1" destOrd="0" presId="urn:microsoft.com/office/officeart/2005/8/layout/radial5"/>
    <dgm:cxn modelId="{BE355D4B-AEB6-4EF8-8CA7-847A74A8D29C}" type="presOf" srcId="{9176B3CE-E802-4B34-97CE-0D9CECBAF9FB}" destId="{EFA7277C-47C3-4C45-9363-72AB04F78082}" srcOrd="1" destOrd="0" presId="urn:microsoft.com/office/officeart/2005/8/layout/radial5"/>
    <dgm:cxn modelId="{7B7C9981-999E-422F-A618-27C88BB7D989}" type="presOf" srcId="{F4786B89-5E0B-4781-A892-D31CE76F4972}" destId="{434B38F9-3CFE-4483-AFE4-CA4D06A2D0CA}" srcOrd="0" destOrd="0" presId="urn:microsoft.com/office/officeart/2005/8/layout/radial5"/>
    <dgm:cxn modelId="{8C548CBD-6647-43E0-9095-ADCE577B8175}" type="presOf" srcId="{0C86E485-2685-44FA-BE40-AE440CB89963}" destId="{B79FB4A8-7A5D-4DB5-A67A-A32DAA4C2833}" srcOrd="1" destOrd="0" presId="urn:microsoft.com/office/officeart/2005/8/layout/radial5"/>
    <dgm:cxn modelId="{2C4E5918-C962-4266-8912-FBDB1805E1F4}" type="presOf" srcId="{70205D9C-D5A2-4A83-9FAF-E86B6A450075}" destId="{21E743B3-ADD1-40C5-ADD3-C7C07E16F07B}" srcOrd="0" destOrd="0" presId="urn:microsoft.com/office/officeart/2005/8/layout/radial5"/>
    <dgm:cxn modelId="{32D2FBD9-A4BA-4447-8CB0-BCF158EA50B1}" srcId="{631B4674-C88E-4E24-849C-37C933EBAA71}" destId="{6D3461C4-8A3F-451D-87A7-FE7467B8E3AF}" srcOrd="2" destOrd="0" parTransId="{F4786B89-5E0B-4781-A892-D31CE76F4972}" sibTransId="{D20FA21D-D7D7-4017-999E-3E00AA38BEC8}"/>
    <dgm:cxn modelId="{03F9092D-FD4B-4444-9FE9-1D86050DDD2F}" srcId="{631B4674-C88E-4E24-849C-37C933EBAA71}" destId="{C3B43953-5AC6-46A4-BC80-86B74672C0C9}" srcOrd="3" destOrd="0" parTransId="{F807FE03-B01B-4327-9208-E99578EE9481}" sibTransId="{C629E121-0C98-4486-A5C1-4824BA2E1DA7}"/>
    <dgm:cxn modelId="{04BDBE79-B1CF-4232-93C1-CEAF23AAC34E}" type="presOf" srcId="{1555A18D-E3ED-4663-8622-04AC19F751B5}" destId="{AED75AB2-0578-4285-9E88-A6F89F578625}" srcOrd="1" destOrd="0" presId="urn:microsoft.com/office/officeart/2005/8/layout/radial5"/>
    <dgm:cxn modelId="{7D696EAB-AEAD-4803-B31F-731309BD81AA}" type="presOf" srcId="{8B3FD71B-AC38-4FB8-ACEF-5F7107EC36A5}" destId="{75F5B999-D95B-4FBA-A9EE-45021A71D570}" srcOrd="1" destOrd="0" presId="urn:microsoft.com/office/officeart/2005/8/layout/radial5"/>
    <dgm:cxn modelId="{08617063-021F-4B10-80DC-E5A0985ED7FF}" type="presOf" srcId="{551D81A8-F9BF-4533-935C-9A21A5DF7C13}" destId="{963C8666-A840-4E9D-8EF2-5A592E6F24CF}" srcOrd="0" destOrd="0" presId="urn:microsoft.com/office/officeart/2005/8/layout/radial5"/>
    <dgm:cxn modelId="{77248B2A-4246-42E0-9FB9-32C9BF99AD0E}" type="presOf" srcId="{0C86E485-2685-44FA-BE40-AE440CB89963}" destId="{CE6B6012-A5CC-4EB0-B1A9-8E882628230C}" srcOrd="0" destOrd="0" presId="urn:microsoft.com/office/officeart/2005/8/layout/radial5"/>
    <dgm:cxn modelId="{3E8EDD7A-0485-47E4-B257-B5025D127B40}" srcId="{631B4674-C88E-4E24-849C-37C933EBAA71}" destId="{813F94DF-E0A0-4925-A9E2-207060A3FF77}" srcOrd="5" destOrd="0" parTransId="{17CF8C3D-F104-43D3-A3BB-50A716E6C0B2}" sibTransId="{F03C7A50-B375-4FA9-95ED-6C02E7F631AC}"/>
    <dgm:cxn modelId="{F38F61CC-E120-45CA-890F-80C04B919E9D}" type="presOf" srcId="{1555A18D-E3ED-4663-8622-04AC19F751B5}" destId="{FD46561C-8EC3-4615-BF69-347FE0E20371}" srcOrd="0" destOrd="0" presId="urn:microsoft.com/office/officeart/2005/8/layout/radial5"/>
    <dgm:cxn modelId="{98A89B2D-3AEA-4741-95C8-F80C5E94F0D4}" type="presOf" srcId="{6787EED2-84DB-4146-BBCA-1E15C064E7BF}" destId="{A164D826-4431-4D4A-A0DA-9C7E1EDF440F}" srcOrd="0" destOrd="0" presId="urn:microsoft.com/office/officeart/2005/8/layout/radial5"/>
    <dgm:cxn modelId="{FF6BB327-EAF8-42A2-85E3-A4312655C8D2}" srcId="{631B4674-C88E-4E24-849C-37C933EBAA71}" destId="{F74CAFE2-81E0-4B5D-882E-D9E4B52A6194}" srcOrd="9" destOrd="0" parTransId="{8B3FD71B-AC38-4FB8-ACEF-5F7107EC36A5}" sibTransId="{3E57B020-3AC7-483A-AE53-B525FFEEF299}"/>
    <dgm:cxn modelId="{0BE1565F-289A-443B-BFC4-E2F43636FD78}" type="presOf" srcId="{17CF8C3D-F104-43D3-A3BB-50A716E6C0B2}" destId="{F0777262-F9A0-4064-AFC2-93C4150D2970}" srcOrd="1" destOrd="0" presId="urn:microsoft.com/office/officeart/2005/8/layout/radial5"/>
    <dgm:cxn modelId="{44954A7B-F51A-4C59-AB04-5CF71F27E4A8}" type="presOf" srcId="{1885DF44-51D4-46C5-AE89-B1E4527661ED}" destId="{107772C2-6734-4258-AA3C-66D4A723E3D6}" srcOrd="1" destOrd="0" presId="urn:microsoft.com/office/officeart/2005/8/layout/radial5"/>
    <dgm:cxn modelId="{2ED6CCAB-85D2-4FED-8FAB-B7538B7FC3ED}" srcId="{631B4674-C88E-4E24-849C-37C933EBAA71}" destId="{E844717D-9FBB-4899-8885-D06DD9D78C65}" srcOrd="6" destOrd="0" parTransId="{9176B3CE-E802-4B34-97CE-0D9CECBAF9FB}" sibTransId="{E4413BD6-288C-4020-B50A-47029C67AFB3}"/>
    <dgm:cxn modelId="{0EEDD788-4A73-442D-BD4A-E3AA4C8C8630}" type="presOf" srcId="{28F123DA-8361-4AA3-905B-2759234CB110}" destId="{E1870FFB-57AF-4DFC-BF58-9052A441A9C1}" srcOrd="0" destOrd="0" presId="urn:microsoft.com/office/officeart/2005/8/layout/radial5"/>
    <dgm:cxn modelId="{C3D6473B-F9A5-4B4C-903F-9F619211058E}" srcId="{631B4674-C88E-4E24-849C-37C933EBAA71}" destId="{551D81A8-F9BF-4533-935C-9A21A5DF7C13}" srcOrd="4" destOrd="0" parTransId="{0C86E485-2685-44FA-BE40-AE440CB89963}" sibTransId="{7D5FB034-2251-42B4-A03B-1637D807B1BD}"/>
    <dgm:cxn modelId="{9F615766-30FF-40CC-A342-642324BFEEDD}" type="presOf" srcId="{F807FE03-B01B-4327-9208-E99578EE9481}" destId="{8C3E5658-AF2E-45B7-88B1-F97BDF87F900}" srcOrd="0" destOrd="0" presId="urn:microsoft.com/office/officeart/2005/8/layout/radial5"/>
    <dgm:cxn modelId="{F3879688-0C6F-48FD-8778-7CB898DBF798}" type="presOf" srcId="{F3D7747D-9C9C-4603-9402-FCA2564C7939}" destId="{1E8C6218-632F-494F-98B2-0283B8C64547}" srcOrd="0" destOrd="0" presId="urn:microsoft.com/office/officeart/2005/8/layout/radial5"/>
    <dgm:cxn modelId="{91E0414B-C547-4C7B-B242-3B294F363D2E}" type="presOf" srcId="{8B3FD71B-AC38-4FB8-ACEF-5F7107EC36A5}" destId="{7A1B17D4-B6E4-4565-AAD6-28CC97DE0AF2}" srcOrd="0" destOrd="0" presId="urn:microsoft.com/office/officeart/2005/8/layout/radial5"/>
    <dgm:cxn modelId="{3E318BC5-8531-4C01-BF69-94DD8C8E5564}" type="presOf" srcId="{B4EEFE3A-6C49-4024-95A1-0CAB2FF49C5C}" destId="{67618DFE-ED10-493F-A6CC-B40E0289FC12}" srcOrd="0" destOrd="0" presId="urn:microsoft.com/office/officeart/2005/8/layout/radial5"/>
    <dgm:cxn modelId="{19D2E2B2-297A-45EE-9D6D-3FF8C51C67B0}" type="presOf" srcId="{A55135A1-DAFB-4AD4-9BCE-163C148A2635}" destId="{E7662496-7AA4-4A90-9778-F9414713722E}" srcOrd="0" destOrd="0" presId="urn:microsoft.com/office/officeart/2005/8/layout/radial5"/>
    <dgm:cxn modelId="{5ED0CE0F-C4BA-474F-9BD1-E21C019FB477}" srcId="{631B4674-C88E-4E24-849C-37C933EBAA71}" destId="{F3D7747D-9C9C-4603-9402-FCA2564C7939}" srcOrd="7" destOrd="0" parTransId="{6787EED2-84DB-4146-BBCA-1E15C064E7BF}" sibTransId="{2831FC3B-022A-4F90-B244-9550EE0CF88F}"/>
    <dgm:cxn modelId="{F2588018-0EA6-4EDB-A7C0-ECF38D22D904}" type="presOf" srcId="{C3B43953-5AC6-46A4-BC80-86B74672C0C9}" destId="{22487F14-3249-4FE8-AF00-60F91DB26CB9}" srcOrd="0" destOrd="0" presId="urn:microsoft.com/office/officeart/2005/8/layout/radial5"/>
    <dgm:cxn modelId="{791E270E-BDF8-4AD4-8FFE-C3BB5E352D1F}" type="presOf" srcId="{6D3461C4-8A3F-451D-87A7-FE7467B8E3AF}" destId="{069D2B5A-409E-4D88-8BDB-A91B13929869}" srcOrd="0" destOrd="0" presId="urn:microsoft.com/office/officeart/2005/8/layout/radial5"/>
    <dgm:cxn modelId="{C0F69C73-F512-46C4-AE1B-CEADEA2E52C0}" type="presOf" srcId="{FD69BBC6-5F83-448D-822A-0E843DCA2D4D}" destId="{D95E27F1-9BC4-411E-A371-D512E25378DD}" srcOrd="0" destOrd="0" presId="urn:microsoft.com/office/officeart/2005/8/layout/radial5"/>
    <dgm:cxn modelId="{C4F6BF4C-BBE9-4E85-AC84-1298EBD35ED6}" type="presOf" srcId="{F74CAFE2-81E0-4B5D-882E-D9E4B52A6194}" destId="{DCBB7B8C-29DB-40DC-9F31-3E1F83307E9E}" srcOrd="0" destOrd="0" presId="urn:microsoft.com/office/officeart/2005/8/layout/radial5"/>
    <dgm:cxn modelId="{3A867C7F-F701-4046-97E6-189C6C26C8E2}" type="presOf" srcId="{F807FE03-B01B-4327-9208-E99578EE9481}" destId="{9A0B5153-1A40-4A47-B40D-79D458279BDB}" srcOrd="1" destOrd="0" presId="urn:microsoft.com/office/officeart/2005/8/layout/radial5"/>
    <dgm:cxn modelId="{C962507C-E084-48F6-8690-34881D99E919}" type="presOf" srcId="{813F94DF-E0A0-4925-A9E2-207060A3FF77}" destId="{53410616-423D-4CB9-8475-588CCA424370}" srcOrd="0" destOrd="0" presId="urn:microsoft.com/office/officeart/2005/8/layout/radial5"/>
    <dgm:cxn modelId="{F89CE9AA-EAC3-419F-8489-6599E8BD8B0E}" type="presOf" srcId="{1885DF44-51D4-46C5-AE89-B1E4527661ED}" destId="{D6CCA9FB-6363-4999-B38C-3D2C89A33446}" srcOrd="0" destOrd="0" presId="urn:microsoft.com/office/officeart/2005/8/layout/radial5"/>
    <dgm:cxn modelId="{207C5A77-976A-4B28-B842-B5DE4C3EE68B}" type="presOf" srcId="{9176B3CE-E802-4B34-97CE-0D9CECBAF9FB}" destId="{09B849C4-1BFC-4A4F-A660-95E76F7AE26A}" srcOrd="0" destOrd="0" presId="urn:microsoft.com/office/officeart/2005/8/layout/radial5"/>
    <dgm:cxn modelId="{82542F11-3476-4F62-B988-A1F63259AD6D}" type="presOf" srcId="{631B4674-C88E-4E24-849C-37C933EBAA71}" destId="{32AA5602-C3AB-4A0E-AE36-9926F2039FFC}" srcOrd="0" destOrd="0" presId="urn:microsoft.com/office/officeart/2005/8/layout/radial5"/>
    <dgm:cxn modelId="{EFA3ED28-A5EA-4CA5-A066-D4B03109437F}" srcId="{631B4674-C88E-4E24-849C-37C933EBAA71}" destId="{FD69BBC6-5F83-448D-822A-0E843DCA2D4D}" srcOrd="8" destOrd="0" parTransId="{1885DF44-51D4-46C5-AE89-B1E4527661ED}" sibTransId="{6CFA291A-3A8A-4180-B7D5-D2A8A9FF001B}"/>
    <dgm:cxn modelId="{77337FFA-9340-48D9-B6D5-4349C5D08F90}" type="presOf" srcId="{6787EED2-84DB-4146-BBCA-1E15C064E7BF}" destId="{8319F340-8DCE-4332-A0D6-FC4DCD9D585E}" srcOrd="1" destOrd="0" presId="urn:microsoft.com/office/officeart/2005/8/layout/radial5"/>
    <dgm:cxn modelId="{30BE4981-149C-456A-B1EA-34EC337420E4}" srcId="{631B4674-C88E-4E24-849C-37C933EBAA71}" destId="{70205D9C-D5A2-4A83-9FAF-E86B6A450075}" srcOrd="1" destOrd="0" parTransId="{B4EEFE3A-6C49-4024-95A1-0CAB2FF49C5C}" sibTransId="{01989762-E528-4122-A8EF-B6B132197940}"/>
    <dgm:cxn modelId="{3E82472A-8340-4DA7-A06C-215BBC2DDAF5}" srcId="{28F123DA-8361-4AA3-905B-2759234CB110}" destId="{631B4674-C88E-4E24-849C-37C933EBAA71}" srcOrd="0" destOrd="0" parTransId="{CF9D1C81-26F5-47E4-81E4-354B7CC83CD2}" sibTransId="{7CA6D5C7-4C27-49E3-9231-327E2B2A09A8}"/>
    <dgm:cxn modelId="{EFE6C393-7B61-4F28-B1C7-B952B5BFAEAA}" type="presOf" srcId="{E844717D-9FBB-4899-8885-D06DD9D78C65}" destId="{E0FD2424-5C3E-4E68-94BC-9CF16129765F}" srcOrd="0" destOrd="0" presId="urn:microsoft.com/office/officeart/2005/8/layout/radial5"/>
    <dgm:cxn modelId="{717EA31F-A037-4813-B44F-61F701C168BD}" type="presOf" srcId="{17CF8C3D-F104-43D3-A3BB-50A716E6C0B2}" destId="{2690C01A-BFDB-471D-A872-8560327DD1E8}" srcOrd="0" destOrd="0" presId="urn:microsoft.com/office/officeart/2005/8/layout/radial5"/>
    <dgm:cxn modelId="{1010EFC1-7AAF-4F2E-BD56-46E14BBDB88E}" srcId="{631B4674-C88E-4E24-849C-37C933EBAA71}" destId="{A55135A1-DAFB-4AD4-9BCE-163C148A2635}" srcOrd="0" destOrd="0" parTransId="{1555A18D-E3ED-4663-8622-04AC19F751B5}" sibTransId="{3A980A9E-03F6-4E07-A330-A852DB93CAAB}"/>
    <dgm:cxn modelId="{4B5857EF-164B-47F5-99E7-12488F5D5D70}" type="presOf" srcId="{B4EEFE3A-6C49-4024-95A1-0CAB2FF49C5C}" destId="{59B1CA5F-792A-42B3-B4AA-EFB35B110570}" srcOrd="1" destOrd="0" presId="urn:microsoft.com/office/officeart/2005/8/layout/radial5"/>
    <dgm:cxn modelId="{1E936D5C-F92D-4DAC-B983-8838021E7AA0}" type="presParOf" srcId="{E1870FFB-57AF-4DFC-BF58-9052A441A9C1}" destId="{32AA5602-C3AB-4A0E-AE36-9926F2039FFC}" srcOrd="0" destOrd="0" presId="urn:microsoft.com/office/officeart/2005/8/layout/radial5"/>
    <dgm:cxn modelId="{98DE4405-9637-4D88-BE33-DA3D57A42E47}" type="presParOf" srcId="{E1870FFB-57AF-4DFC-BF58-9052A441A9C1}" destId="{FD46561C-8EC3-4615-BF69-347FE0E20371}" srcOrd="1" destOrd="0" presId="urn:microsoft.com/office/officeart/2005/8/layout/radial5"/>
    <dgm:cxn modelId="{CBD5D569-CD09-4EF4-A7ED-C63824083D74}" type="presParOf" srcId="{FD46561C-8EC3-4615-BF69-347FE0E20371}" destId="{AED75AB2-0578-4285-9E88-A6F89F578625}" srcOrd="0" destOrd="0" presId="urn:microsoft.com/office/officeart/2005/8/layout/radial5"/>
    <dgm:cxn modelId="{D20AEB1C-8976-4D7A-BEED-83DE3C12923C}" type="presParOf" srcId="{E1870FFB-57AF-4DFC-BF58-9052A441A9C1}" destId="{E7662496-7AA4-4A90-9778-F9414713722E}" srcOrd="2" destOrd="0" presId="urn:microsoft.com/office/officeart/2005/8/layout/radial5"/>
    <dgm:cxn modelId="{1F2E5A59-1484-4385-B897-0052871E9FDF}" type="presParOf" srcId="{E1870FFB-57AF-4DFC-BF58-9052A441A9C1}" destId="{67618DFE-ED10-493F-A6CC-B40E0289FC12}" srcOrd="3" destOrd="0" presId="urn:microsoft.com/office/officeart/2005/8/layout/radial5"/>
    <dgm:cxn modelId="{5BF4CF05-B229-4DD5-946E-3C0A41738D11}" type="presParOf" srcId="{67618DFE-ED10-493F-A6CC-B40E0289FC12}" destId="{59B1CA5F-792A-42B3-B4AA-EFB35B110570}" srcOrd="0" destOrd="0" presId="urn:microsoft.com/office/officeart/2005/8/layout/radial5"/>
    <dgm:cxn modelId="{D6015B88-9B56-4027-8D9C-5F9ED7F5BAF2}" type="presParOf" srcId="{E1870FFB-57AF-4DFC-BF58-9052A441A9C1}" destId="{21E743B3-ADD1-40C5-ADD3-C7C07E16F07B}" srcOrd="4" destOrd="0" presId="urn:microsoft.com/office/officeart/2005/8/layout/radial5"/>
    <dgm:cxn modelId="{6C52171A-7815-4C25-80EE-243B510C344D}" type="presParOf" srcId="{E1870FFB-57AF-4DFC-BF58-9052A441A9C1}" destId="{434B38F9-3CFE-4483-AFE4-CA4D06A2D0CA}" srcOrd="5" destOrd="0" presId="urn:microsoft.com/office/officeart/2005/8/layout/radial5"/>
    <dgm:cxn modelId="{DF8C8E2B-1B7B-4D0D-A6F2-6DE2C214EDDB}" type="presParOf" srcId="{434B38F9-3CFE-4483-AFE4-CA4D06A2D0CA}" destId="{DE0F32B6-88A1-4FB6-A9FF-B24AC2BAE98D}" srcOrd="0" destOrd="0" presId="urn:microsoft.com/office/officeart/2005/8/layout/radial5"/>
    <dgm:cxn modelId="{5128E612-747C-421D-AB29-4F0502A0C61F}" type="presParOf" srcId="{E1870FFB-57AF-4DFC-BF58-9052A441A9C1}" destId="{069D2B5A-409E-4D88-8BDB-A91B13929869}" srcOrd="6" destOrd="0" presId="urn:microsoft.com/office/officeart/2005/8/layout/radial5"/>
    <dgm:cxn modelId="{F947DA2C-F5F2-4393-89B9-E16F3D3B0546}" type="presParOf" srcId="{E1870FFB-57AF-4DFC-BF58-9052A441A9C1}" destId="{8C3E5658-AF2E-45B7-88B1-F97BDF87F900}" srcOrd="7" destOrd="0" presId="urn:microsoft.com/office/officeart/2005/8/layout/radial5"/>
    <dgm:cxn modelId="{EB645966-D283-4BDA-845F-942CF97B88F4}" type="presParOf" srcId="{8C3E5658-AF2E-45B7-88B1-F97BDF87F900}" destId="{9A0B5153-1A40-4A47-B40D-79D458279BDB}" srcOrd="0" destOrd="0" presId="urn:microsoft.com/office/officeart/2005/8/layout/radial5"/>
    <dgm:cxn modelId="{C9470A71-DFD8-418B-A160-536E597222A7}" type="presParOf" srcId="{E1870FFB-57AF-4DFC-BF58-9052A441A9C1}" destId="{22487F14-3249-4FE8-AF00-60F91DB26CB9}" srcOrd="8" destOrd="0" presId="urn:microsoft.com/office/officeart/2005/8/layout/radial5"/>
    <dgm:cxn modelId="{8A68783B-4EFD-4EB0-AA5F-51BF2F09C96A}" type="presParOf" srcId="{E1870FFB-57AF-4DFC-BF58-9052A441A9C1}" destId="{CE6B6012-A5CC-4EB0-B1A9-8E882628230C}" srcOrd="9" destOrd="0" presId="urn:microsoft.com/office/officeart/2005/8/layout/radial5"/>
    <dgm:cxn modelId="{FBF4C3C0-CF3B-4BE4-9330-9A34E660D339}" type="presParOf" srcId="{CE6B6012-A5CC-4EB0-B1A9-8E882628230C}" destId="{B79FB4A8-7A5D-4DB5-A67A-A32DAA4C2833}" srcOrd="0" destOrd="0" presId="urn:microsoft.com/office/officeart/2005/8/layout/radial5"/>
    <dgm:cxn modelId="{7F142050-C19A-474C-A8E0-01A70E70BE53}" type="presParOf" srcId="{E1870FFB-57AF-4DFC-BF58-9052A441A9C1}" destId="{963C8666-A840-4E9D-8EF2-5A592E6F24CF}" srcOrd="10" destOrd="0" presId="urn:microsoft.com/office/officeart/2005/8/layout/radial5"/>
    <dgm:cxn modelId="{328D6B2B-D7EB-43EC-9684-7CF75E2203EA}" type="presParOf" srcId="{E1870FFB-57AF-4DFC-BF58-9052A441A9C1}" destId="{2690C01A-BFDB-471D-A872-8560327DD1E8}" srcOrd="11" destOrd="0" presId="urn:microsoft.com/office/officeart/2005/8/layout/radial5"/>
    <dgm:cxn modelId="{3312753D-D355-4A48-907D-D173DC4C6469}" type="presParOf" srcId="{2690C01A-BFDB-471D-A872-8560327DD1E8}" destId="{F0777262-F9A0-4064-AFC2-93C4150D2970}" srcOrd="0" destOrd="0" presId="urn:microsoft.com/office/officeart/2005/8/layout/radial5"/>
    <dgm:cxn modelId="{1DE2C63F-6B61-49F1-9D0B-52534BB902D8}" type="presParOf" srcId="{E1870FFB-57AF-4DFC-BF58-9052A441A9C1}" destId="{53410616-423D-4CB9-8475-588CCA424370}" srcOrd="12" destOrd="0" presId="urn:microsoft.com/office/officeart/2005/8/layout/radial5"/>
    <dgm:cxn modelId="{BE4B1071-A0BB-4BA4-BF8B-D671EB9ACA90}" type="presParOf" srcId="{E1870FFB-57AF-4DFC-BF58-9052A441A9C1}" destId="{09B849C4-1BFC-4A4F-A660-95E76F7AE26A}" srcOrd="13" destOrd="0" presId="urn:microsoft.com/office/officeart/2005/8/layout/radial5"/>
    <dgm:cxn modelId="{F040683F-BD3E-4A1F-8979-DBE9818814F8}" type="presParOf" srcId="{09B849C4-1BFC-4A4F-A660-95E76F7AE26A}" destId="{EFA7277C-47C3-4C45-9363-72AB04F78082}" srcOrd="0" destOrd="0" presId="urn:microsoft.com/office/officeart/2005/8/layout/radial5"/>
    <dgm:cxn modelId="{90E7C415-D78E-4A93-A6F0-9A4E49D20E65}" type="presParOf" srcId="{E1870FFB-57AF-4DFC-BF58-9052A441A9C1}" destId="{E0FD2424-5C3E-4E68-94BC-9CF16129765F}" srcOrd="14" destOrd="0" presId="urn:microsoft.com/office/officeart/2005/8/layout/radial5"/>
    <dgm:cxn modelId="{3AF7C064-4905-46CF-B509-4939FE585115}" type="presParOf" srcId="{E1870FFB-57AF-4DFC-BF58-9052A441A9C1}" destId="{A164D826-4431-4D4A-A0DA-9C7E1EDF440F}" srcOrd="15" destOrd="0" presId="urn:microsoft.com/office/officeart/2005/8/layout/radial5"/>
    <dgm:cxn modelId="{DE7C5EFA-E705-460A-8E35-117EDEE553BF}" type="presParOf" srcId="{A164D826-4431-4D4A-A0DA-9C7E1EDF440F}" destId="{8319F340-8DCE-4332-A0D6-FC4DCD9D585E}" srcOrd="0" destOrd="0" presId="urn:microsoft.com/office/officeart/2005/8/layout/radial5"/>
    <dgm:cxn modelId="{CE0D9A81-6808-4ED2-A1DA-0909C7EE3744}" type="presParOf" srcId="{E1870FFB-57AF-4DFC-BF58-9052A441A9C1}" destId="{1E8C6218-632F-494F-98B2-0283B8C64547}" srcOrd="16" destOrd="0" presId="urn:microsoft.com/office/officeart/2005/8/layout/radial5"/>
    <dgm:cxn modelId="{864A130F-B7A2-4969-B085-92F60A85A7BE}" type="presParOf" srcId="{E1870FFB-57AF-4DFC-BF58-9052A441A9C1}" destId="{D6CCA9FB-6363-4999-B38C-3D2C89A33446}" srcOrd="17" destOrd="0" presId="urn:microsoft.com/office/officeart/2005/8/layout/radial5"/>
    <dgm:cxn modelId="{F31FF691-5659-4AAB-9220-87DF11F4B8CB}" type="presParOf" srcId="{D6CCA9FB-6363-4999-B38C-3D2C89A33446}" destId="{107772C2-6734-4258-AA3C-66D4A723E3D6}" srcOrd="0" destOrd="0" presId="urn:microsoft.com/office/officeart/2005/8/layout/radial5"/>
    <dgm:cxn modelId="{51CEB2EB-4010-4AF3-975B-F1AC0A0DDFDE}" type="presParOf" srcId="{E1870FFB-57AF-4DFC-BF58-9052A441A9C1}" destId="{D95E27F1-9BC4-411E-A371-D512E25378DD}" srcOrd="18" destOrd="0" presId="urn:microsoft.com/office/officeart/2005/8/layout/radial5"/>
    <dgm:cxn modelId="{38EF2DE8-EF77-4320-B229-32AE6C49211D}" type="presParOf" srcId="{E1870FFB-57AF-4DFC-BF58-9052A441A9C1}" destId="{7A1B17D4-B6E4-4565-AAD6-28CC97DE0AF2}" srcOrd="19" destOrd="0" presId="urn:microsoft.com/office/officeart/2005/8/layout/radial5"/>
    <dgm:cxn modelId="{BF931856-F213-4948-8C6D-792DFD476EA2}" type="presParOf" srcId="{7A1B17D4-B6E4-4565-AAD6-28CC97DE0AF2}" destId="{75F5B999-D95B-4FBA-A9EE-45021A71D570}" srcOrd="0" destOrd="0" presId="urn:microsoft.com/office/officeart/2005/8/layout/radial5"/>
    <dgm:cxn modelId="{E5A64376-325C-4BD1-A43E-8F719B065B29}" type="presParOf" srcId="{E1870FFB-57AF-4DFC-BF58-9052A441A9C1}" destId="{DCBB7B8C-29DB-40DC-9F31-3E1F83307E9E}" srcOrd="2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4B40AE-D8D9-46BB-8142-2A2AC58CDC60}"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3ED07AA1-883F-4692-B5E5-A9567E908975}">
      <dgm:prSet phldrT="[Text]"/>
      <dgm:spPr/>
      <dgm:t>
        <a:bodyPr/>
        <a:lstStyle/>
        <a:p>
          <a:r>
            <a:rPr lang="en-US" dirty="0" smtClean="0"/>
            <a:t>Contracts</a:t>
          </a:r>
        </a:p>
      </dgm:t>
    </dgm:pt>
    <dgm:pt modelId="{3680A542-353D-4482-BF1C-0FB606ADCB23}" type="parTrans" cxnId="{3CD7D3DF-3C83-4181-80AF-A5EF6DFA5A9C}">
      <dgm:prSet/>
      <dgm:spPr/>
      <dgm:t>
        <a:bodyPr/>
        <a:lstStyle/>
        <a:p>
          <a:endParaRPr lang="en-US"/>
        </a:p>
      </dgm:t>
    </dgm:pt>
    <dgm:pt modelId="{23E72326-55B0-4129-B50E-2DEB1E81560D}" type="sibTrans" cxnId="{3CD7D3DF-3C83-4181-80AF-A5EF6DFA5A9C}">
      <dgm:prSet/>
      <dgm:spPr/>
      <dgm:t>
        <a:bodyPr/>
        <a:lstStyle/>
        <a:p>
          <a:endParaRPr lang="en-US"/>
        </a:p>
      </dgm:t>
    </dgm:pt>
    <dgm:pt modelId="{EEC81DC2-2470-427D-B2CE-CC32A7516367}">
      <dgm:prSet phldrT="[Text]"/>
      <dgm:spPr/>
      <dgm:t>
        <a:bodyPr/>
        <a:lstStyle/>
        <a:p>
          <a:r>
            <a:rPr lang="en-US" dirty="0" smtClean="0"/>
            <a:t>System of Care Program Directors</a:t>
          </a:r>
          <a:endParaRPr lang="en-US" dirty="0"/>
        </a:p>
      </dgm:t>
    </dgm:pt>
    <dgm:pt modelId="{176EF143-3FF9-414B-9A6E-A82B08EE3274}" type="parTrans" cxnId="{B2B736AD-3B37-4ED8-86A7-C0488E8018D6}">
      <dgm:prSet/>
      <dgm:spPr/>
      <dgm:t>
        <a:bodyPr/>
        <a:lstStyle/>
        <a:p>
          <a:endParaRPr lang="en-US"/>
        </a:p>
      </dgm:t>
    </dgm:pt>
    <dgm:pt modelId="{AFC187B5-16EE-46DB-B7D8-D077866B0EB0}" type="sibTrans" cxnId="{B2B736AD-3B37-4ED8-86A7-C0488E8018D6}">
      <dgm:prSet/>
      <dgm:spPr/>
      <dgm:t>
        <a:bodyPr/>
        <a:lstStyle/>
        <a:p>
          <a:endParaRPr lang="en-US"/>
        </a:p>
      </dgm:t>
    </dgm:pt>
    <dgm:pt modelId="{41FFFEBB-D41B-4E85-9CBA-46BBEAF50C97}">
      <dgm:prSet phldrT="[Text]"/>
      <dgm:spPr/>
      <dgm:t>
        <a:bodyPr/>
        <a:lstStyle/>
        <a:p>
          <a:r>
            <a:rPr lang="en-US" dirty="0" smtClean="0"/>
            <a:t>Office of Contract Management &amp; Compliance</a:t>
          </a:r>
          <a:endParaRPr lang="en-US" dirty="0"/>
        </a:p>
      </dgm:t>
    </dgm:pt>
    <dgm:pt modelId="{F237F1B6-0488-4A71-8223-2D7A78EDD159}" type="parTrans" cxnId="{B36C675E-BCC6-4139-9770-05A5E65EF5C7}">
      <dgm:prSet/>
      <dgm:spPr/>
      <dgm:t>
        <a:bodyPr/>
        <a:lstStyle/>
        <a:p>
          <a:endParaRPr lang="en-US"/>
        </a:p>
      </dgm:t>
    </dgm:pt>
    <dgm:pt modelId="{68C88AE8-1F8C-419B-8C7A-90829DC71A98}" type="sibTrans" cxnId="{B36C675E-BCC6-4139-9770-05A5E65EF5C7}">
      <dgm:prSet/>
      <dgm:spPr/>
      <dgm:t>
        <a:bodyPr/>
        <a:lstStyle/>
        <a:p>
          <a:endParaRPr lang="en-US"/>
        </a:p>
      </dgm:t>
    </dgm:pt>
    <dgm:pt modelId="{E3BD8C4C-1E0C-4095-8705-DE78913EFA07}">
      <dgm:prSet phldrT="[Text]"/>
      <dgm:spPr/>
      <dgm:t>
        <a:bodyPr/>
        <a:lstStyle/>
        <a:p>
          <a:r>
            <a:rPr lang="en-US" dirty="0" smtClean="0"/>
            <a:t>Fiscal / </a:t>
          </a:r>
          <a:r>
            <a:rPr lang="en-US" smtClean="0"/>
            <a:t>Budget Unit</a:t>
          </a:r>
          <a:endParaRPr lang="en-US" dirty="0"/>
        </a:p>
      </dgm:t>
    </dgm:pt>
    <dgm:pt modelId="{F37D9288-5A88-41B8-A587-4E6610D2D082}" type="parTrans" cxnId="{22AA35CE-DBB4-4D2F-AA94-F0446CF07563}">
      <dgm:prSet/>
      <dgm:spPr/>
      <dgm:t>
        <a:bodyPr/>
        <a:lstStyle/>
        <a:p>
          <a:endParaRPr lang="en-US"/>
        </a:p>
      </dgm:t>
    </dgm:pt>
    <dgm:pt modelId="{B9B8F151-F30C-41E3-89AF-F273F67FA6CF}" type="sibTrans" cxnId="{22AA35CE-DBB4-4D2F-AA94-F0446CF07563}">
      <dgm:prSet/>
      <dgm:spPr/>
      <dgm:t>
        <a:bodyPr/>
        <a:lstStyle/>
        <a:p>
          <a:endParaRPr lang="en-US"/>
        </a:p>
      </dgm:t>
    </dgm:pt>
    <dgm:pt modelId="{F337EF7A-7B13-452A-B721-C96CED91A641}">
      <dgm:prSet phldrT="[Text]"/>
      <dgm:spPr/>
      <dgm:t>
        <a:bodyPr/>
        <a:lstStyle/>
        <a:p>
          <a:r>
            <a:rPr lang="en-US" dirty="0" smtClean="0"/>
            <a:t>CDTA</a:t>
          </a:r>
          <a:endParaRPr lang="en-US" dirty="0"/>
        </a:p>
      </dgm:t>
    </dgm:pt>
    <dgm:pt modelId="{5F3B2DAC-629D-4DF0-8F04-FE0B019B6513}" type="parTrans" cxnId="{DBE2C2D3-0019-43E6-86FE-2E2B369B0921}">
      <dgm:prSet/>
      <dgm:spPr/>
      <dgm:t>
        <a:bodyPr/>
        <a:lstStyle/>
        <a:p>
          <a:endParaRPr lang="en-US"/>
        </a:p>
      </dgm:t>
    </dgm:pt>
    <dgm:pt modelId="{F06393BE-A491-4A8A-9DF2-9C666D7DACD7}" type="sibTrans" cxnId="{DBE2C2D3-0019-43E6-86FE-2E2B369B0921}">
      <dgm:prSet/>
      <dgm:spPr/>
      <dgm:t>
        <a:bodyPr/>
        <a:lstStyle/>
        <a:p>
          <a:endParaRPr lang="en-US"/>
        </a:p>
      </dgm:t>
    </dgm:pt>
    <dgm:pt modelId="{2D08A581-686B-45CE-BCD5-26DBBACB0F8E}" type="pres">
      <dgm:prSet presAssocID="{744B40AE-D8D9-46BB-8142-2A2AC58CDC60}" presName="Name0" presStyleCnt="0">
        <dgm:presLayoutVars>
          <dgm:chMax val="1"/>
          <dgm:dir/>
          <dgm:animLvl val="ctr"/>
          <dgm:resizeHandles val="exact"/>
        </dgm:presLayoutVars>
      </dgm:prSet>
      <dgm:spPr/>
      <dgm:t>
        <a:bodyPr/>
        <a:lstStyle/>
        <a:p>
          <a:endParaRPr lang="en-US"/>
        </a:p>
      </dgm:t>
    </dgm:pt>
    <dgm:pt modelId="{0D0168EC-9C4C-4504-A78C-2C39ACDEEB41}" type="pres">
      <dgm:prSet presAssocID="{3ED07AA1-883F-4692-B5E5-A9567E908975}" presName="centerShape" presStyleLbl="node0" presStyleIdx="0" presStyleCnt="1"/>
      <dgm:spPr/>
      <dgm:t>
        <a:bodyPr/>
        <a:lstStyle/>
        <a:p>
          <a:endParaRPr lang="en-US"/>
        </a:p>
      </dgm:t>
    </dgm:pt>
    <dgm:pt modelId="{BCE78445-B7B6-496D-89E5-C722A42FE20F}" type="pres">
      <dgm:prSet presAssocID="{EEC81DC2-2470-427D-B2CE-CC32A7516367}" presName="node" presStyleLbl="node1" presStyleIdx="0" presStyleCnt="4">
        <dgm:presLayoutVars>
          <dgm:bulletEnabled val="1"/>
        </dgm:presLayoutVars>
      </dgm:prSet>
      <dgm:spPr/>
      <dgm:t>
        <a:bodyPr/>
        <a:lstStyle/>
        <a:p>
          <a:endParaRPr lang="en-US"/>
        </a:p>
      </dgm:t>
    </dgm:pt>
    <dgm:pt modelId="{7E34CAFB-5122-473C-9416-1682D7C989BC}" type="pres">
      <dgm:prSet presAssocID="{EEC81DC2-2470-427D-B2CE-CC32A7516367}" presName="dummy" presStyleCnt="0"/>
      <dgm:spPr/>
    </dgm:pt>
    <dgm:pt modelId="{ACDC7E5D-DB46-49EF-BB73-6ACBCA533778}" type="pres">
      <dgm:prSet presAssocID="{AFC187B5-16EE-46DB-B7D8-D077866B0EB0}" presName="sibTrans" presStyleLbl="sibTrans2D1" presStyleIdx="0" presStyleCnt="4"/>
      <dgm:spPr/>
      <dgm:t>
        <a:bodyPr/>
        <a:lstStyle/>
        <a:p>
          <a:endParaRPr lang="en-US"/>
        </a:p>
      </dgm:t>
    </dgm:pt>
    <dgm:pt modelId="{D4EA55A8-EF62-4872-8E44-081A7BBFE6A4}" type="pres">
      <dgm:prSet presAssocID="{41FFFEBB-D41B-4E85-9CBA-46BBEAF50C97}" presName="node" presStyleLbl="node1" presStyleIdx="1" presStyleCnt="4">
        <dgm:presLayoutVars>
          <dgm:bulletEnabled val="1"/>
        </dgm:presLayoutVars>
      </dgm:prSet>
      <dgm:spPr/>
      <dgm:t>
        <a:bodyPr/>
        <a:lstStyle/>
        <a:p>
          <a:endParaRPr lang="en-US"/>
        </a:p>
      </dgm:t>
    </dgm:pt>
    <dgm:pt modelId="{DEA97CCD-2622-4F36-AAA7-1B00350C38C9}" type="pres">
      <dgm:prSet presAssocID="{41FFFEBB-D41B-4E85-9CBA-46BBEAF50C97}" presName="dummy" presStyleCnt="0"/>
      <dgm:spPr/>
    </dgm:pt>
    <dgm:pt modelId="{D2231C4D-9E87-46AA-B72D-0B1E8E65D8E1}" type="pres">
      <dgm:prSet presAssocID="{68C88AE8-1F8C-419B-8C7A-90829DC71A98}" presName="sibTrans" presStyleLbl="sibTrans2D1" presStyleIdx="1" presStyleCnt="4"/>
      <dgm:spPr/>
      <dgm:t>
        <a:bodyPr/>
        <a:lstStyle/>
        <a:p>
          <a:endParaRPr lang="en-US"/>
        </a:p>
      </dgm:t>
    </dgm:pt>
    <dgm:pt modelId="{63B0445A-4571-4270-AF03-1B2D953BE14E}" type="pres">
      <dgm:prSet presAssocID="{E3BD8C4C-1E0C-4095-8705-DE78913EFA07}" presName="node" presStyleLbl="node1" presStyleIdx="2" presStyleCnt="4">
        <dgm:presLayoutVars>
          <dgm:bulletEnabled val="1"/>
        </dgm:presLayoutVars>
      </dgm:prSet>
      <dgm:spPr/>
      <dgm:t>
        <a:bodyPr/>
        <a:lstStyle/>
        <a:p>
          <a:endParaRPr lang="en-US"/>
        </a:p>
      </dgm:t>
    </dgm:pt>
    <dgm:pt modelId="{C5D80DE3-3FB1-4E0E-9480-54B81DFFB97A}" type="pres">
      <dgm:prSet presAssocID="{E3BD8C4C-1E0C-4095-8705-DE78913EFA07}" presName="dummy" presStyleCnt="0"/>
      <dgm:spPr/>
    </dgm:pt>
    <dgm:pt modelId="{5FB7BBDC-4DBA-48B0-9E3A-3137E49736E4}" type="pres">
      <dgm:prSet presAssocID="{B9B8F151-F30C-41E3-89AF-F273F67FA6CF}" presName="sibTrans" presStyleLbl="sibTrans2D1" presStyleIdx="2" presStyleCnt="4"/>
      <dgm:spPr/>
      <dgm:t>
        <a:bodyPr/>
        <a:lstStyle/>
        <a:p>
          <a:endParaRPr lang="en-US"/>
        </a:p>
      </dgm:t>
    </dgm:pt>
    <dgm:pt modelId="{0CC4D2D3-798B-46D5-8688-F9A19C7A7B4B}" type="pres">
      <dgm:prSet presAssocID="{F337EF7A-7B13-452A-B721-C96CED91A641}" presName="node" presStyleLbl="node1" presStyleIdx="3" presStyleCnt="4">
        <dgm:presLayoutVars>
          <dgm:bulletEnabled val="1"/>
        </dgm:presLayoutVars>
      </dgm:prSet>
      <dgm:spPr/>
      <dgm:t>
        <a:bodyPr/>
        <a:lstStyle/>
        <a:p>
          <a:endParaRPr lang="en-US"/>
        </a:p>
      </dgm:t>
    </dgm:pt>
    <dgm:pt modelId="{D63FF760-44AB-48DF-89C8-E23E085E1CB0}" type="pres">
      <dgm:prSet presAssocID="{F337EF7A-7B13-452A-B721-C96CED91A641}" presName="dummy" presStyleCnt="0"/>
      <dgm:spPr/>
    </dgm:pt>
    <dgm:pt modelId="{6BF7CE79-8DCE-4E52-A734-72351BF44EEB}" type="pres">
      <dgm:prSet presAssocID="{F06393BE-A491-4A8A-9DF2-9C666D7DACD7}" presName="sibTrans" presStyleLbl="sibTrans2D1" presStyleIdx="3" presStyleCnt="4"/>
      <dgm:spPr/>
      <dgm:t>
        <a:bodyPr/>
        <a:lstStyle/>
        <a:p>
          <a:endParaRPr lang="en-US"/>
        </a:p>
      </dgm:t>
    </dgm:pt>
  </dgm:ptLst>
  <dgm:cxnLst>
    <dgm:cxn modelId="{D5B00EA9-D9C3-4645-895F-EA44CEF8B5D5}" type="presOf" srcId="{41FFFEBB-D41B-4E85-9CBA-46BBEAF50C97}" destId="{D4EA55A8-EF62-4872-8E44-081A7BBFE6A4}" srcOrd="0" destOrd="0" presId="urn:microsoft.com/office/officeart/2005/8/layout/radial6"/>
    <dgm:cxn modelId="{22AA35CE-DBB4-4D2F-AA94-F0446CF07563}" srcId="{3ED07AA1-883F-4692-B5E5-A9567E908975}" destId="{E3BD8C4C-1E0C-4095-8705-DE78913EFA07}" srcOrd="2" destOrd="0" parTransId="{F37D9288-5A88-41B8-A587-4E6610D2D082}" sibTransId="{B9B8F151-F30C-41E3-89AF-F273F67FA6CF}"/>
    <dgm:cxn modelId="{FEF2E636-774B-42C6-B5EC-78B1C93AE05F}" type="presOf" srcId="{744B40AE-D8D9-46BB-8142-2A2AC58CDC60}" destId="{2D08A581-686B-45CE-BCD5-26DBBACB0F8E}" srcOrd="0" destOrd="0" presId="urn:microsoft.com/office/officeart/2005/8/layout/radial6"/>
    <dgm:cxn modelId="{0F7D4117-6D2A-4185-81FD-591CB02AAE0E}" type="presOf" srcId="{B9B8F151-F30C-41E3-89AF-F273F67FA6CF}" destId="{5FB7BBDC-4DBA-48B0-9E3A-3137E49736E4}" srcOrd="0" destOrd="0" presId="urn:microsoft.com/office/officeart/2005/8/layout/radial6"/>
    <dgm:cxn modelId="{3232BC48-578A-4DCF-9485-FD9BC8401C57}" type="presOf" srcId="{AFC187B5-16EE-46DB-B7D8-D077866B0EB0}" destId="{ACDC7E5D-DB46-49EF-BB73-6ACBCA533778}" srcOrd="0" destOrd="0" presId="urn:microsoft.com/office/officeart/2005/8/layout/radial6"/>
    <dgm:cxn modelId="{ECA84614-9D2F-4366-A4F4-223CB340E7F9}" type="presOf" srcId="{EEC81DC2-2470-427D-B2CE-CC32A7516367}" destId="{BCE78445-B7B6-496D-89E5-C722A42FE20F}" srcOrd="0" destOrd="0" presId="urn:microsoft.com/office/officeart/2005/8/layout/radial6"/>
    <dgm:cxn modelId="{5FF5C31C-9DE2-404E-B196-1FF62C7A32EF}" type="presOf" srcId="{3ED07AA1-883F-4692-B5E5-A9567E908975}" destId="{0D0168EC-9C4C-4504-A78C-2C39ACDEEB41}" srcOrd="0" destOrd="0" presId="urn:microsoft.com/office/officeart/2005/8/layout/radial6"/>
    <dgm:cxn modelId="{DBE2C2D3-0019-43E6-86FE-2E2B369B0921}" srcId="{3ED07AA1-883F-4692-B5E5-A9567E908975}" destId="{F337EF7A-7B13-452A-B721-C96CED91A641}" srcOrd="3" destOrd="0" parTransId="{5F3B2DAC-629D-4DF0-8F04-FE0B019B6513}" sibTransId="{F06393BE-A491-4A8A-9DF2-9C666D7DACD7}"/>
    <dgm:cxn modelId="{B36C675E-BCC6-4139-9770-05A5E65EF5C7}" srcId="{3ED07AA1-883F-4692-B5E5-A9567E908975}" destId="{41FFFEBB-D41B-4E85-9CBA-46BBEAF50C97}" srcOrd="1" destOrd="0" parTransId="{F237F1B6-0488-4A71-8223-2D7A78EDD159}" sibTransId="{68C88AE8-1F8C-419B-8C7A-90829DC71A98}"/>
    <dgm:cxn modelId="{B2B736AD-3B37-4ED8-86A7-C0488E8018D6}" srcId="{3ED07AA1-883F-4692-B5E5-A9567E908975}" destId="{EEC81DC2-2470-427D-B2CE-CC32A7516367}" srcOrd="0" destOrd="0" parTransId="{176EF143-3FF9-414B-9A6E-A82B08EE3274}" sibTransId="{AFC187B5-16EE-46DB-B7D8-D077866B0EB0}"/>
    <dgm:cxn modelId="{AB83B0E0-A8F5-4991-ABBA-39A0DFC65718}" type="presOf" srcId="{F06393BE-A491-4A8A-9DF2-9C666D7DACD7}" destId="{6BF7CE79-8DCE-4E52-A734-72351BF44EEB}" srcOrd="0" destOrd="0" presId="urn:microsoft.com/office/officeart/2005/8/layout/radial6"/>
    <dgm:cxn modelId="{3CD7D3DF-3C83-4181-80AF-A5EF6DFA5A9C}" srcId="{744B40AE-D8D9-46BB-8142-2A2AC58CDC60}" destId="{3ED07AA1-883F-4692-B5E5-A9567E908975}" srcOrd="0" destOrd="0" parTransId="{3680A542-353D-4482-BF1C-0FB606ADCB23}" sibTransId="{23E72326-55B0-4129-B50E-2DEB1E81560D}"/>
    <dgm:cxn modelId="{D059B8D0-7146-4A0F-A050-755C2C6557EF}" type="presOf" srcId="{E3BD8C4C-1E0C-4095-8705-DE78913EFA07}" destId="{63B0445A-4571-4270-AF03-1B2D953BE14E}" srcOrd="0" destOrd="0" presId="urn:microsoft.com/office/officeart/2005/8/layout/radial6"/>
    <dgm:cxn modelId="{6AECE1E2-24BA-47BB-A847-31E84DDCAA7E}" type="presOf" srcId="{F337EF7A-7B13-452A-B721-C96CED91A641}" destId="{0CC4D2D3-798B-46D5-8688-F9A19C7A7B4B}" srcOrd="0" destOrd="0" presId="urn:microsoft.com/office/officeart/2005/8/layout/radial6"/>
    <dgm:cxn modelId="{E7B5DA23-049C-4FA6-B299-88764C6C2406}" type="presOf" srcId="{68C88AE8-1F8C-419B-8C7A-90829DC71A98}" destId="{D2231C4D-9E87-46AA-B72D-0B1E8E65D8E1}" srcOrd="0" destOrd="0" presId="urn:microsoft.com/office/officeart/2005/8/layout/radial6"/>
    <dgm:cxn modelId="{54CC6986-D2DB-4566-9D5C-EAD59F95CC54}" type="presParOf" srcId="{2D08A581-686B-45CE-BCD5-26DBBACB0F8E}" destId="{0D0168EC-9C4C-4504-A78C-2C39ACDEEB41}" srcOrd="0" destOrd="0" presId="urn:microsoft.com/office/officeart/2005/8/layout/radial6"/>
    <dgm:cxn modelId="{D1CA43B3-0C5A-414D-9B3B-E64D977B0E8E}" type="presParOf" srcId="{2D08A581-686B-45CE-BCD5-26DBBACB0F8E}" destId="{BCE78445-B7B6-496D-89E5-C722A42FE20F}" srcOrd="1" destOrd="0" presId="urn:microsoft.com/office/officeart/2005/8/layout/radial6"/>
    <dgm:cxn modelId="{1ACECA26-FF01-45B7-946D-56FFE299B439}" type="presParOf" srcId="{2D08A581-686B-45CE-BCD5-26DBBACB0F8E}" destId="{7E34CAFB-5122-473C-9416-1682D7C989BC}" srcOrd="2" destOrd="0" presId="urn:microsoft.com/office/officeart/2005/8/layout/radial6"/>
    <dgm:cxn modelId="{91C2A337-9DBA-4FE0-840C-7BBE0A3C4605}" type="presParOf" srcId="{2D08A581-686B-45CE-BCD5-26DBBACB0F8E}" destId="{ACDC7E5D-DB46-49EF-BB73-6ACBCA533778}" srcOrd="3" destOrd="0" presId="urn:microsoft.com/office/officeart/2005/8/layout/radial6"/>
    <dgm:cxn modelId="{ED211C3E-08D5-41EB-BBB3-D57B6D6962A0}" type="presParOf" srcId="{2D08A581-686B-45CE-BCD5-26DBBACB0F8E}" destId="{D4EA55A8-EF62-4872-8E44-081A7BBFE6A4}" srcOrd="4" destOrd="0" presId="urn:microsoft.com/office/officeart/2005/8/layout/radial6"/>
    <dgm:cxn modelId="{DAD206BB-BD23-4572-8332-D60BA3F7152C}" type="presParOf" srcId="{2D08A581-686B-45CE-BCD5-26DBBACB0F8E}" destId="{DEA97CCD-2622-4F36-AAA7-1B00350C38C9}" srcOrd="5" destOrd="0" presId="urn:microsoft.com/office/officeart/2005/8/layout/radial6"/>
    <dgm:cxn modelId="{C48A58B2-70C7-46A2-9D2E-BFB5A0A17889}" type="presParOf" srcId="{2D08A581-686B-45CE-BCD5-26DBBACB0F8E}" destId="{D2231C4D-9E87-46AA-B72D-0B1E8E65D8E1}" srcOrd="6" destOrd="0" presId="urn:microsoft.com/office/officeart/2005/8/layout/radial6"/>
    <dgm:cxn modelId="{1816D814-B24E-48AC-81C7-41B50EAD4C99}" type="presParOf" srcId="{2D08A581-686B-45CE-BCD5-26DBBACB0F8E}" destId="{63B0445A-4571-4270-AF03-1B2D953BE14E}" srcOrd="7" destOrd="0" presId="urn:microsoft.com/office/officeart/2005/8/layout/radial6"/>
    <dgm:cxn modelId="{FA6538E9-F259-4413-BCB0-EE3800749CF6}" type="presParOf" srcId="{2D08A581-686B-45CE-BCD5-26DBBACB0F8E}" destId="{C5D80DE3-3FB1-4E0E-9480-54B81DFFB97A}" srcOrd="8" destOrd="0" presId="urn:microsoft.com/office/officeart/2005/8/layout/radial6"/>
    <dgm:cxn modelId="{146417F3-E8EE-485A-A696-A97C267104E3}" type="presParOf" srcId="{2D08A581-686B-45CE-BCD5-26DBBACB0F8E}" destId="{5FB7BBDC-4DBA-48B0-9E3A-3137E49736E4}" srcOrd="9" destOrd="0" presId="urn:microsoft.com/office/officeart/2005/8/layout/radial6"/>
    <dgm:cxn modelId="{77228300-09BA-4624-A555-58C649FC0B5D}" type="presParOf" srcId="{2D08A581-686B-45CE-BCD5-26DBBACB0F8E}" destId="{0CC4D2D3-798B-46D5-8688-F9A19C7A7B4B}" srcOrd="10" destOrd="0" presId="urn:microsoft.com/office/officeart/2005/8/layout/radial6"/>
    <dgm:cxn modelId="{C5BCBEE9-E1A7-4F86-B991-B2DC6F1FC9AE}" type="presParOf" srcId="{2D08A581-686B-45CE-BCD5-26DBBACB0F8E}" destId="{D63FF760-44AB-48DF-89C8-E23E085E1CB0}" srcOrd="11" destOrd="0" presId="urn:microsoft.com/office/officeart/2005/8/layout/radial6"/>
    <dgm:cxn modelId="{81017F7E-EED6-4295-9B9E-79EE46C9CD0E}" type="presParOf" srcId="{2D08A581-686B-45CE-BCD5-26DBBACB0F8E}" destId="{6BF7CE79-8DCE-4E52-A734-72351BF44EEB}"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2B1B13-C48E-4986-9570-4A23B81424F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F2255921-0AEA-4813-8C0E-40206D334072}">
      <dgm:prSet custT="1"/>
      <dgm:spPr/>
      <dgm:t>
        <a:bodyPr/>
        <a:lstStyle/>
        <a:p>
          <a:pPr rtl="0"/>
          <a:r>
            <a:rPr lang="en-US" sz="4000" baseline="0" dirty="0"/>
            <a:t>CONTRACTING 101: </a:t>
          </a:r>
          <a:r>
            <a:rPr lang="en-US" sz="2700" baseline="0" dirty="0"/>
            <a:t/>
          </a:r>
          <a:br>
            <a:rPr lang="en-US" sz="2700" baseline="0" dirty="0"/>
          </a:br>
          <a:r>
            <a:rPr lang="en-US" sz="2700" baseline="0" dirty="0"/>
            <a:t>New Contracts term approved for up to 5.5 year  </a:t>
          </a:r>
          <a:br>
            <a:rPr lang="en-US" sz="2700" baseline="0" dirty="0"/>
          </a:br>
          <a:r>
            <a:rPr lang="en-US" sz="2700" baseline="0" dirty="0"/>
            <a:t>Full Not to Exceed (NTE) funding for entire term approved</a:t>
          </a:r>
          <a:endParaRPr lang="en-US" sz="2700" dirty="0"/>
        </a:p>
      </dgm:t>
    </dgm:pt>
    <dgm:pt modelId="{FDCCD568-3F97-496D-916E-E8EDCBC02A5D}" type="parTrans" cxnId="{D9A6FF51-4000-4E7C-8F55-284A56E3B5A3}">
      <dgm:prSet/>
      <dgm:spPr/>
      <dgm:t>
        <a:bodyPr/>
        <a:lstStyle/>
        <a:p>
          <a:endParaRPr lang="en-US"/>
        </a:p>
      </dgm:t>
    </dgm:pt>
    <dgm:pt modelId="{7357E4AA-63A4-4B47-8334-1548313AE3E4}" type="sibTrans" cxnId="{D9A6FF51-4000-4E7C-8F55-284A56E3B5A3}">
      <dgm:prSet/>
      <dgm:spPr/>
      <dgm:t>
        <a:bodyPr/>
        <a:lstStyle/>
        <a:p>
          <a:endParaRPr lang="en-US"/>
        </a:p>
      </dgm:t>
    </dgm:pt>
    <dgm:pt modelId="{5ADD8BA1-C72D-4103-B60E-F6450665C678}" type="pres">
      <dgm:prSet presAssocID="{F32B1B13-C48E-4986-9570-4A23B81424FC}" presName="linear" presStyleCnt="0">
        <dgm:presLayoutVars>
          <dgm:animLvl val="lvl"/>
          <dgm:resizeHandles val="exact"/>
        </dgm:presLayoutVars>
      </dgm:prSet>
      <dgm:spPr/>
      <dgm:t>
        <a:bodyPr/>
        <a:lstStyle/>
        <a:p>
          <a:endParaRPr lang="en-US"/>
        </a:p>
      </dgm:t>
    </dgm:pt>
    <dgm:pt modelId="{7447958F-1E39-4EE5-AC3E-1C5F3F234D2F}" type="pres">
      <dgm:prSet presAssocID="{F2255921-0AEA-4813-8C0E-40206D334072}" presName="parentText" presStyleLbl="node1" presStyleIdx="0" presStyleCnt="1">
        <dgm:presLayoutVars>
          <dgm:chMax val="0"/>
          <dgm:bulletEnabled val="1"/>
        </dgm:presLayoutVars>
      </dgm:prSet>
      <dgm:spPr/>
      <dgm:t>
        <a:bodyPr/>
        <a:lstStyle/>
        <a:p>
          <a:endParaRPr lang="en-US"/>
        </a:p>
      </dgm:t>
    </dgm:pt>
  </dgm:ptLst>
  <dgm:cxnLst>
    <dgm:cxn modelId="{6D5D6001-18AB-4C23-A933-F38F0066691D}" type="presOf" srcId="{F2255921-0AEA-4813-8C0E-40206D334072}" destId="{7447958F-1E39-4EE5-AC3E-1C5F3F234D2F}" srcOrd="0" destOrd="0" presId="urn:microsoft.com/office/officeart/2005/8/layout/vList2"/>
    <dgm:cxn modelId="{9BB0B177-3E3F-49FD-83FD-8ECEF3913A76}" type="presOf" srcId="{F32B1B13-C48E-4986-9570-4A23B81424FC}" destId="{5ADD8BA1-C72D-4103-B60E-F6450665C678}" srcOrd="0" destOrd="0" presId="urn:microsoft.com/office/officeart/2005/8/layout/vList2"/>
    <dgm:cxn modelId="{D9A6FF51-4000-4E7C-8F55-284A56E3B5A3}" srcId="{F32B1B13-C48E-4986-9570-4A23B81424FC}" destId="{F2255921-0AEA-4813-8C0E-40206D334072}" srcOrd="0" destOrd="0" parTransId="{FDCCD568-3F97-496D-916E-E8EDCBC02A5D}" sibTransId="{7357E4AA-63A4-4B47-8334-1548313AE3E4}"/>
    <dgm:cxn modelId="{E23E99A2-3964-47C1-AAB2-7597AC135526}" type="presParOf" srcId="{5ADD8BA1-C72D-4103-B60E-F6450665C678}" destId="{7447958F-1E39-4EE5-AC3E-1C5F3F234D2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A5602-C3AB-4A0E-AE36-9926F2039FFC}">
      <dsp:nvSpPr>
        <dsp:cNvPr id="0" name=""/>
        <dsp:cNvSpPr/>
      </dsp:nvSpPr>
      <dsp:spPr>
        <a:xfrm>
          <a:off x="3836769" y="2204798"/>
          <a:ext cx="1470460" cy="1457802"/>
        </a:xfrm>
        <a:prstGeom prst="ellipse">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Principal Point of Contact for </a:t>
          </a:r>
          <a:r>
            <a:rPr lang="en-US" sz="1600" b="1" kern="1200" dirty="0" smtClean="0">
              <a:solidFill>
                <a:schemeClr val="tx1"/>
              </a:solidFill>
            </a:rPr>
            <a:t>Providers</a:t>
          </a:r>
          <a:endParaRPr lang="en-US" sz="1600" b="1" kern="1200" dirty="0">
            <a:solidFill>
              <a:schemeClr val="tx1"/>
            </a:solidFill>
          </a:endParaRPr>
        </a:p>
      </dsp:txBody>
      <dsp:txXfrm>
        <a:off x="4052113" y="2418288"/>
        <a:ext cx="1039772" cy="1030822"/>
      </dsp:txXfrm>
    </dsp:sp>
    <dsp:sp modelId="{FD46561C-8EC3-4615-BF69-347FE0E20371}">
      <dsp:nvSpPr>
        <dsp:cNvPr id="0" name=""/>
        <dsp:cNvSpPr/>
      </dsp:nvSpPr>
      <dsp:spPr>
        <a:xfrm rot="5400000">
          <a:off x="4286715" y="1443581"/>
          <a:ext cx="570569" cy="47818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358443" y="1467491"/>
        <a:ext cx="427114" cy="286910"/>
      </dsp:txXfrm>
    </dsp:sp>
    <dsp:sp modelId="{E7662496-7AA4-4A90-9778-F9414713722E}">
      <dsp:nvSpPr>
        <dsp:cNvPr id="0" name=""/>
        <dsp:cNvSpPr/>
      </dsp:nvSpPr>
      <dsp:spPr>
        <a:xfrm>
          <a:off x="4009429" y="3112"/>
          <a:ext cx="1125140" cy="1125140"/>
        </a:xfrm>
        <a:prstGeom prst="ellipse">
          <a:avLst/>
        </a:prstGeom>
        <a:solidFill>
          <a:schemeClr val="accent1"/>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Coordinator for the contracting process</a:t>
          </a:r>
          <a:endParaRPr lang="en-US" sz="1000" kern="1200" dirty="0"/>
        </a:p>
      </dsp:txBody>
      <dsp:txXfrm>
        <a:off x="4174202" y="167885"/>
        <a:ext cx="795594" cy="795594"/>
      </dsp:txXfrm>
    </dsp:sp>
    <dsp:sp modelId="{67618DFE-ED10-493F-A6CC-B40E0289FC12}">
      <dsp:nvSpPr>
        <dsp:cNvPr id="0" name=""/>
        <dsp:cNvSpPr/>
      </dsp:nvSpPr>
      <dsp:spPr>
        <a:xfrm rot="3240000">
          <a:off x="3551298" y="1681602"/>
          <a:ext cx="569420" cy="47818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580865" y="1719210"/>
        <a:ext cx="425965" cy="286910"/>
      </dsp:txXfrm>
    </dsp:sp>
    <dsp:sp modelId="{21E743B3-ADD1-40C5-ADD3-C7C07E16F07B}">
      <dsp:nvSpPr>
        <dsp:cNvPr id="0" name=""/>
        <dsp:cNvSpPr/>
      </dsp:nvSpPr>
      <dsp:spPr>
        <a:xfrm>
          <a:off x="2617543" y="455363"/>
          <a:ext cx="1125140" cy="1125140"/>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Contract Pre-negotiation &amp; Negotiation</a:t>
          </a:r>
          <a:endParaRPr lang="en-US" sz="1000" kern="1200" dirty="0"/>
        </a:p>
      </dsp:txBody>
      <dsp:txXfrm>
        <a:off x="2782316" y="620136"/>
        <a:ext cx="795594" cy="795594"/>
      </dsp:txXfrm>
    </dsp:sp>
    <dsp:sp modelId="{434B38F9-3CFE-4483-AFE4-CA4D06A2D0CA}">
      <dsp:nvSpPr>
        <dsp:cNvPr id="0" name=""/>
        <dsp:cNvSpPr/>
      </dsp:nvSpPr>
      <dsp:spPr>
        <a:xfrm rot="839809">
          <a:off x="3095633" y="2307109"/>
          <a:ext cx="567539" cy="47818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097763" y="2385397"/>
        <a:ext cx="424084" cy="286910"/>
      </dsp:txXfrm>
    </dsp:sp>
    <dsp:sp modelId="{069D2B5A-409E-4D88-8BDB-A91B13929869}">
      <dsp:nvSpPr>
        <dsp:cNvPr id="0" name=""/>
        <dsp:cNvSpPr/>
      </dsp:nvSpPr>
      <dsp:spPr>
        <a:xfrm>
          <a:off x="1757311" y="1639371"/>
          <a:ext cx="1125140" cy="1125140"/>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Resolution of Issues</a:t>
          </a:r>
          <a:br>
            <a:rPr lang="en-US" sz="1000" kern="1200" dirty="0" smtClean="0"/>
          </a:br>
          <a:r>
            <a:rPr lang="en-US" sz="1000" kern="1200" dirty="0" smtClean="0"/>
            <a:t>(ATAP)</a:t>
          </a:r>
          <a:endParaRPr lang="en-US" sz="1000" kern="1200" dirty="0"/>
        </a:p>
      </dsp:txBody>
      <dsp:txXfrm>
        <a:off x="1922084" y="1804144"/>
        <a:ext cx="795594" cy="795594"/>
      </dsp:txXfrm>
    </dsp:sp>
    <dsp:sp modelId="{8C3E5658-AF2E-45B7-88B1-F97BDF87F900}">
      <dsp:nvSpPr>
        <dsp:cNvPr id="0" name=""/>
        <dsp:cNvSpPr/>
      </dsp:nvSpPr>
      <dsp:spPr>
        <a:xfrm rot="20520000">
          <a:off x="3095633" y="3082105"/>
          <a:ext cx="567539" cy="47818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099144" y="3199907"/>
        <a:ext cx="424084" cy="286910"/>
      </dsp:txXfrm>
    </dsp:sp>
    <dsp:sp modelId="{22487F14-3249-4FE8-AF00-60F91DB26CB9}">
      <dsp:nvSpPr>
        <dsp:cNvPr id="0" name=""/>
        <dsp:cNvSpPr/>
      </dsp:nvSpPr>
      <dsp:spPr>
        <a:xfrm>
          <a:off x="1757311" y="3102887"/>
          <a:ext cx="1125140" cy="1125140"/>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Performance Objectives</a:t>
          </a:r>
          <a:endParaRPr lang="en-US" sz="1000" kern="1200" dirty="0"/>
        </a:p>
      </dsp:txBody>
      <dsp:txXfrm>
        <a:off x="1922084" y="3267660"/>
        <a:ext cx="795594" cy="795594"/>
      </dsp:txXfrm>
    </dsp:sp>
    <dsp:sp modelId="{CE6B6012-A5CC-4EB0-B1A9-8E882628230C}">
      <dsp:nvSpPr>
        <dsp:cNvPr id="0" name=""/>
        <dsp:cNvSpPr/>
      </dsp:nvSpPr>
      <dsp:spPr>
        <a:xfrm rot="18476909">
          <a:off x="3551298" y="3707612"/>
          <a:ext cx="569420" cy="47818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578916" y="3859811"/>
        <a:ext cx="425965" cy="286910"/>
      </dsp:txXfrm>
    </dsp:sp>
    <dsp:sp modelId="{963C8666-A840-4E9D-8EF2-5A592E6F24CF}">
      <dsp:nvSpPr>
        <dsp:cNvPr id="0" name=""/>
        <dsp:cNvSpPr/>
      </dsp:nvSpPr>
      <dsp:spPr>
        <a:xfrm>
          <a:off x="2617543" y="4286896"/>
          <a:ext cx="1125140" cy="1125140"/>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Training</a:t>
          </a:r>
          <a:endParaRPr lang="en-US" sz="1000" kern="1200" dirty="0"/>
        </a:p>
      </dsp:txBody>
      <dsp:txXfrm>
        <a:off x="2782316" y="4451669"/>
        <a:ext cx="795594" cy="795594"/>
      </dsp:txXfrm>
    </dsp:sp>
    <dsp:sp modelId="{2690C01A-BFDB-471D-A872-8560327DD1E8}">
      <dsp:nvSpPr>
        <dsp:cNvPr id="0" name=""/>
        <dsp:cNvSpPr/>
      </dsp:nvSpPr>
      <dsp:spPr>
        <a:xfrm rot="16141837">
          <a:off x="4286715" y="3945633"/>
          <a:ext cx="570569" cy="478184"/>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359656" y="4112987"/>
        <a:ext cx="427114" cy="286910"/>
      </dsp:txXfrm>
    </dsp:sp>
    <dsp:sp modelId="{53410616-423D-4CB9-8475-588CCA424370}">
      <dsp:nvSpPr>
        <dsp:cNvPr id="0" name=""/>
        <dsp:cNvSpPr/>
      </dsp:nvSpPr>
      <dsp:spPr>
        <a:xfrm>
          <a:off x="4009429" y="4739147"/>
          <a:ext cx="1125140" cy="1125140"/>
        </a:xfrm>
        <a:prstGeom prst="ellipse">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Policies &amp; Procedures</a:t>
          </a:r>
          <a:endParaRPr lang="en-US" sz="1000" kern="1200" dirty="0"/>
        </a:p>
      </dsp:txBody>
      <dsp:txXfrm>
        <a:off x="4174202" y="4903920"/>
        <a:ext cx="795594" cy="795594"/>
      </dsp:txXfrm>
    </dsp:sp>
    <dsp:sp modelId="{09B849C4-1BFC-4A4F-A660-95E76F7AE26A}">
      <dsp:nvSpPr>
        <dsp:cNvPr id="0" name=""/>
        <dsp:cNvSpPr/>
      </dsp:nvSpPr>
      <dsp:spPr>
        <a:xfrm rot="14069083">
          <a:off x="5023280" y="3707612"/>
          <a:ext cx="569420" cy="478184"/>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136675" y="3861632"/>
        <a:ext cx="425965" cy="286910"/>
      </dsp:txXfrm>
    </dsp:sp>
    <dsp:sp modelId="{E0FD2424-5C3E-4E68-94BC-9CF16129765F}">
      <dsp:nvSpPr>
        <dsp:cNvPr id="0" name=""/>
        <dsp:cNvSpPr/>
      </dsp:nvSpPr>
      <dsp:spPr>
        <a:xfrm>
          <a:off x="5401315" y="4286896"/>
          <a:ext cx="1125140" cy="1125140"/>
        </a:xfrm>
        <a:prstGeom prst="ellipse">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Program Transitions</a:t>
          </a:r>
          <a:endParaRPr lang="en-US" sz="1000" kern="1200" dirty="0"/>
        </a:p>
      </dsp:txBody>
      <dsp:txXfrm>
        <a:off x="5566088" y="4451669"/>
        <a:ext cx="795594" cy="795594"/>
      </dsp:txXfrm>
    </dsp:sp>
    <dsp:sp modelId="{A164D826-4431-4D4A-A0DA-9C7E1EDF440F}">
      <dsp:nvSpPr>
        <dsp:cNvPr id="0" name=""/>
        <dsp:cNvSpPr/>
      </dsp:nvSpPr>
      <dsp:spPr>
        <a:xfrm rot="11966751">
          <a:off x="5480827" y="3082105"/>
          <a:ext cx="567539" cy="478184"/>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620190" y="3201621"/>
        <a:ext cx="424084" cy="286910"/>
      </dsp:txXfrm>
    </dsp:sp>
    <dsp:sp modelId="{1E8C6218-632F-494F-98B2-0283B8C64547}">
      <dsp:nvSpPr>
        <dsp:cNvPr id="0" name=""/>
        <dsp:cNvSpPr/>
      </dsp:nvSpPr>
      <dsp:spPr>
        <a:xfrm>
          <a:off x="6261548" y="3102887"/>
          <a:ext cx="1125140" cy="1125140"/>
        </a:xfrm>
        <a:prstGeom prst="ellipse">
          <a:avLst/>
        </a:prstGeom>
        <a:solidFill>
          <a:schemeClr val="accent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Organizational Development</a:t>
          </a:r>
          <a:endParaRPr lang="en-US" sz="1000" kern="1200" dirty="0"/>
        </a:p>
      </dsp:txBody>
      <dsp:txXfrm>
        <a:off x="6426321" y="3267660"/>
        <a:ext cx="795594" cy="795594"/>
      </dsp:txXfrm>
    </dsp:sp>
    <dsp:sp modelId="{D6CCA9FB-6363-4999-B38C-3D2C89A33446}">
      <dsp:nvSpPr>
        <dsp:cNvPr id="0" name=""/>
        <dsp:cNvSpPr/>
      </dsp:nvSpPr>
      <dsp:spPr>
        <a:xfrm rot="9760833">
          <a:off x="5480827" y="2307109"/>
          <a:ext cx="567539" cy="478184"/>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621030" y="2381393"/>
        <a:ext cx="424084" cy="286910"/>
      </dsp:txXfrm>
    </dsp:sp>
    <dsp:sp modelId="{D95E27F1-9BC4-411E-A371-D512E25378DD}">
      <dsp:nvSpPr>
        <dsp:cNvPr id="0" name=""/>
        <dsp:cNvSpPr/>
      </dsp:nvSpPr>
      <dsp:spPr>
        <a:xfrm>
          <a:off x="6261548" y="1639371"/>
          <a:ext cx="1125140" cy="1125140"/>
        </a:xfrm>
        <a:prstGeom prst="ellipse">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Referral &amp; Linkage to </a:t>
          </a:r>
          <a:r>
            <a:rPr lang="en-US" sz="1000" kern="1200" smtClean="0"/>
            <a:t>DPH staff</a:t>
          </a:r>
          <a:endParaRPr lang="en-US" sz="1000" kern="1200" dirty="0"/>
        </a:p>
      </dsp:txBody>
      <dsp:txXfrm>
        <a:off x="6426321" y="1804144"/>
        <a:ext cx="795594" cy="795594"/>
      </dsp:txXfrm>
    </dsp:sp>
    <dsp:sp modelId="{7A1B17D4-B6E4-4565-AAD6-28CC97DE0AF2}">
      <dsp:nvSpPr>
        <dsp:cNvPr id="0" name=""/>
        <dsp:cNvSpPr/>
      </dsp:nvSpPr>
      <dsp:spPr>
        <a:xfrm rot="7680698">
          <a:off x="5023280" y="1681602"/>
          <a:ext cx="569420" cy="47818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139179" y="1720726"/>
        <a:ext cx="425965" cy="286910"/>
      </dsp:txXfrm>
    </dsp:sp>
    <dsp:sp modelId="{DCBB7B8C-29DB-40DC-9F31-3E1F83307E9E}">
      <dsp:nvSpPr>
        <dsp:cNvPr id="0" name=""/>
        <dsp:cNvSpPr/>
      </dsp:nvSpPr>
      <dsp:spPr>
        <a:xfrm>
          <a:off x="5401315" y="455363"/>
          <a:ext cx="1125140" cy="1125140"/>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Contract Interpretation</a:t>
          </a:r>
          <a:endParaRPr lang="en-US" sz="1000" kern="1200" dirty="0"/>
        </a:p>
      </dsp:txBody>
      <dsp:txXfrm>
        <a:off x="5566088" y="620136"/>
        <a:ext cx="795594" cy="795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7CE79-8DCE-4E52-A734-72351BF44EEB}">
      <dsp:nvSpPr>
        <dsp:cNvPr id="0" name=""/>
        <dsp:cNvSpPr/>
      </dsp:nvSpPr>
      <dsp:spPr>
        <a:xfrm>
          <a:off x="2844707" y="622207"/>
          <a:ext cx="4165785" cy="4165785"/>
        </a:xfrm>
        <a:prstGeom prst="blockArc">
          <a:avLst>
            <a:gd name="adj1" fmla="val 10800000"/>
            <a:gd name="adj2" fmla="val 16200000"/>
            <a:gd name="adj3" fmla="val 463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B7BBDC-4DBA-48B0-9E3A-3137E49736E4}">
      <dsp:nvSpPr>
        <dsp:cNvPr id="0" name=""/>
        <dsp:cNvSpPr/>
      </dsp:nvSpPr>
      <dsp:spPr>
        <a:xfrm>
          <a:off x="2844707" y="622207"/>
          <a:ext cx="4165785" cy="4165785"/>
        </a:xfrm>
        <a:prstGeom prst="blockArc">
          <a:avLst>
            <a:gd name="adj1" fmla="val 5400000"/>
            <a:gd name="adj2" fmla="val 10800000"/>
            <a:gd name="adj3" fmla="val 463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231C4D-9E87-46AA-B72D-0B1E8E65D8E1}">
      <dsp:nvSpPr>
        <dsp:cNvPr id="0" name=""/>
        <dsp:cNvSpPr/>
      </dsp:nvSpPr>
      <dsp:spPr>
        <a:xfrm>
          <a:off x="2844707" y="622207"/>
          <a:ext cx="4165785" cy="4165785"/>
        </a:xfrm>
        <a:prstGeom prst="blockArc">
          <a:avLst>
            <a:gd name="adj1" fmla="val 0"/>
            <a:gd name="adj2" fmla="val 5400000"/>
            <a:gd name="adj3" fmla="val 463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DC7E5D-DB46-49EF-BB73-6ACBCA533778}">
      <dsp:nvSpPr>
        <dsp:cNvPr id="0" name=""/>
        <dsp:cNvSpPr/>
      </dsp:nvSpPr>
      <dsp:spPr>
        <a:xfrm>
          <a:off x="2844707" y="622207"/>
          <a:ext cx="4165785" cy="4165785"/>
        </a:xfrm>
        <a:prstGeom prst="blockArc">
          <a:avLst>
            <a:gd name="adj1" fmla="val 16200000"/>
            <a:gd name="adj2" fmla="val 0"/>
            <a:gd name="adj3" fmla="val 463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0168EC-9C4C-4504-A78C-2C39ACDEEB41}">
      <dsp:nvSpPr>
        <dsp:cNvPr id="0" name=""/>
        <dsp:cNvSpPr/>
      </dsp:nvSpPr>
      <dsp:spPr>
        <a:xfrm>
          <a:off x="3969990" y="1747490"/>
          <a:ext cx="1915219" cy="191521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Contracts</a:t>
          </a:r>
        </a:p>
      </dsp:txBody>
      <dsp:txXfrm>
        <a:off x="4250467" y="2027967"/>
        <a:ext cx="1354265" cy="1354265"/>
      </dsp:txXfrm>
    </dsp:sp>
    <dsp:sp modelId="{BCE78445-B7B6-496D-89E5-C722A42FE20F}">
      <dsp:nvSpPr>
        <dsp:cNvPr id="0" name=""/>
        <dsp:cNvSpPr/>
      </dsp:nvSpPr>
      <dsp:spPr>
        <a:xfrm>
          <a:off x="4257273" y="143"/>
          <a:ext cx="1340653" cy="134065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System of Care Program Directors</a:t>
          </a:r>
          <a:endParaRPr lang="en-US" sz="1300" kern="1200" dirty="0"/>
        </a:p>
      </dsp:txBody>
      <dsp:txXfrm>
        <a:off x="4453607" y="196477"/>
        <a:ext cx="947985" cy="947985"/>
      </dsp:txXfrm>
    </dsp:sp>
    <dsp:sp modelId="{D4EA55A8-EF62-4872-8E44-081A7BBFE6A4}">
      <dsp:nvSpPr>
        <dsp:cNvPr id="0" name=""/>
        <dsp:cNvSpPr/>
      </dsp:nvSpPr>
      <dsp:spPr>
        <a:xfrm>
          <a:off x="6291902" y="2034773"/>
          <a:ext cx="1340653" cy="1340653"/>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Office of Contract Management &amp; Compliance</a:t>
          </a:r>
          <a:endParaRPr lang="en-US" sz="1300" kern="1200" dirty="0"/>
        </a:p>
      </dsp:txBody>
      <dsp:txXfrm>
        <a:off x="6488236" y="2231107"/>
        <a:ext cx="947985" cy="947985"/>
      </dsp:txXfrm>
    </dsp:sp>
    <dsp:sp modelId="{63B0445A-4571-4270-AF03-1B2D953BE14E}">
      <dsp:nvSpPr>
        <dsp:cNvPr id="0" name=""/>
        <dsp:cNvSpPr/>
      </dsp:nvSpPr>
      <dsp:spPr>
        <a:xfrm>
          <a:off x="4257273" y="4069402"/>
          <a:ext cx="1340653" cy="1340653"/>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Fiscal / </a:t>
          </a:r>
          <a:r>
            <a:rPr lang="en-US" sz="1300" kern="1200" smtClean="0"/>
            <a:t>Budget Unit</a:t>
          </a:r>
          <a:endParaRPr lang="en-US" sz="1300" kern="1200" dirty="0"/>
        </a:p>
      </dsp:txBody>
      <dsp:txXfrm>
        <a:off x="4453607" y="4265736"/>
        <a:ext cx="947985" cy="947985"/>
      </dsp:txXfrm>
    </dsp:sp>
    <dsp:sp modelId="{0CC4D2D3-798B-46D5-8688-F9A19C7A7B4B}">
      <dsp:nvSpPr>
        <dsp:cNvPr id="0" name=""/>
        <dsp:cNvSpPr/>
      </dsp:nvSpPr>
      <dsp:spPr>
        <a:xfrm>
          <a:off x="2222643" y="2034773"/>
          <a:ext cx="1340653" cy="1340653"/>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CDTA</a:t>
          </a:r>
          <a:endParaRPr lang="en-US" sz="1300" kern="1200" dirty="0"/>
        </a:p>
      </dsp:txBody>
      <dsp:txXfrm>
        <a:off x="2418977" y="2231107"/>
        <a:ext cx="947985" cy="947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7958F-1E39-4EE5-AC3E-1C5F3F234D2F}">
      <dsp:nvSpPr>
        <dsp:cNvPr id="0" name=""/>
        <dsp:cNvSpPr/>
      </dsp:nvSpPr>
      <dsp:spPr>
        <a:xfrm>
          <a:off x="0" y="383"/>
          <a:ext cx="11920893" cy="1524427"/>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baseline="0" dirty="0"/>
            <a:t>CONTRACTING 101: </a:t>
          </a:r>
          <a:r>
            <a:rPr lang="en-US" sz="2700" kern="1200" baseline="0" dirty="0"/>
            <a:t/>
          </a:r>
          <a:br>
            <a:rPr lang="en-US" sz="2700" kern="1200" baseline="0" dirty="0"/>
          </a:br>
          <a:r>
            <a:rPr lang="en-US" sz="2700" kern="1200" baseline="0" dirty="0"/>
            <a:t>New Contracts term approved for up to 5.5 year  </a:t>
          </a:r>
          <a:br>
            <a:rPr lang="en-US" sz="2700" kern="1200" baseline="0" dirty="0"/>
          </a:br>
          <a:r>
            <a:rPr lang="en-US" sz="2700" kern="1200" baseline="0" dirty="0"/>
            <a:t>Full Not to Exceed (NTE) funding for entire term approved</a:t>
          </a:r>
          <a:endParaRPr lang="en-US" sz="2700" kern="1200" dirty="0"/>
        </a:p>
      </dsp:txBody>
      <dsp:txXfrm>
        <a:off x="74416" y="74799"/>
        <a:ext cx="11772061" cy="137559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38649" cy="466725"/>
          </a:xfrm>
          <a:prstGeom prst="rect">
            <a:avLst/>
          </a:prstGeom>
        </p:spPr>
        <p:txBody>
          <a:bodyPr vert="horz" lIns="91440" tIns="45720" rIns="91440" bIns="45720" rtlCol="0"/>
          <a:lstStyle>
            <a:lvl1pPr algn="l">
              <a:defRPr sz="1200"/>
            </a:lvl1pPr>
          </a:lstStyle>
          <a:p>
            <a:r>
              <a:rPr lang="en-US" smtClean="0"/>
              <a:t>Nuts &amp; Bolts of Contracting</a:t>
            </a:r>
            <a:endParaRPr lang="en-US"/>
          </a:p>
        </p:txBody>
      </p:sp>
      <p:sp>
        <p:nvSpPr>
          <p:cNvPr id="3" name="Date Placeholder 2"/>
          <p:cNvSpPr>
            <a:spLocks noGrp="1"/>
          </p:cNvSpPr>
          <p:nvPr>
            <p:ph type="dt" sz="quarter" idx="1"/>
          </p:nvPr>
        </p:nvSpPr>
        <p:spPr>
          <a:xfrm>
            <a:off x="3970134" y="4"/>
            <a:ext cx="3038648" cy="466725"/>
          </a:xfrm>
          <a:prstGeom prst="rect">
            <a:avLst/>
          </a:prstGeom>
        </p:spPr>
        <p:txBody>
          <a:bodyPr vert="horz" lIns="91440" tIns="45720" rIns="91440" bIns="45720" rtlCol="0"/>
          <a:lstStyle>
            <a:lvl1pPr algn="r">
              <a:defRPr sz="1200"/>
            </a:lvl1pPr>
          </a:lstStyle>
          <a:p>
            <a:r>
              <a:rPr lang="en-US" smtClean="0"/>
              <a:t>June 30, 2016</a:t>
            </a:r>
            <a:endParaRPr lang="en-US"/>
          </a:p>
        </p:txBody>
      </p:sp>
      <p:sp>
        <p:nvSpPr>
          <p:cNvPr id="4" name="Footer Placeholder 3"/>
          <p:cNvSpPr>
            <a:spLocks noGrp="1"/>
          </p:cNvSpPr>
          <p:nvPr>
            <p:ph type="ftr" sz="quarter" idx="2"/>
          </p:nvPr>
        </p:nvSpPr>
        <p:spPr>
          <a:xfrm>
            <a:off x="3" y="8829677"/>
            <a:ext cx="3038649" cy="466725"/>
          </a:xfrm>
          <a:prstGeom prst="rect">
            <a:avLst/>
          </a:prstGeom>
        </p:spPr>
        <p:txBody>
          <a:bodyPr vert="horz" lIns="91440" tIns="45720" rIns="91440" bIns="45720" rtlCol="0" anchor="b"/>
          <a:lstStyle>
            <a:lvl1pPr algn="l">
              <a:defRPr sz="1200"/>
            </a:lvl1pPr>
          </a:lstStyle>
          <a:p>
            <a:r>
              <a:rPr lang="en-US" smtClean="0"/>
              <a:t>Contract Development &amp; Technical Assistance</a:t>
            </a:r>
            <a:endParaRPr lang="en-US"/>
          </a:p>
        </p:txBody>
      </p:sp>
      <p:sp>
        <p:nvSpPr>
          <p:cNvPr id="5" name="Slide Number Placeholder 4"/>
          <p:cNvSpPr>
            <a:spLocks noGrp="1"/>
          </p:cNvSpPr>
          <p:nvPr>
            <p:ph type="sldNum" sz="quarter" idx="3"/>
          </p:nvPr>
        </p:nvSpPr>
        <p:spPr>
          <a:xfrm>
            <a:off x="3970134" y="8829677"/>
            <a:ext cx="3038648" cy="466725"/>
          </a:xfrm>
          <a:prstGeom prst="rect">
            <a:avLst/>
          </a:prstGeom>
        </p:spPr>
        <p:txBody>
          <a:bodyPr vert="horz" lIns="91440" tIns="45720" rIns="91440" bIns="45720" rtlCol="0" anchor="b"/>
          <a:lstStyle>
            <a:lvl1pPr algn="r">
              <a:defRPr sz="1200"/>
            </a:lvl1pPr>
          </a:lstStyle>
          <a:p>
            <a:fld id="{A718FB80-D606-4ECA-8C65-94A28F184B17}" type="slidenum">
              <a:rPr lang="en-US" smtClean="0"/>
              <a:t>‹#›</a:t>
            </a:fld>
            <a:endParaRPr lang="en-US"/>
          </a:p>
        </p:txBody>
      </p:sp>
    </p:spTree>
    <p:extLst>
      <p:ext uri="{BB962C8B-B14F-4D97-AF65-F5344CB8AC3E}">
        <p14:creationId xmlns:p14="http://schemas.microsoft.com/office/powerpoint/2010/main" val="71953450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6434"/>
          </a:xfrm>
          <a:prstGeom prst="rect">
            <a:avLst/>
          </a:prstGeom>
        </p:spPr>
        <p:txBody>
          <a:bodyPr vert="horz" lIns="92446" tIns="46223" rIns="92446" bIns="46223" rtlCol="0"/>
          <a:lstStyle>
            <a:lvl1pPr algn="l">
              <a:defRPr sz="1200"/>
            </a:lvl1pPr>
          </a:lstStyle>
          <a:p>
            <a:r>
              <a:rPr lang="en-US" smtClean="0"/>
              <a:t>Nuts &amp; Bolts of Contracting</a:t>
            </a:r>
            <a:endParaRPr lang="en-US"/>
          </a:p>
        </p:txBody>
      </p:sp>
      <p:sp>
        <p:nvSpPr>
          <p:cNvPr id="3" name="Date Placeholder 2"/>
          <p:cNvSpPr>
            <a:spLocks noGrp="1"/>
          </p:cNvSpPr>
          <p:nvPr>
            <p:ph type="dt" idx="1"/>
          </p:nvPr>
        </p:nvSpPr>
        <p:spPr>
          <a:xfrm>
            <a:off x="3970940" y="0"/>
            <a:ext cx="3037840" cy="466434"/>
          </a:xfrm>
          <a:prstGeom prst="rect">
            <a:avLst/>
          </a:prstGeom>
        </p:spPr>
        <p:txBody>
          <a:bodyPr vert="horz" lIns="92446" tIns="46223" rIns="92446" bIns="46223" rtlCol="0"/>
          <a:lstStyle>
            <a:lvl1pPr algn="r">
              <a:defRPr sz="1200"/>
            </a:lvl1pPr>
          </a:lstStyle>
          <a:p>
            <a:r>
              <a:rPr lang="en-US" smtClean="0"/>
              <a:t>June 30, 2016</a:t>
            </a:r>
            <a:endParaRPr lang="en-US"/>
          </a:p>
        </p:txBody>
      </p:sp>
      <p:sp>
        <p:nvSpPr>
          <p:cNvPr id="4" name="Slide Image Placeholder 3"/>
          <p:cNvSpPr>
            <a:spLocks noGrp="1" noRot="1" noChangeAspect="1"/>
          </p:cNvSpPr>
          <p:nvPr>
            <p:ph type="sldImg" idx="2"/>
          </p:nvPr>
        </p:nvSpPr>
        <p:spPr>
          <a:xfrm>
            <a:off x="719138" y="1162050"/>
            <a:ext cx="5573712"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2" y="4473894"/>
            <a:ext cx="560832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9"/>
            <a:ext cx="3037840" cy="466433"/>
          </a:xfrm>
          <a:prstGeom prst="rect">
            <a:avLst/>
          </a:prstGeom>
        </p:spPr>
        <p:txBody>
          <a:bodyPr vert="horz" lIns="92446" tIns="46223" rIns="92446" bIns="46223" rtlCol="0" anchor="b"/>
          <a:lstStyle>
            <a:lvl1pPr algn="l">
              <a:defRPr sz="1200"/>
            </a:lvl1pPr>
          </a:lstStyle>
          <a:p>
            <a:r>
              <a:rPr lang="en-US" smtClean="0"/>
              <a:t>Contract Development &amp; Technical Assistance</a:t>
            </a:r>
            <a:endParaRPr lang="en-US"/>
          </a:p>
        </p:txBody>
      </p:sp>
      <p:sp>
        <p:nvSpPr>
          <p:cNvPr id="7" name="Slide Number Placeholder 6"/>
          <p:cNvSpPr>
            <a:spLocks noGrp="1"/>
          </p:cNvSpPr>
          <p:nvPr>
            <p:ph type="sldNum" sz="quarter" idx="5"/>
          </p:nvPr>
        </p:nvSpPr>
        <p:spPr>
          <a:xfrm>
            <a:off x="3970940" y="8829969"/>
            <a:ext cx="3037840" cy="466433"/>
          </a:xfrm>
          <a:prstGeom prst="rect">
            <a:avLst/>
          </a:prstGeom>
        </p:spPr>
        <p:txBody>
          <a:bodyPr vert="horz" lIns="92446" tIns="46223" rIns="92446" bIns="46223" rtlCol="0" anchor="b"/>
          <a:lstStyle>
            <a:lvl1pPr algn="r">
              <a:defRPr sz="1200"/>
            </a:lvl1pPr>
          </a:lstStyle>
          <a:p>
            <a:fld id="{18F69311-3BA8-4972-B73B-4F6C54CCF903}" type="slidenum">
              <a:rPr lang="en-US" smtClean="0"/>
              <a:t>‹#›</a:t>
            </a:fld>
            <a:endParaRPr lang="en-US"/>
          </a:p>
        </p:txBody>
      </p:sp>
    </p:spTree>
    <p:extLst>
      <p:ext uri="{BB962C8B-B14F-4D97-AF65-F5344CB8AC3E}">
        <p14:creationId xmlns:p14="http://schemas.microsoft.com/office/powerpoint/2010/main" val="285117928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719138" y="1162050"/>
            <a:ext cx="5573712" cy="313690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A595F7-D63C-440D-B4C0-04C8010ABCD4}" type="slidenum">
              <a:rPr lang="en-US">
                <a:solidFill>
                  <a:prstClr val="black"/>
                </a:solidFill>
              </a:rPr>
              <a:pPr fontAlgn="base">
                <a:spcBef>
                  <a:spcPct val="0"/>
                </a:spcBef>
                <a:spcAft>
                  <a:spcPct val="0"/>
                </a:spcAft>
              </a:pPr>
              <a:t>1</a:t>
            </a:fld>
            <a:endParaRPr lang="en-US">
              <a:solidFill>
                <a:prstClr val="black"/>
              </a:solidFill>
            </a:endParaRPr>
          </a:p>
        </p:txBody>
      </p:sp>
      <p:sp>
        <p:nvSpPr>
          <p:cNvPr id="2" name="Date Placeholder 1"/>
          <p:cNvSpPr>
            <a:spLocks noGrp="1"/>
          </p:cNvSpPr>
          <p:nvPr>
            <p:ph type="dt" idx="10"/>
          </p:nvPr>
        </p:nvSpPr>
        <p:spPr/>
        <p:txBody>
          <a:bodyPr/>
          <a:lstStyle/>
          <a:p>
            <a:pPr>
              <a:defRPr/>
            </a:pPr>
            <a:r>
              <a:rPr lang="en-US" smtClean="0">
                <a:solidFill>
                  <a:prstClr val="black"/>
                </a:solidFill>
              </a:rPr>
              <a:t>June 30, 2016</a:t>
            </a:r>
            <a:endParaRPr lang="en-US">
              <a:solidFill>
                <a:prstClr val="black"/>
              </a:solidFill>
            </a:endParaRPr>
          </a:p>
        </p:txBody>
      </p:sp>
    </p:spTree>
    <p:extLst>
      <p:ext uri="{BB962C8B-B14F-4D97-AF65-F5344CB8AC3E}">
        <p14:creationId xmlns:p14="http://schemas.microsoft.com/office/powerpoint/2010/main" val="238517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June 30, 2016</a:t>
            </a:r>
            <a:endParaRPr lang="en-US"/>
          </a:p>
        </p:txBody>
      </p:sp>
      <p:sp>
        <p:nvSpPr>
          <p:cNvPr id="5" name="Slide Number Placeholder 4"/>
          <p:cNvSpPr>
            <a:spLocks noGrp="1"/>
          </p:cNvSpPr>
          <p:nvPr>
            <p:ph type="sldNum" sz="quarter" idx="11"/>
          </p:nvPr>
        </p:nvSpPr>
        <p:spPr/>
        <p:txBody>
          <a:bodyPr/>
          <a:lstStyle/>
          <a:p>
            <a:fld id="{18F69311-3BA8-4972-B73B-4F6C54CCF903}" type="slidenum">
              <a:rPr lang="en-US" smtClean="0"/>
              <a:t>15</a:t>
            </a:fld>
            <a:endParaRPr lang="en-US"/>
          </a:p>
        </p:txBody>
      </p:sp>
    </p:spTree>
    <p:extLst>
      <p:ext uri="{BB962C8B-B14F-4D97-AF65-F5344CB8AC3E}">
        <p14:creationId xmlns:p14="http://schemas.microsoft.com/office/powerpoint/2010/main" val="385478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69311-3BA8-4972-B73B-4F6C54CCF903}" type="slidenum">
              <a:rPr lang="en-US" smtClean="0"/>
              <a:t>16</a:t>
            </a:fld>
            <a:endParaRPr lang="en-US"/>
          </a:p>
        </p:txBody>
      </p:sp>
      <p:sp>
        <p:nvSpPr>
          <p:cNvPr id="5" name="Date Placeholder 4"/>
          <p:cNvSpPr>
            <a:spLocks noGrp="1"/>
          </p:cNvSpPr>
          <p:nvPr>
            <p:ph type="dt" idx="11"/>
          </p:nvPr>
        </p:nvSpPr>
        <p:spPr/>
        <p:txBody>
          <a:bodyPr/>
          <a:lstStyle/>
          <a:p>
            <a:r>
              <a:rPr lang="en-US" smtClean="0"/>
              <a:t>June 30, 2016</a:t>
            </a:r>
            <a:endParaRPr lang="en-US"/>
          </a:p>
        </p:txBody>
      </p:sp>
    </p:spTree>
    <p:extLst>
      <p:ext uri="{BB962C8B-B14F-4D97-AF65-F5344CB8AC3E}">
        <p14:creationId xmlns:p14="http://schemas.microsoft.com/office/powerpoint/2010/main" val="2940747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June 30, 2016</a:t>
            </a:r>
            <a:endParaRPr lang="en-US"/>
          </a:p>
        </p:txBody>
      </p:sp>
      <p:sp>
        <p:nvSpPr>
          <p:cNvPr id="5" name="Slide Number Placeholder 4"/>
          <p:cNvSpPr>
            <a:spLocks noGrp="1"/>
          </p:cNvSpPr>
          <p:nvPr>
            <p:ph type="sldNum" sz="quarter" idx="11"/>
          </p:nvPr>
        </p:nvSpPr>
        <p:spPr/>
        <p:txBody>
          <a:bodyPr/>
          <a:lstStyle/>
          <a:p>
            <a:fld id="{18F69311-3BA8-4972-B73B-4F6C54CCF903}" type="slidenum">
              <a:rPr lang="en-US" smtClean="0"/>
              <a:t>18</a:t>
            </a:fld>
            <a:endParaRPr lang="en-US"/>
          </a:p>
        </p:txBody>
      </p:sp>
    </p:spTree>
    <p:extLst>
      <p:ext uri="{BB962C8B-B14F-4D97-AF65-F5344CB8AC3E}">
        <p14:creationId xmlns:p14="http://schemas.microsoft.com/office/powerpoint/2010/main" val="2411408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June 30, 2016</a:t>
            </a:r>
            <a:endParaRPr lang="en-US"/>
          </a:p>
        </p:txBody>
      </p:sp>
      <p:sp>
        <p:nvSpPr>
          <p:cNvPr id="5" name="Slide Number Placeholder 4"/>
          <p:cNvSpPr>
            <a:spLocks noGrp="1"/>
          </p:cNvSpPr>
          <p:nvPr>
            <p:ph type="sldNum" sz="quarter" idx="11"/>
          </p:nvPr>
        </p:nvSpPr>
        <p:spPr/>
        <p:txBody>
          <a:bodyPr/>
          <a:lstStyle/>
          <a:p>
            <a:fld id="{18F69311-3BA8-4972-B73B-4F6C54CCF903}" type="slidenum">
              <a:rPr lang="en-US" smtClean="0"/>
              <a:t>19</a:t>
            </a:fld>
            <a:endParaRPr lang="en-US"/>
          </a:p>
        </p:txBody>
      </p:sp>
    </p:spTree>
    <p:extLst>
      <p:ext uri="{BB962C8B-B14F-4D97-AF65-F5344CB8AC3E}">
        <p14:creationId xmlns:p14="http://schemas.microsoft.com/office/powerpoint/2010/main" val="3490762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June 30, 2016</a:t>
            </a:r>
            <a:endParaRPr lang="en-US"/>
          </a:p>
        </p:txBody>
      </p:sp>
      <p:sp>
        <p:nvSpPr>
          <p:cNvPr id="5" name="Slide Number Placeholder 4"/>
          <p:cNvSpPr>
            <a:spLocks noGrp="1"/>
          </p:cNvSpPr>
          <p:nvPr>
            <p:ph type="sldNum" sz="quarter" idx="11"/>
          </p:nvPr>
        </p:nvSpPr>
        <p:spPr/>
        <p:txBody>
          <a:bodyPr/>
          <a:lstStyle/>
          <a:p>
            <a:fld id="{18F69311-3BA8-4972-B73B-4F6C54CCF903}" type="slidenum">
              <a:rPr lang="en-US" smtClean="0"/>
              <a:t>20</a:t>
            </a:fld>
            <a:endParaRPr lang="en-US"/>
          </a:p>
        </p:txBody>
      </p:sp>
    </p:spTree>
    <p:extLst>
      <p:ext uri="{BB962C8B-B14F-4D97-AF65-F5344CB8AC3E}">
        <p14:creationId xmlns:p14="http://schemas.microsoft.com/office/powerpoint/2010/main" val="3309785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June 30, 2016</a:t>
            </a:r>
            <a:endParaRPr lang="en-US"/>
          </a:p>
        </p:txBody>
      </p:sp>
      <p:sp>
        <p:nvSpPr>
          <p:cNvPr id="5" name="Slide Number Placeholder 4"/>
          <p:cNvSpPr>
            <a:spLocks noGrp="1"/>
          </p:cNvSpPr>
          <p:nvPr>
            <p:ph type="sldNum" sz="quarter" idx="11"/>
          </p:nvPr>
        </p:nvSpPr>
        <p:spPr/>
        <p:txBody>
          <a:bodyPr/>
          <a:lstStyle/>
          <a:p>
            <a:fld id="{18F69311-3BA8-4972-B73B-4F6C54CCF903}" type="slidenum">
              <a:rPr lang="en-US" smtClean="0"/>
              <a:t>21</a:t>
            </a:fld>
            <a:endParaRPr lang="en-US"/>
          </a:p>
        </p:txBody>
      </p:sp>
    </p:spTree>
    <p:extLst>
      <p:ext uri="{BB962C8B-B14F-4D97-AF65-F5344CB8AC3E}">
        <p14:creationId xmlns:p14="http://schemas.microsoft.com/office/powerpoint/2010/main" val="2959856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June 30, 2016</a:t>
            </a:r>
            <a:endParaRPr lang="en-US"/>
          </a:p>
        </p:txBody>
      </p:sp>
      <p:sp>
        <p:nvSpPr>
          <p:cNvPr id="5" name="Slide Number Placeholder 4"/>
          <p:cNvSpPr>
            <a:spLocks noGrp="1"/>
          </p:cNvSpPr>
          <p:nvPr>
            <p:ph type="sldNum" sz="quarter" idx="11"/>
          </p:nvPr>
        </p:nvSpPr>
        <p:spPr/>
        <p:txBody>
          <a:bodyPr/>
          <a:lstStyle/>
          <a:p>
            <a:fld id="{18F69311-3BA8-4972-B73B-4F6C54CCF903}" type="slidenum">
              <a:rPr lang="en-US" smtClean="0"/>
              <a:t>23</a:t>
            </a:fld>
            <a:endParaRPr lang="en-US"/>
          </a:p>
        </p:txBody>
      </p:sp>
    </p:spTree>
    <p:extLst>
      <p:ext uri="{BB962C8B-B14F-4D97-AF65-F5344CB8AC3E}">
        <p14:creationId xmlns:p14="http://schemas.microsoft.com/office/powerpoint/2010/main" val="1988142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69311-3BA8-4972-B73B-4F6C54CCF903}" type="slidenum">
              <a:rPr lang="en-US" smtClean="0"/>
              <a:t>24</a:t>
            </a:fld>
            <a:endParaRPr lang="en-US"/>
          </a:p>
        </p:txBody>
      </p:sp>
      <p:sp>
        <p:nvSpPr>
          <p:cNvPr id="5" name="Date Placeholder 4"/>
          <p:cNvSpPr>
            <a:spLocks noGrp="1"/>
          </p:cNvSpPr>
          <p:nvPr>
            <p:ph type="dt" idx="11"/>
          </p:nvPr>
        </p:nvSpPr>
        <p:spPr/>
        <p:txBody>
          <a:bodyPr/>
          <a:lstStyle/>
          <a:p>
            <a:r>
              <a:rPr lang="en-US" smtClean="0"/>
              <a:t>June 30, 2016</a:t>
            </a:r>
            <a:endParaRPr lang="en-US"/>
          </a:p>
        </p:txBody>
      </p:sp>
    </p:spTree>
    <p:extLst>
      <p:ext uri="{BB962C8B-B14F-4D97-AF65-F5344CB8AC3E}">
        <p14:creationId xmlns:p14="http://schemas.microsoft.com/office/powerpoint/2010/main" val="545975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June 30, 2016</a:t>
            </a:r>
          </a:p>
        </p:txBody>
      </p:sp>
      <p:sp>
        <p:nvSpPr>
          <p:cNvPr id="5" name="Slide Number Placeholder 4"/>
          <p:cNvSpPr>
            <a:spLocks noGrp="1"/>
          </p:cNvSpPr>
          <p:nvPr>
            <p:ph type="sldNum" sz="quarter" idx="11"/>
          </p:nvPr>
        </p:nvSpPr>
        <p:spPr/>
        <p:txBody>
          <a:bodyPr/>
          <a:lstStyle/>
          <a:p>
            <a:fld id="{18F69311-3BA8-4972-B73B-4F6C54CCF903}" type="slidenum">
              <a:rPr lang="en-US" smtClean="0"/>
              <a:t>25</a:t>
            </a:fld>
            <a:endParaRPr lang="en-US"/>
          </a:p>
        </p:txBody>
      </p:sp>
    </p:spTree>
    <p:extLst>
      <p:ext uri="{BB962C8B-B14F-4D97-AF65-F5344CB8AC3E}">
        <p14:creationId xmlns:p14="http://schemas.microsoft.com/office/powerpoint/2010/main" val="2134337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69311-3BA8-4972-B73B-4F6C54CCF903}" type="slidenum">
              <a:rPr lang="en-US" smtClean="0"/>
              <a:t>31</a:t>
            </a:fld>
            <a:endParaRPr lang="en-US"/>
          </a:p>
        </p:txBody>
      </p:sp>
      <p:sp>
        <p:nvSpPr>
          <p:cNvPr id="5" name="Date Placeholder 4"/>
          <p:cNvSpPr>
            <a:spLocks noGrp="1"/>
          </p:cNvSpPr>
          <p:nvPr>
            <p:ph type="dt" idx="11"/>
          </p:nvPr>
        </p:nvSpPr>
        <p:spPr/>
        <p:txBody>
          <a:bodyPr/>
          <a:lstStyle/>
          <a:p>
            <a:r>
              <a:rPr lang="en-US" smtClean="0"/>
              <a:t>June 30, 2016</a:t>
            </a:r>
            <a:endParaRPr lang="en-US"/>
          </a:p>
        </p:txBody>
      </p:sp>
    </p:spTree>
    <p:extLst>
      <p:ext uri="{BB962C8B-B14F-4D97-AF65-F5344CB8AC3E}">
        <p14:creationId xmlns:p14="http://schemas.microsoft.com/office/powerpoint/2010/main" val="423546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69311-3BA8-4972-B73B-4F6C54CCF903}" type="slidenum">
              <a:rPr lang="en-US" smtClean="0"/>
              <a:t>2</a:t>
            </a:fld>
            <a:endParaRPr lang="en-US"/>
          </a:p>
        </p:txBody>
      </p:sp>
      <p:sp>
        <p:nvSpPr>
          <p:cNvPr id="5" name="Date Placeholder 4"/>
          <p:cNvSpPr>
            <a:spLocks noGrp="1"/>
          </p:cNvSpPr>
          <p:nvPr>
            <p:ph type="dt" idx="11"/>
          </p:nvPr>
        </p:nvSpPr>
        <p:spPr/>
        <p:txBody>
          <a:bodyPr/>
          <a:lstStyle/>
          <a:p>
            <a:r>
              <a:rPr lang="en-US" smtClean="0"/>
              <a:t>June 30, 2016</a:t>
            </a:r>
            <a:endParaRPr lang="en-US"/>
          </a:p>
        </p:txBody>
      </p:sp>
    </p:spTree>
    <p:extLst>
      <p:ext uri="{BB962C8B-B14F-4D97-AF65-F5344CB8AC3E}">
        <p14:creationId xmlns:p14="http://schemas.microsoft.com/office/powerpoint/2010/main" val="291413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June 30, 2016</a:t>
            </a:r>
          </a:p>
        </p:txBody>
      </p:sp>
      <p:sp>
        <p:nvSpPr>
          <p:cNvPr id="5" name="Slide Number Placeholder 4"/>
          <p:cNvSpPr>
            <a:spLocks noGrp="1"/>
          </p:cNvSpPr>
          <p:nvPr>
            <p:ph type="sldNum" sz="quarter" idx="11"/>
          </p:nvPr>
        </p:nvSpPr>
        <p:spPr/>
        <p:txBody>
          <a:bodyPr/>
          <a:lstStyle/>
          <a:p>
            <a:fld id="{18F69311-3BA8-4972-B73B-4F6C54CCF903}" type="slidenum">
              <a:rPr lang="en-US" smtClean="0"/>
              <a:t>32</a:t>
            </a:fld>
            <a:endParaRPr lang="en-US"/>
          </a:p>
        </p:txBody>
      </p:sp>
    </p:spTree>
    <p:extLst>
      <p:ext uri="{BB962C8B-B14F-4D97-AF65-F5344CB8AC3E}">
        <p14:creationId xmlns:p14="http://schemas.microsoft.com/office/powerpoint/2010/main" val="3056449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69311-3BA8-4972-B73B-4F6C54CCF903}" type="slidenum">
              <a:rPr lang="en-US" smtClean="0"/>
              <a:t>33</a:t>
            </a:fld>
            <a:endParaRPr lang="en-US"/>
          </a:p>
        </p:txBody>
      </p:sp>
      <p:sp>
        <p:nvSpPr>
          <p:cNvPr id="5" name="Date Placeholder 4"/>
          <p:cNvSpPr>
            <a:spLocks noGrp="1"/>
          </p:cNvSpPr>
          <p:nvPr>
            <p:ph type="dt" idx="11"/>
          </p:nvPr>
        </p:nvSpPr>
        <p:spPr/>
        <p:txBody>
          <a:bodyPr/>
          <a:lstStyle/>
          <a:p>
            <a:r>
              <a:rPr lang="en-US"/>
              <a:t>June 30, 2016</a:t>
            </a:r>
          </a:p>
        </p:txBody>
      </p:sp>
    </p:spTree>
    <p:extLst>
      <p:ext uri="{BB962C8B-B14F-4D97-AF65-F5344CB8AC3E}">
        <p14:creationId xmlns:p14="http://schemas.microsoft.com/office/powerpoint/2010/main" val="2804392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69311-3BA8-4972-B73B-4F6C54CCF903}" type="slidenum">
              <a:rPr lang="en-US" smtClean="0"/>
              <a:t>38</a:t>
            </a:fld>
            <a:endParaRPr lang="en-US"/>
          </a:p>
        </p:txBody>
      </p:sp>
      <p:sp>
        <p:nvSpPr>
          <p:cNvPr id="5" name="Date Placeholder 4"/>
          <p:cNvSpPr>
            <a:spLocks noGrp="1"/>
          </p:cNvSpPr>
          <p:nvPr>
            <p:ph type="dt" idx="11"/>
          </p:nvPr>
        </p:nvSpPr>
        <p:spPr/>
        <p:txBody>
          <a:bodyPr/>
          <a:lstStyle/>
          <a:p>
            <a:r>
              <a:rPr lang="en-US" smtClean="0"/>
              <a:t>June 30, 2016</a:t>
            </a:r>
            <a:endParaRPr lang="en-US"/>
          </a:p>
        </p:txBody>
      </p:sp>
    </p:spTree>
    <p:extLst>
      <p:ext uri="{BB962C8B-B14F-4D97-AF65-F5344CB8AC3E}">
        <p14:creationId xmlns:p14="http://schemas.microsoft.com/office/powerpoint/2010/main" val="2568025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69311-3BA8-4972-B73B-4F6C54CCF903}" type="slidenum">
              <a:rPr lang="en-US" smtClean="0"/>
              <a:t>46</a:t>
            </a:fld>
            <a:endParaRPr lang="en-US"/>
          </a:p>
        </p:txBody>
      </p:sp>
      <p:sp>
        <p:nvSpPr>
          <p:cNvPr id="5" name="Date Placeholder 4"/>
          <p:cNvSpPr>
            <a:spLocks noGrp="1"/>
          </p:cNvSpPr>
          <p:nvPr>
            <p:ph type="dt" idx="11"/>
          </p:nvPr>
        </p:nvSpPr>
        <p:spPr/>
        <p:txBody>
          <a:bodyPr/>
          <a:lstStyle/>
          <a:p>
            <a:r>
              <a:rPr lang="en-US" smtClean="0"/>
              <a:t>June 30, 2016</a:t>
            </a:r>
            <a:endParaRPr lang="en-US"/>
          </a:p>
        </p:txBody>
      </p:sp>
    </p:spTree>
    <p:extLst>
      <p:ext uri="{BB962C8B-B14F-4D97-AF65-F5344CB8AC3E}">
        <p14:creationId xmlns:p14="http://schemas.microsoft.com/office/powerpoint/2010/main" val="4230105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F69311-3BA8-4972-B73B-4F6C54CCF903}" type="slidenum">
              <a:rPr lang="en-US" smtClean="0"/>
              <a:t>3</a:t>
            </a:fld>
            <a:endParaRPr lang="en-US"/>
          </a:p>
        </p:txBody>
      </p:sp>
      <p:sp>
        <p:nvSpPr>
          <p:cNvPr id="5" name="Date Placeholder 4"/>
          <p:cNvSpPr>
            <a:spLocks noGrp="1"/>
          </p:cNvSpPr>
          <p:nvPr>
            <p:ph type="dt" idx="11"/>
          </p:nvPr>
        </p:nvSpPr>
        <p:spPr/>
        <p:txBody>
          <a:bodyPr/>
          <a:lstStyle/>
          <a:p>
            <a:r>
              <a:rPr lang="en-US" smtClean="0"/>
              <a:t>June 30, 2016</a:t>
            </a:r>
            <a:endParaRPr lang="en-US"/>
          </a:p>
        </p:txBody>
      </p:sp>
    </p:spTree>
    <p:extLst>
      <p:ext uri="{BB962C8B-B14F-4D97-AF65-F5344CB8AC3E}">
        <p14:creationId xmlns:p14="http://schemas.microsoft.com/office/powerpoint/2010/main" val="1996375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June 30, 2016</a:t>
            </a:r>
            <a:endParaRPr lang="en-US"/>
          </a:p>
        </p:txBody>
      </p:sp>
      <p:sp>
        <p:nvSpPr>
          <p:cNvPr id="5" name="Slide Number Placeholder 4"/>
          <p:cNvSpPr>
            <a:spLocks noGrp="1"/>
          </p:cNvSpPr>
          <p:nvPr>
            <p:ph type="sldNum" sz="quarter" idx="11"/>
          </p:nvPr>
        </p:nvSpPr>
        <p:spPr/>
        <p:txBody>
          <a:bodyPr/>
          <a:lstStyle/>
          <a:p>
            <a:fld id="{18F69311-3BA8-4972-B73B-4F6C54CCF903}" type="slidenum">
              <a:rPr lang="en-US" smtClean="0"/>
              <a:t>4</a:t>
            </a:fld>
            <a:endParaRPr lang="en-US"/>
          </a:p>
        </p:txBody>
      </p:sp>
    </p:spTree>
    <p:extLst>
      <p:ext uri="{BB962C8B-B14F-4D97-AF65-F5344CB8AC3E}">
        <p14:creationId xmlns:p14="http://schemas.microsoft.com/office/powerpoint/2010/main" val="92828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June 30, 2016</a:t>
            </a:r>
            <a:endParaRPr lang="en-US"/>
          </a:p>
        </p:txBody>
      </p:sp>
      <p:sp>
        <p:nvSpPr>
          <p:cNvPr id="5" name="Slide Number Placeholder 4"/>
          <p:cNvSpPr>
            <a:spLocks noGrp="1"/>
          </p:cNvSpPr>
          <p:nvPr>
            <p:ph type="sldNum" sz="quarter" idx="11"/>
          </p:nvPr>
        </p:nvSpPr>
        <p:spPr/>
        <p:txBody>
          <a:bodyPr/>
          <a:lstStyle/>
          <a:p>
            <a:fld id="{18F69311-3BA8-4972-B73B-4F6C54CCF903}" type="slidenum">
              <a:rPr lang="en-US" smtClean="0"/>
              <a:t>5</a:t>
            </a:fld>
            <a:endParaRPr lang="en-US"/>
          </a:p>
        </p:txBody>
      </p:sp>
    </p:spTree>
    <p:extLst>
      <p:ext uri="{BB962C8B-B14F-4D97-AF65-F5344CB8AC3E}">
        <p14:creationId xmlns:p14="http://schemas.microsoft.com/office/powerpoint/2010/main" val="13720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r>
              <a:rPr lang="en-US" smtClean="0"/>
              <a:t>June 30, 2016</a:t>
            </a:r>
            <a:endParaRPr lang="en-US"/>
          </a:p>
        </p:txBody>
      </p:sp>
      <p:sp>
        <p:nvSpPr>
          <p:cNvPr id="7" name="Slide Number Placeholder 6"/>
          <p:cNvSpPr>
            <a:spLocks noGrp="1"/>
          </p:cNvSpPr>
          <p:nvPr>
            <p:ph type="sldNum" sz="quarter" idx="13"/>
          </p:nvPr>
        </p:nvSpPr>
        <p:spPr/>
        <p:txBody>
          <a:bodyPr/>
          <a:lstStyle/>
          <a:p>
            <a:fld id="{18F69311-3BA8-4972-B73B-4F6C54CCF903}" type="slidenum">
              <a:rPr lang="en-US" smtClean="0"/>
              <a:t>6</a:t>
            </a:fld>
            <a:endParaRPr lang="en-US"/>
          </a:p>
        </p:txBody>
      </p:sp>
    </p:spTree>
    <p:extLst>
      <p:ext uri="{BB962C8B-B14F-4D97-AF65-F5344CB8AC3E}">
        <p14:creationId xmlns:p14="http://schemas.microsoft.com/office/powerpoint/2010/main" val="2323409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June 30, 2016</a:t>
            </a:r>
            <a:endParaRPr lang="en-US"/>
          </a:p>
        </p:txBody>
      </p:sp>
      <p:sp>
        <p:nvSpPr>
          <p:cNvPr id="5" name="Slide Number Placeholder 4"/>
          <p:cNvSpPr>
            <a:spLocks noGrp="1"/>
          </p:cNvSpPr>
          <p:nvPr>
            <p:ph type="sldNum" sz="quarter" idx="11"/>
          </p:nvPr>
        </p:nvSpPr>
        <p:spPr/>
        <p:txBody>
          <a:bodyPr/>
          <a:lstStyle/>
          <a:p>
            <a:fld id="{18F69311-3BA8-4972-B73B-4F6C54CCF903}" type="slidenum">
              <a:rPr lang="en-US" smtClean="0"/>
              <a:t>8</a:t>
            </a:fld>
            <a:endParaRPr lang="en-US"/>
          </a:p>
        </p:txBody>
      </p:sp>
    </p:spTree>
    <p:extLst>
      <p:ext uri="{BB962C8B-B14F-4D97-AF65-F5344CB8AC3E}">
        <p14:creationId xmlns:p14="http://schemas.microsoft.com/office/powerpoint/2010/main" val="1794330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Looking at procedural ways to cut down the contract development time and get contracts into the 6-8 </a:t>
            </a:r>
            <a:r>
              <a:rPr lang="en-US" altLang="en-US" dirty="0" err="1" smtClean="0"/>
              <a:t>wk</a:t>
            </a:r>
            <a:r>
              <a:rPr lang="en-US" altLang="en-US" dirty="0" smtClean="0"/>
              <a:t> certification process. In talking with staff, we’ve come up with these for areas that slow things down.</a:t>
            </a:r>
          </a:p>
        </p:txBody>
      </p:sp>
      <p:sp>
        <p:nvSpPr>
          <p:cNvPr id="778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What's New for Contracting FY2014-15</a:t>
            </a:r>
          </a:p>
        </p:txBody>
      </p:sp>
      <p:sp>
        <p:nvSpPr>
          <p:cNvPr id="7782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Hosted by CDTA</a:t>
            </a:r>
          </a:p>
        </p:txBody>
      </p:sp>
      <p:sp>
        <p:nvSpPr>
          <p:cNvPr id="77830" name="Slide Number Placeholder 5"/>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3294F4-1D3D-41EB-B59D-AC29F91CBA22}"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
        <p:nvSpPr>
          <p:cNvPr id="77831" name="Date Placeholder 6"/>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July 17, 2014</a:t>
            </a:r>
          </a:p>
        </p:txBody>
      </p:sp>
    </p:spTree>
    <p:extLst>
      <p:ext uri="{BB962C8B-B14F-4D97-AF65-F5344CB8AC3E}">
        <p14:creationId xmlns:p14="http://schemas.microsoft.com/office/powerpoint/2010/main" val="1565921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Looking at procedural ways to cut down the contract development time and get contracts into the 6-8 </a:t>
            </a:r>
            <a:r>
              <a:rPr lang="en-US" altLang="en-US" dirty="0" err="1" smtClean="0"/>
              <a:t>wk</a:t>
            </a:r>
            <a:r>
              <a:rPr lang="en-US" altLang="en-US" dirty="0" smtClean="0"/>
              <a:t> certification process. In talking with staff, we’ve come up with these for areas that slow things down.</a:t>
            </a:r>
          </a:p>
        </p:txBody>
      </p:sp>
      <p:sp>
        <p:nvSpPr>
          <p:cNvPr id="778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What's New for Contracting FY2014-15</a:t>
            </a:r>
          </a:p>
        </p:txBody>
      </p:sp>
      <p:sp>
        <p:nvSpPr>
          <p:cNvPr id="7782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Hosted by CDTA</a:t>
            </a:r>
          </a:p>
        </p:txBody>
      </p:sp>
      <p:sp>
        <p:nvSpPr>
          <p:cNvPr id="77830" name="Slide Number Placeholder 5"/>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3294F4-1D3D-41EB-B59D-AC29F91CBA22}"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
        <p:nvSpPr>
          <p:cNvPr id="77831" name="Date Placeholder 6"/>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July 17, 2014</a:t>
            </a:r>
          </a:p>
        </p:txBody>
      </p:sp>
    </p:spTree>
    <p:extLst>
      <p:ext uri="{BB962C8B-B14F-4D97-AF65-F5344CB8AC3E}">
        <p14:creationId xmlns:p14="http://schemas.microsoft.com/office/powerpoint/2010/main" val="327370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a:prstGeom prst="rect">
            <a:avLst/>
          </a:prstGeo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780524" y="236541"/>
            <a:ext cx="7823200" cy="365125"/>
          </a:xfrm>
          <a:prstGeom prst="rect">
            <a:avLst/>
          </a:prstGeom>
        </p:spPr>
        <p:txBody>
          <a:bodyPr/>
          <a:lstStyle>
            <a:lvl1pPr algn="r">
              <a:defRPr>
                <a:solidFill>
                  <a:schemeClr val="tx2"/>
                </a:solidFill>
              </a:defRPr>
            </a:lvl1pPr>
          </a:lstStyle>
          <a:p>
            <a:pPr>
              <a:defRPr/>
            </a:pPr>
            <a:endParaRPr lang="en-US">
              <a:solidFill>
                <a:srgbClr val="EBDDC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ECB238F8-8E8C-4413-AC98-55FFD5FDEF73}" type="slidenum">
              <a:rPr lang="en-US" smtClean="0">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20625504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pPr>
              <a:defRPr/>
            </a:pPr>
            <a:fld id="{A37D9188-5AC2-41D5-ADD3-8006E4768CC5}" type="slidenum">
              <a:rPr lang="en-US" smtClean="0"/>
              <a:pPr>
                <a:defRPr/>
              </a:pPr>
              <a:t>‹#›</a:t>
            </a:fld>
            <a:endParaRPr lang="en-US"/>
          </a:p>
        </p:txBody>
      </p:sp>
    </p:spTree>
    <p:extLst>
      <p:ext uri="{BB962C8B-B14F-4D97-AF65-F5344CB8AC3E}">
        <p14:creationId xmlns:p14="http://schemas.microsoft.com/office/powerpoint/2010/main" val="27930560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3"/>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5"/>
            <a:ext cx="2946400" cy="365125"/>
          </a:xfrm>
          <a:prstGeom prst="rect">
            <a:avLst/>
          </a:prstGeom>
        </p:spPr>
        <p:txBody>
          <a:bodyPr/>
          <a:lstStyle/>
          <a:p>
            <a:pPr>
              <a:defRPr/>
            </a:pPr>
            <a:endParaRPr lang="en-US">
              <a:solidFill>
                <a:srgbClr val="775F55"/>
              </a:solidFill>
            </a:endParaRPr>
          </a:p>
        </p:txBody>
      </p:sp>
      <p:sp>
        <p:nvSpPr>
          <p:cNvPr id="5" name="Footer Placeholder 4"/>
          <p:cNvSpPr>
            <a:spLocks noGrp="1"/>
          </p:cNvSpPr>
          <p:nvPr>
            <p:ph type="ftr" sz="quarter" idx="11"/>
          </p:nvPr>
        </p:nvSpPr>
        <p:spPr>
          <a:xfrm>
            <a:off x="609603" y="6248210"/>
            <a:ext cx="7431311" cy="365125"/>
          </a:xfrm>
          <a:prstGeom prst="rect">
            <a:avLst/>
          </a:prstGeom>
        </p:spPr>
        <p:txBody>
          <a:bodyPr/>
          <a:lstStyle/>
          <a:p>
            <a:pPr>
              <a:defRPr/>
            </a:pPr>
            <a:endParaRPr lang="en-US">
              <a:solidFill>
                <a:srgbClr val="775F55"/>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pPr>
              <a:defRPr/>
            </a:pPr>
            <a:fld id="{754DCD79-32CB-4BEF-A8F8-644964D4FEB1}" type="slidenum">
              <a:rPr lang="en-US" smtClean="0"/>
              <a:pPr>
                <a:defRPr/>
              </a:pPr>
              <a:t>‹#›</a:t>
            </a:fld>
            <a:endParaRPr lang="en-US"/>
          </a:p>
        </p:txBody>
      </p:sp>
    </p:spTree>
    <p:extLst>
      <p:ext uri="{BB962C8B-B14F-4D97-AF65-F5344CB8AC3E}">
        <p14:creationId xmlns:p14="http://schemas.microsoft.com/office/powerpoint/2010/main" val="118116264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41"/>
            <a:ext cx="78232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FCF24281-4FC9-463B-9FFB-B19B2A82C111}"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286877578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CF24281-4FC9-463B-9FFB-B19B2A82C111}"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778143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2"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solidFill>
                <a:srgbClr val="775F55"/>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FCF24281-4FC9-463B-9FFB-B19B2A82C111}"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386206485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FCF24281-4FC9-463B-9FFB-B19B2A82C11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2095164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FCF24281-4FC9-463B-9FFB-B19B2A82C11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355301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CF24281-4FC9-463B-9FFB-B19B2A82C111}" type="slidenum">
              <a:rPr lang="en-US" smtClean="0"/>
              <a:pPr/>
              <a:t>‹#›</a:t>
            </a:fld>
            <a:endParaRPr lang="en-US"/>
          </a:p>
        </p:txBody>
      </p:sp>
    </p:spTree>
    <p:extLst>
      <p:ext uri="{BB962C8B-B14F-4D97-AF65-F5344CB8AC3E}">
        <p14:creationId xmlns:p14="http://schemas.microsoft.com/office/powerpoint/2010/main" val="1758171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FCF24281-4FC9-463B-9FFB-B19B2A82C111}"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2005858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CF24281-4FC9-463B-9FFB-B19B2A82C111}"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9599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E3512004-C1C6-4EBA-80F0-A2527544C099}" type="slidenum">
              <a:rPr lang="en-US" smtClean="0"/>
              <a:pPr>
                <a:defRPr/>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658451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3"/>
            <a:ext cx="3556000" cy="365125"/>
          </a:xfrm>
        </p:spPr>
        <p:txBody>
          <a:bodyPr rtlCol="0"/>
          <a:lstStyle/>
          <a:p>
            <a:endParaRPr lang="en-US">
              <a:solidFill>
                <a:srgbClr val="775F55"/>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FCF24281-4FC9-463B-9FFB-B19B2A82C111}" type="slidenum">
              <a:rPr lang="en-US" smtClean="0"/>
              <a:pPr/>
              <a:t>‹#›</a:t>
            </a:fld>
            <a:endParaRPr lang="en-US"/>
          </a:p>
        </p:txBody>
      </p:sp>
      <p:sp>
        <p:nvSpPr>
          <p:cNvPr id="14" name="Footer Placeholder 13"/>
          <p:cNvSpPr>
            <a:spLocks noGrp="1"/>
          </p:cNvSpPr>
          <p:nvPr>
            <p:ph type="ftr" sz="quarter" idx="12"/>
          </p:nvPr>
        </p:nvSpPr>
        <p:spPr>
          <a:xfrm>
            <a:off x="2133600" y="6248209"/>
            <a:ext cx="6096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43061946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FCF24281-4FC9-463B-9FFB-B19B2A82C111}" type="slidenum">
              <a:rPr lang="en-US" smtClean="0"/>
              <a:pPr/>
              <a:t>‹#›</a:t>
            </a:fld>
            <a:endParaRPr lang="en-US"/>
          </a:p>
        </p:txBody>
      </p:sp>
    </p:spTree>
    <p:extLst>
      <p:ext uri="{BB962C8B-B14F-4D97-AF65-F5344CB8AC3E}">
        <p14:creationId xmlns:p14="http://schemas.microsoft.com/office/powerpoint/2010/main" val="1411887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3"/>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5"/>
            <a:ext cx="2946400" cy="365125"/>
          </a:xfrm>
        </p:spPr>
        <p:txBody>
          <a:bodyPr/>
          <a:lstStyle/>
          <a:p>
            <a:endParaRPr lang="en-US">
              <a:solidFill>
                <a:srgbClr val="775F55"/>
              </a:solidFill>
            </a:endParaRPr>
          </a:p>
        </p:txBody>
      </p:sp>
      <p:sp>
        <p:nvSpPr>
          <p:cNvPr id="5" name="Footer Placeholder 4"/>
          <p:cNvSpPr>
            <a:spLocks noGrp="1"/>
          </p:cNvSpPr>
          <p:nvPr>
            <p:ph type="ftr" sz="quarter" idx="11"/>
          </p:nvPr>
        </p:nvSpPr>
        <p:spPr>
          <a:xfrm>
            <a:off x="609603" y="6248210"/>
            <a:ext cx="7431311" cy="365125"/>
          </a:xfrm>
        </p:spPr>
        <p:txBody>
          <a:bodyPr/>
          <a:lstStyle/>
          <a:p>
            <a:endParaRPr lang="en-US">
              <a:solidFill>
                <a:srgbClr val="775F55"/>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FCF24281-4FC9-463B-9FFB-B19B2A82C111}" type="slidenum">
              <a:rPr lang="en-US" smtClean="0"/>
              <a:pPr/>
              <a:t>‹#›</a:t>
            </a:fld>
            <a:endParaRPr lang="en-US"/>
          </a:p>
        </p:txBody>
      </p:sp>
    </p:spTree>
    <p:extLst>
      <p:ext uri="{BB962C8B-B14F-4D97-AF65-F5344CB8AC3E}">
        <p14:creationId xmlns:p14="http://schemas.microsoft.com/office/powerpoint/2010/main" val="39164869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2"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defRPr/>
            </a:pPr>
            <a:fld id="{3F25EBAF-8DA1-4DF5-8B62-239669122EDE}" type="slidenum">
              <a:rPr lang="en-US" smtClean="0"/>
              <a:pPr>
                <a:defRPr/>
              </a:pPr>
              <a:t>‹#›</a:t>
            </a:fld>
            <a:endParaRPr lang="en-US"/>
          </a:p>
        </p:txBody>
      </p:sp>
    </p:spTree>
    <p:extLst>
      <p:ext uri="{BB962C8B-B14F-4D97-AF65-F5344CB8AC3E}">
        <p14:creationId xmlns:p14="http://schemas.microsoft.com/office/powerpoint/2010/main" val="1012258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Slide Number Placeholder 9"/>
          <p:cNvSpPr>
            <a:spLocks noGrp="1"/>
          </p:cNvSpPr>
          <p:nvPr>
            <p:ph type="sldNum" sz="quarter" idx="16"/>
          </p:nvPr>
        </p:nvSpPr>
        <p:spPr/>
        <p:txBody>
          <a:bodyPr rtlCol="0"/>
          <a:lstStyle/>
          <a:p>
            <a:pPr>
              <a:defRPr/>
            </a:pPr>
            <a:fld id="{7308FDDA-2AFD-4E90-BF9E-B36E7F4EB4F7}" type="slidenum">
              <a:rPr lang="en-US" smtClean="0"/>
              <a:pPr>
                <a:defRPr/>
              </a:pPr>
              <a:t>‹#›</a:t>
            </a:fld>
            <a:endParaRPr lang="en-US"/>
          </a:p>
        </p:txBody>
      </p:sp>
    </p:spTree>
    <p:extLst>
      <p:ext uri="{BB962C8B-B14F-4D97-AF65-F5344CB8AC3E}">
        <p14:creationId xmlns:p14="http://schemas.microsoft.com/office/powerpoint/2010/main" val="18575166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Slide Number Placeholder 11"/>
          <p:cNvSpPr>
            <a:spLocks noGrp="1"/>
          </p:cNvSpPr>
          <p:nvPr>
            <p:ph type="sldNum" sz="quarter" idx="16"/>
          </p:nvPr>
        </p:nvSpPr>
        <p:spPr/>
        <p:txBody>
          <a:bodyPr rtlCol="0"/>
          <a:lstStyle/>
          <a:p>
            <a:pPr>
              <a:defRPr/>
            </a:pPr>
            <a:fld id="{77139EF6-9DA7-450C-B67F-C01913D8D20B}" type="slidenum">
              <a:rPr lang="en-US" smtClean="0"/>
              <a:pPr>
                <a:defRPr/>
              </a:pPr>
              <a:t>‹#›</a:t>
            </a:fld>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3455489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9B492160-091D-4566-98BE-CB5CC3EE6372}" type="slidenum">
              <a:rPr lang="en-US" smtClean="0"/>
              <a:pPr>
                <a:defRPr/>
              </a:pPr>
              <a:t>‹#›</a:t>
            </a:fld>
            <a:endParaRPr lang="en-US"/>
          </a:p>
        </p:txBody>
      </p:sp>
    </p:spTree>
    <p:extLst>
      <p:ext uri="{BB962C8B-B14F-4D97-AF65-F5344CB8AC3E}">
        <p14:creationId xmlns:p14="http://schemas.microsoft.com/office/powerpoint/2010/main" val="8822314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8730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06A5FDBC-C898-48F6-8F43-B786E722C49E}" type="slidenum">
              <a:rPr lang="en-US" smtClean="0"/>
              <a:pPr>
                <a:defRPr/>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204971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2" name="Date Placeholder 11"/>
          <p:cNvSpPr>
            <a:spLocks noGrp="1"/>
          </p:cNvSpPr>
          <p:nvPr>
            <p:ph type="dt" sz="half" idx="10"/>
          </p:nvPr>
        </p:nvSpPr>
        <p:spPr>
          <a:xfrm>
            <a:off x="8331200" y="6248403"/>
            <a:ext cx="3556000" cy="365125"/>
          </a:xfrm>
          <a:prstGeom prst="rect">
            <a:avLst/>
          </a:prstGeom>
        </p:spPr>
        <p:txBody>
          <a:bodyPr rtlCol="0"/>
          <a:lstStyle/>
          <a:p>
            <a:pPr>
              <a:defRPr/>
            </a:pPr>
            <a:endParaRPr lang="en-US">
              <a:solidFill>
                <a:srgbClr val="775F55"/>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defRPr/>
            </a:pPr>
            <a:fld id="{E16578FC-7C1C-49B9-AD2C-A4D55D698885}" type="slidenum">
              <a:rPr lang="en-US" smtClean="0"/>
              <a:pPr>
                <a:defRPr/>
              </a:pPr>
              <a:t>‹#›</a:t>
            </a:fld>
            <a:endParaRPr lang="en-US"/>
          </a:p>
        </p:txBody>
      </p:sp>
      <p:sp>
        <p:nvSpPr>
          <p:cNvPr id="14" name="Footer Placeholder 13"/>
          <p:cNvSpPr>
            <a:spLocks noGrp="1"/>
          </p:cNvSpPr>
          <p:nvPr>
            <p:ph type="ftr" sz="quarter" idx="12"/>
          </p:nvPr>
        </p:nvSpPr>
        <p:spPr>
          <a:xfrm>
            <a:off x="2133600" y="6248209"/>
            <a:ext cx="6096000" cy="365125"/>
          </a:xfrm>
          <a:prstGeom prst="rect">
            <a:avLst/>
          </a:prstGeom>
        </p:spPr>
        <p:txBody>
          <a:bodyPr rtlCol="0"/>
          <a:lstStyle/>
          <a:p>
            <a:pPr>
              <a:defRPr/>
            </a:pPr>
            <a:endParaRPr lang="en-US">
              <a:solidFill>
                <a:srgbClr val="775F55"/>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31114243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FA8AA7F5-44EC-45C3-9D27-2277F80F4E97}"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74463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3"/>
            <a:ext cx="3556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solidFill>
                <a:srgbClr val="775F55"/>
              </a:solidFill>
            </a:endParaRPr>
          </a:p>
        </p:txBody>
      </p:sp>
      <p:sp>
        <p:nvSpPr>
          <p:cNvPr id="3" name="Footer Placeholder 2"/>
          <p:cNvSpPr>
            <a:spLocks noGrp="1"/>
          </p:cNvSpPr>
          <p:nvPr>
            <p:ph type="ftr" sz="quarter" idx="3"/>
          </p:nvPr>
        </p:nvSpPr>
        <p:spPr>
          <a:xfrm>
            <a:off x="812802" y="6248209"/>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CF24281-4FC9-463B-9FFB-B19B2A82C111}" type="slidenum">
              <a:rPr lang="en-US" smtClean="0"/>
              <a:pPr/>
              <a:t>‹#›</a:t>
            </a:fld>
            <a:endParaRPr lang="en-US"/>
          </a:p>
        </p:txBody>
      </p:sp>
    </p:spTree>
    <p:extLst>
      <p:ext uri="{BB962C8B-B14F-4D97-AF65-F5344CB8AC3E}">
        <p14:creationId xmlns:p14="http://schemas.microsoft.com/office/powerpoint/2010/main" val="29123169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sfdph.org/cdta"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www.sfdph.org/cdt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905000"/>
            <a:ext cx="8534400" cy="3962400"/>
          </a:xfrm>
        </p:spPr>
        <p:txBody>
          <a:bodyPr>
            <a:normAutofit/>
          </a:bodyPr>
          <a:lstStyle/>
          <a:p>
            <a:pPr algn="r">
              <a:defRPr/>
            </a:pPr>
            <a:r>
              <a:rPr lang="en-US" sz="6000" b="1" dirty="0"/>
              <a:t>Contracting 101</a:t>
            </a:r>
            <a:r>
              <a:rPr lang="en-US" sz="4800" dirty="0"/>
              <a:t/>
            </a:r>
            <a:br>
              <a:rPr lang="en-US" sz="4800" dirty="0"/>
            </a:br>
            <a:r>
              <a:rPr lang="en-US" sz="2800" dirty="0"/>
              <a:t>June </a:t>
            </a:r>
            <a:r>
              <a:rPr lang="en-US" sz="2800" dirty="0" smtClean="0"/>
              <a:t>10, </a:t>
            </a:r>
            <a:r>
              <a:rPr lang="en-US" sz="2800" dirty="0"/>
              <a:t>2019</a:t>
            </a:r>
            <a:r>
              <a:rPr lang="en-US" sz="3600" dirty="0"/>
              <a:t/>
            </a:r>
            <a:br>
              <a:rPr lang="en-US" sz="3600" dirty="0"/>
            </a:br>
            <a:r>
              <a:rPr lang="en-US" sz="3600" dirty="0"/>
              <a:t/>
            </a:r>
            <a:br>
              <a:rPr lang="en-US" sz="3600" dirty="0"/>
            </a:br>
            <a:r>
              <a:rPr lang="en-US" sz="3600" cap="none" dirty="0"/>
              <a:t>San Francisco Department of Public Health</a:t>
            </a:r>
            <a:r>
              <a:rPr lang="en-US" sz="6000" cap="none" dirty="0"/>
              <a:t/>
            </a:r>
            <a:br>
              <a:rPr lang="en-US" sz="6000" cap="none" dirty="0"/>
            </a:br>
            <a:r>
              <a:rPr lang="en-US" sz="2000" cap="none" dirty="0"/>
              <a:t>Contract Development &amp; Technical Assistance (CDTA)</a:t>
            </a:r>
            <a:endParaRPr lang="en-US" sz="2700" dirty="0"/>
          </a:p>
        </p:txBody>
      </p:sp>
      <p:sp>
        <p:nvSpPr>
          <p:cNvPr id="14338" name="Subtitle 2"/>
          <p:cNvSpPr>
            <a:spLocks noGrp="1"/>
          </p:cNvSpPr>
          <p:nvPr>
            <p:ph type="subTitle" idx="1"/>
          </p:nvPr>
        </p:nvSpPr>
        <p:spPr/>
        <p:txBody>
          <a:bodyPr>
            <a:normAutofit fontScale="77500" lnSpcReduction="20000"/>
          </a:bodyPr>
          <a:lstStyle/>
          <a:p>
            <a:pPr>
              <a:defRPr/>
            </a:pPr>
            <a:r>
              <a:rPr lang="en-US" sz="2000" dirty="0"/>
              <a:t>Utilizing sound business practices, CDTA facilitates the development of city health delivery system contracts, thus ensuring the availability of community services that protect and promote the health of all San Franciscans.</a:t>
            </a:r>
          </a:p>
        </p:txBody>
      </p:sp>
    </p:spTree>
    <p:extLst>
      <p:ext uri="{BB962C8B-B14F-4D97-AF65-F5344CB8AC3E}">
        <p14:creationId xmlns:p14="http://schemas.microsoft.com/office/powerpoint/2010/main" val="4052882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Contract Change Request Process</a:t>
            </a:r>
            <a:endParaRPr lang="en-US" b="1" dirty="0"/>
          </a:p>
        </p:txBody>
      </p:sp>
      <p:sp>
        <p:nvSpPr>
          <p:cNvPr id="6" name="Content Placeholder 5"/>
          <p:cNvSpPr>
            <a:spLocks noGrp="1"/>
          </p:cNvSpPr>
          <p:nvPr>
            <p:ph sz="quarter" idx="1"/>
          </p:nvPr>
        </p:nvSpPr>
        <p:spPr>
          <a:xfrm>
            <a:off x="711200" y="1844040"/>
            <a:ext cx="10871200" cy="4821680"/>
          </a:xfrm>
        </p:spPr>
        <p:txBody>
          <a:bodyPr>
            <a:normAutofit/>
          </a:bodyPr>
          <a:lstStyle/>
          <a:p>
            <a:r>
              <a:rPr lang="en-US" dirty="0" smtClean="0"/>
              <a:t>Requested Budget Changes </a:t>
            </a:r>
          </a:p>
          <a:p>
            <a:pPr lvl="1"/>
            <a:r>
              <a:rPr lang="en-US" dirty="0"/>
              <a:t>Additional </a:t>
            </a:r>
            <a:r>
              <a:rPr lang="en-US" dirty="0" smtClean="0"/>
              <a:t>funds</a:t>
            </a:r>
          </a:p>
          <a:p>
            <a:pPr lvl="1"/>
            <a:r>
              <a:rPr lang="en-US" dirty="0"/>
              <a:t>A reallocation of existing </a:t>
            </a:r>
            <a:r>
              <a:rPr lang="en-US" dirty="0" smtClean="0"/>
              <a:t>funds</a:t>
            </a:r>
          </a:p>
          <a:p>
            <a:pPr lvl="1"/>
            <a:r>
              <a:rPr lang="en-US" dirty="0"/>
              <a:t>A change in the time period for which the funds are </a:t>
            </a:r>
            <a:r>
              <a:rPr lang="en-US" dirty="0" smtClean="0"/>
              <a:t>allocated</a:t>
            </a:r>
          </a:p>
          <a:p>
            <a:pPr lvl="1"/>
            <a:r>
              <a:rPr lang="en-US" dirty="0"/>
              <a:t>Creation of a budget line item not included in the certified </a:t>
            </a:r>
            <a:r>
              <a:rPr lang="en-US" dirty="0" smtClean="0"/>
              <a:t>contract</a:t>
            </a:r>
          </a:p>
          <a:p>
            <a:pPr lvl="1"/>
            <a:r>
              <a:rPr lang="en-US" dirty="0"/>
              <a:t>Movement of budgeted funds between Salaries/Benefits and Operating Expenses in excess of 10% of the currently certified appendix budget. [See Invoice </a:t>
            </a:r>
            <a:r>
              <a:rPr lang="en-US" dirty="0" smtClean="0"/>
              <a:t>Manual on CDTA Website </a:t>
            </a:r>
            <a:r>
              <a:rPr lang="en-US" dirty="0"/>
              <a:t>for additional Instructions if over 10% or $10k</a:t>
            </a:r>
            <a:r>
              <a:rPr lang="en-US" dirty="0" smtClean="0"/>
              <a:t>] </a:t>
            </a:r>
          </a:p>
          <a:p>
            <a:pPr lvl="1"/>
            <a:r>
              <a:rPr lang="en-US" dirty="0" smtClean="0"/>
              <a:t>Other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E3512004-C1C6-4EBA-80F0-A2527544C099}" type="slidenum">
              <a:rPr lang="en-US" smtClean="0"/>
              <a:pPr>
                <a:defRPr/>
              </a:pPr>
              <a:t>10</a:t>
            </a:fld>
            <a:endParaRPr lang="en-US"/>
          </a:p>
        </p:txBody>
      </p:sp>
    </p:spTree>
    <p:extLst>
      <p:ext uri="{BB962C8B-B14F-4D97-AF65-F5344CB8AC3E}">
        <p14:creationId xmlns:p14="http://schemas.microsoft.com/office/powerpoint/2010/main" val="4195276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45692"/>
            <a:ext cx="10871200" cy="990600"/>
          </a:xfrm>
        </p:spPr>
        <p:txBody>
          <a:bodyPr/>
          <a:lstStyle/>
          <a:p>
            <a:r>
              <a:rPr lang="en-US" b="1" dirty="0" smtClean="0"/>
              <a:t>Contract Change Request + </a:t>
            </a:r>
            <a:r>
              <a:rPr lang="en-US" b="1" dirty="0"/>
              <a:t>Negotiation</a:t>
            </a:r>
          </a:p>
        </p:txBody>
      </p:sp>
      <p:sp>
        <p:nvSpPr>
          <p:cNvPr id="6" name="Content Placeholder 5"/>
          <p:cNvSpPr>
            <a:spLocks noGrp="1"/>
          </p:cNvSpPr>
          <p:nvPr>
            <p:ph sz="quarter" idx="4294967295"/>
          </p:nvPr>
        </p:nvSpPr>
        <p:spPr>
          <a:xfrm>
            <a:off x="812800" y="1600200"/>
            <a:ext cx="10871200" cy="4467314"/>
          </a:xfrm>
        </p:spPr>
        <p:txBody>
          <a:bodyPr>
            <a:normAutofit/>
          </a:bodyPr>
          <a:lstStyle/>
          <a:p>
            <a:r>
              <a:rPr lang="en-US" sz="3000" dirty="0" smtClean="0"/>
              <a:t>Contract Negotiation Request</a:t>
            </a:r>
          </a:p>
          <a:p>
            <a:pPr lvl="1"/>
            <a:r>
              <a:rPr lang="en-US" sz="3000" dirty="0"/>
              <a:t>A Negotiation Meeting is a meeting with the contractor staff where issues pertaining to development of a contract are discussed, including but not limited to scope of work, distribution of funding, modalities and modes of service, target populations, standard and individualized performance objectives, unit rates, staffing, start-up requirements, </a:t>
            </a:r>
            <a:r>
              <a:rPr lang="en-US" sz="3000" dirty="0" smtClean="0"/>
              <a:t>Corrective Action Plans (CAPs), </a:t>
            </a:r>
            <a:r>
              <a:rPr lang="en-US" sz="3000" dirty="0"/>
              <a:t>past issues and difficulties, and timelines</a:t>
            </a:r>
            <a:r>
              <a:rPr lang="en-US" sz="3000" dirty="0" smtClean="0"/>
              <a:t>.</a:t>
            </a:r>
            <a:endParaRPr lang="en-US" dirty="0" smtClean="0"/>
          </a:p>
          <a:p>
            <a:pPr marL="365760" lvl="1" indent="0">
              <a:buNone/>
            </a:pP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9B492160-091D-4566-98BE-CB5CC3EE6372}" type="slidenum">
              <a:rPr lang="en-US" smtClean="0"/>
              <a:pPr>
                <a:defRPr/>
              </a:pPr>
              <a:t>11</a:t>
            </a:fld>
            <a:endParaRPr lang="en-US"/>
          </a:p>
        </p:txBody>
      </p:sp>
    </p:spTree>
    <p:extLst>
      <p:ext uri="{BB962C8B-B14F-4D97-AF65-F5344CB8AC3E}">
        <p14:creationId xmlns:p14="http://schemas.microsoft.com/office/powerpoint/2010/main" val="1457140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Contract Change Request + Negotiation</a:t>
            </a:r>
            <a:endParaRPr lang="en-US" dirty="0"/>
          </a:p>
        </p:txBody>
      </p:sp>
      <p:sp>
        <p:nvSpPr>
          <p:cNvPr id="3" name="Content Placeholder 5"/>
          <p:cNvSpPr txBox="1">
            <a:spLocks/>
          </p:cNvSpPr>
          <p:nvPr/>
        </p:nvSpPr>
        <p:spPr>
          <a:xfrm>
            <a:off x="812800" y="1600201"/>
            <a:ext cx="10558352" cy="2537234"/>
          </a:xfrm>
          <a:prstGeom prst="rect">
            <a:avLst/>
          </a:prstGeom>
          <a:ln>
            <a:noFill/>
          </a:ln>
        </p:spPr>
        <p:txBody>
          <a:bodyPr vert="horz">
            <a:normAutofit/>
          </a:bodyPr>
          <a:lst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A Contractor can request a Contract Negotiation at ANY point in the Fiscal Year by: </a:t>
            </a:r>
          </a:p>
          <a:p>
            <a:pPr lvl="1"/>
            <a:r>
              <a:rPr lang="en-US" dirty="0" smtClean="0"/>
              <a:t>Completing a Contract Change Request Form (CCR)</a:t>
            </a:r>
          </a:p>
          <a:p>
            <a:pPr lvl="1"/>
            <a:r>
              <a:rPr lang="en-US" dirty="0" smtClean="0"/>
              <a:t>Responding to a Recommendation Summary</a:t>
            </a:r>
          </a:p>
          <a:p>
            <a:pPr lvl="1"/>
            <a:r>
              <a:rPr lang="en-US" dirty="0" smtClean="0"/>
              <a:t>Sending an email to the CDTA Program Manager</a:t>
            </a:r>
            <a:endParaRPr lang="en-US" dirty="0" smtClean="0">
              <a:solidFill>
                <a:schemeClr val="accent2">
                  <a:lumMod val="75000"/>
                </a:schemeClr>
              </a:solidFill>
            </a:endParaRPr>
          </a:p>
        </p:txBody>
      </p:sp>
      <p:sp>
        <p:nvSpPr>
          <p:cNvPr id="4" name="Content Placeholder 5"/>
          <p:cNvSpPr txBox="1">
            <a:spLocks/>
          </p:cNvSpPr>
          <p:nvPr/>
        </p:nvSpPr>
        <p:spPr>
          <a:xfrm>
            <a:off x="812800" y="4518436"/>
            <a:ext cx="10807825" cy="877430"/>
          </a:xfrm>
          <a:prstGeom prst="rect">
            <a:avLst/>
          </a:prstGeom>
          <a:ln>
            <a:noFill/>
          </a:ln>
        </p:spPr>
        <p:txBody>
          <a:bodyPr vert="horz">
            <a:normAutofit/>
          </a:bodyPr>
          <a:lst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b="1" dirty="0" smtClean="0">
                <a:solidFill>
                  <a:schemeClr val="accent2">
                    <a:lumMod val="75000"/>
                  </a:schemeClr>
                </a:solidFill>
                <a:sym typeface="Wingdings 3" panose="05040102010807070707" pitchFamily="18" charset="2"/>
              </a:rPr>
              <a:t></a:t>
            </a:r>
            <a:r>
              <a:rPr lang="en-US" b="1" dirty="0" smtClean="0">
                <a:solidFill>
                  <a:schemeClr val="accent2">
                    <a:lumMod val="75000"/>
                  </a:schemeClr>
                </a:solidFill>
                <a:sym typeface="Wingdings 3" panose="05040102010807070707" pitchFamily="18" charset="2"/>
              </a:rPr>
              <a:t> </a:t>
            </a:r>
            <a:r>
              <a:rPr lang="en-US" sz="2400" b="1" dirty="0" smtClean="0">
                <a:solidFill>
                  <a:schemeClr val="accent2">
                    <a:lumMod val="75000"/>
                  </a:schemeClr>
                </a:solidFill>
              </a:rPr>
              <a:t>Include </a:t>
            </a:r>
            <a:r>
              <a:rPr lang="en-US" sz="2400" b="1" dirty="0">
                <a:solidFill>
                  <a:schemeClr val="accent2">
                    <a:lumMod val="75000"/>
                  </a:schemeClr>
                </a:solidFill>
              </a:rPr>
              <a:t>topic(s) you would like to discuss during the Negotiation Meeting</a:t>
            </a:r>
          </a:p>
        </p:txBody>
      </p:sp>
      <p:sp>
        <p:nvSpPr>
          <p:cNvPr id="5" name="Slide Number Placeholder 4"/>
          <p:cNvSpPr>
            <a:spLocks noGrp="1"/>
          </p:cNvSpPr>
          <p:nvPr>
            <p:ph type="sldNum" sz="quarter" idx="12"/>
          </p:nvPr>
        </p:nvSpPr>
        <p:spPr/>
        <p:txBody>
          <a:bodyPr>
            <a:normAutofit fontScale="85000" lnSpcReduction="20000"/>
          </a:bodyPr>
          <a:lstStyle/>
          <a:p>
            <a:pPr>
              <a:defRPr/>
            </a:pPr>
            <a:fld id="{9B492160-091D-4566-98BE-CB5CC3EE6372}" type="slidenum">
              <a:rPr lang="en-US" smtClean="0"/>
              <a:pPr>
                <a:defRPr/>
              </a:pPr>
              <a:t>12</a:t>
            </a:fld>
            <a:endParaRPr lang="en-US"/>
          </a:p>
        </p:txBody>
      </p:sp>
    </p:spTree>
    <p:extLst>
      <p:ext uri="{BB962C8B-B14F-4D97-AF65-F5344CB8AC3E}">
        <p14:creationId xmlns:p14="http://schemas.microsoft.com/office/powerpoint/2010/main" val="567451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87650" y="228600"/>
            <a:ext cx="10990907" cy="990600"/>
          </a:xfrm>
        </p:spPr>
        <p:txBody>
          <a:bodyPr/>
          <a:lstStyle/>
          <a:p>
            <a:pPr eaLnBrk="1" hangingPunct="1"/>
            <a:r>
              <a:rPr lang="en-US" altLang="en-US" b="1" dirty="0" smtClean="0"/>
              <a:t>Contract Preparation</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C53DF24C-5D95-4324-9D7A-B6971EC2A94F}" type="slidenum">
              <a:rPr lang="en-US" altLang="en-US" sz="1200">
                <a:solidFill>
                  <a:srgbClr val="FFFFFF"/>
                </a:solidFill>
                <a:latin typeface="Tw Cen MT" panose="020B0602020104020603" pitchFamily="34" charset="0"/>
              </a:rPr>
              <a:pPr eaLnBrk="1" hangingPunct="1">
                <a:lnSpc>
                  <a:spcPct val="80000"/>
                </a:lnSpc>
              </a:pPr>
              <a:t>13</a:t>
            </a:fld>
            <a:endParaRPr lang="en-US" altLang="en-US" sz="1200">
              <a:solidFill>
                <a:srgbClr val="FFFFFF"/>
              </a:solidFill>
              <a:latin typeface="Tw Cen MT" panose="020B0602020104020603" pitchFamily="34" charset="0"/>
            </a:endParaRPr>
          </a:p>
        </p:txBody>
      </p:sp>
      <p:sp>
        <p:nvSpPr>
          <p:cNvPr id="14340" name="Content Placeholder 3"/>
          <p:cNvSpPr>
            <a:spLocks noGrp="1"/>
          </p:cNvSpPr>
          <p:nvPr>
            <p:ph sz="quarter" idx="1"/>
          </p:nvPr>
        </p:nvSpPr>
        <p:spPr>
          <a:xfrm>
            <a:off x="787650" y="1600200"/>
            <a:ext cx="10990907" cy="5045044"/>
          </a:xfrm>
        </p:spPr>
        <p:txBody>
          <a:bodyPr>
            <a:normAutofit/>
          </a:bodyPr>
          <a:lstStyle/>
          <a:p>
            <a:pPr eaLnBrk="1" hangingPunct="1">
              <a:buFont typeface="Wingdings" panose="05000000000000000000" pitchFamily="2" charset="2"/>
              <a:buChar char="q"/>
            </a:pPr>
            <a:r>
              <a:rPr lang="en-US" altLang="en-US" dirty="0" smtClean="0"/>
              <a:t>Common things that can slow down the contract development and certification process</a:t>
            </a:r>
          </a:p>
          <a:p>
            <a:pPr lvl="1" eaLnBrk="1" hangingPunct="1"/>
            <a:r>
              <a:rPr lang="en-US" altLang="en-US" sz="2000" b="1" dirty="0" smtClean="0"/>
              <a:t>Expired Insurance Certificates </a:t>
            </a:r>
            <a:r>
              <a:rPr lang="en-US" altLang="en-US" sz="2000" dirty="0" smtClean="0"/>
              <a:t>- </a:t>
            </a:r>
            <a:r>
              <a:rPr lang="en-US" altLang="en-US" sz="2000" dirty="0"/>
              <a:t>please check for expired insurance once you send in your contract documents; make sure you have sufficient coverage for the type of service that you are funded to provide and in sufficient amounts</a:t>
            </a:r>
          </a:p>
          <a:p>
            <a:pPr lvl="1" eaLnBrk="1" hangingPunct="1"/>
            <a:r>
              <a:rPr lang="en-US" altLang="en-US" sz="2000" b="1" dirty="0" smtClean="0"/>
              <a:t>Use of incorrect document templates</a:t>
            </a:r>
            <a:r>
              <a:rPr lang="en-US" altLang="en-US" sz="2000" dirty="0" smtClean="0"/>
              <a:t> - </a:t>
            </a:r>
            <a:r>
              <a:rPr lang="en-US" altLang="en-US" sz="2000" dirty="0"/>
              <a:t>please go to the </a:t>
            </a:r>
            <a:r>
              <a:rPr lang="en-US" altLang="en-US" sz="2000" dirty="0" smtClean="0"/>
              <a:t>CDTA </a:t>
            </a:r>
            <a:r>
              <a:rPr lang="en-US" altLang="en-US" sz="2000" dirty="0"/>
              <a:t>website and select the appropriate template</a:t>
            </a:r>
            <a:endParaRPr lang="en-US" altLang="en-US" sz="2000" dirty="0" smtClean="0"/>
          </a:p>
          <a:p>
            <a:pPr lvl="1" eaLnBrk="1" hangingPunct="1"/>
            <a:r>
              <a:rPr lang="en-US" altLang="en-US" sz="2000" b="1" dirty="0" smtClean="0"/>
              <a:t>Late documents</a:t>
            </a:r>
            <a:r>
              <a:rPr lang="en-US" altLang="en-US" sz="2000" dirty="0" smtClean="0"/>
              <a:t> – Send in documents by Date </a:t>
            </a:r>
            <a:r>
              <a:rPr lang="en-US" altLang="en-US" sz="2000" dirty="0"/>
              <a:t>listed in Funding Notification; contact your CDTA Program Manager if you cannot make this deadline</a:t>
            </a:r>
          </a:p>
          <a:p>
            <a:pPr lvl="1" eaLnBrk="1" hangingPunct="1"/>
            <a:r>
              <a:rPr lang="en-US" altLang="en-US" sz="2000" b="1" dirty="0" smtClean="0"/>
              <a:t>Waiting for Requested Contract Changes </a:t>
            </a:r>
            <a:r>
              <a:rPr lang="en-US" altLang="en-US" sz="2000" dirty="0" smtClean="0"/>
              <a:t>- </a:t>
            </a:r>
            <a:r>
              <a:rPr lang="en-US" altLang="en-US" sz="2000" dirty="0"/>
              <a:t>Contractors often delay in meeting the deadline in the Funding Notification because they are waiting </a:t>
            </a:r>
            <a:r>
              <a:rPr lang="en-US" altLang="en-US" sz="2000" dirty="0" smtClean="0"/>
              <a:t>for requested changes to the contract such as additional </a:t>
            </a:r>
            <a:r>
              <a:rPr lang="en-US" altLang="en-US" sz="2000" dirty="0"/>
              <a:t>money, funding </a:t>
            </a:r>
            <a:r>
              <a:rPr lang="en-US" altLang="en-US" sz="2000" dirty="0" smtClean="0"/>
              <a:t>from a  </a:t>
            </a:r>
            <a:r>
              <a:rPr lang="en-US" altLang="en-US" sz="2000" dirty="0"/>
              <a:t>specific </a:t>
            </a:r>
            <a:r>
              <a:rPr lang="en-US" altLang="en-US" sz="2000" dirty="0" smtClean="0"/>
              <a:t>funding </a:t>
            </a:r>
            <a:r>
              <a:rPr lang="en-US" altLang="en-US" sz="2000" dirty="0"/>
              <a:t>source, adding a grant funded or state funded </a:t>
            </a:r>
            <a:r>
              <a:rPr lang="en-US" altLang="en-US" sz="2000" dirty="0" smtClean="0"/>
              <a:t>program. </a:t>
            </a:r>
          </a:p>
        </p:txBody>
      </p:sp>
      <p:pic>
        <p:nvPicPr>
          <p:cNvPr id="32775" name="Picture 7" descr="C:\Users\Michelle Long\AppData\Local\Microsoft\Windows\Temporary Internet Files\Content.IE5\8RBPCO33\MC90030084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0463" y="145610"/>
            <a:ext cx="2001873" cy="145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196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87650" y="228600"/>
            <a:ext cx="10990907" cy="990600"/>
          </a:xfrm>
        </p:spPr>
        <p:txBody>
          <a:bodyPr/>
          <a:lstStyle/>
          <a:p>
            <a:r>
              <a:rPr lang="en-US" altLang="en-US" b="1" dirty="0"/>
              <a:t>If you remember nothing else…</a:t>
            </a:r>
            <a:endParaRPr lang="en-US" altLang="en-US" b="1" dirty="0" smtClean="0"/>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C53DF24C-5D95-4324-9D7A-B6971EC2A94F}" type="slidenum">
              <a:rPr lang="en-US" altLang="en-US" sz="1200">
                <a:solidFill>
                  <a:srgbClr val="FFFFFF"/>
                </a:solidFill>
                <a:latin typeface="Tw Cen MT" panose="020B0602020104020603" pitchFamily="34" charset="0"/>
              </a:rPr>
              <a:pPr eaLnBrk="1" hangingPunct="1">
                <a:lnSpc>
                  <a:spcPct val="80000"/>
                </a:lnSpc>
              </a:pPr>
              <a:t>14</a:t>
            </a:fld>
            <a:endParaRPr lang="en-US" altLang="en-US" sz="1200">
              <a:solidFill>
                <a:srgbClr val="FFFFFF"/>
              </a:solidFill>
              <a:latin typeface="Tw Cen MT" panose="020B0602020104020603" pitchFamily="34" charset="0"/>
            </a:endParaRPr>
          </a:p>
        </p:txBody>
      </p:sp>
      <p:sp>
        <p:nvSpPr>
          <p:cNvPr id="4" name="Rectangle 3"/>
          <p:cNvSpPr/>
          <p:nvPr/>
        </p:nvSpPr>
        <p:spPr>
          <a:xfrm>
            <a:off x="787649" y="1516698"/>
            <a:ext cx="10990907" cy="4031873"/>
          </a:xfrm>
          <a:prstGeom prst="rect">
            <a:avLst/>
          </a:prstGeom>
        </p:spPr>
        <p:txBody>
          <a:bodyPr wrap="square">
            <a:spAutoFit/>
          </a:bodyPr>
          <a:lstStyle/>
          <a:p>
            <a:pPr marL="514350" indent="-514350">
              <a:buFont typeface="+mj-lt"/>
              <a:buAutoNum type="arabicPeriod"/>
            </a:pPr>
            <a:r>
              <a:rPr lang="en-US" sz="3200" dirty="0"/>
              <a:t>Use the Contract Checklist to assist you as you prepare your documents. </a:t>
            </a:r>
            <a:r>
              <a:rPr lang="en-US" sz="3200" dirty="0" smtClean="0"/>
              <a:t>If </a:t>
            </a:r>
            <a:r>
              <a:rPr lang="en-US" sz="3200" dirty="0"/>
              <a:t>you have questions about your Appendix A or B, please contact your CDTA Program Manager for assistance; </a:t>
            </a:r>
          </a:p>
          <a:p>
            <a:pPr marL="514350" indent="-514350">
              <a:buFont typeface="+mj-lt"/>
              <a:buAutoNum type="arabicPeriod"/>
            </a:pPr>
            <a:r>
              <a:rPr lang="en-US" sz="3200" dirty="0"/>
              <a:t>If you want to modify your current contract, the Contract Change Request Form (CCR) must be </a:t>
            </a:r>
            <a:r>
              <a:rPr lang="en-US" sz="3200" dirty="0" smtClean="0"/>
              <a:t>used;</a:t>
            </a:r>
          </a:p>
          <a:p>
            <a:pPr marL="514350" indent="-514350">
              <a:buFont typeface="+mj-lt"/>
              <a:buAutoNum type="arabicPeriod"/>
            </a:pPr>
            <a:r>
              <a:rPr lang="en-US" sz="3200" dirty="0" smtClean="0"/>
              <a:t>Expired </a:t>
            </a:r>
            <a:r>
              <a:rPr lang="en-US" sz="3200" dirty="0"/>
              <a:t>Insurance Certificates hold up invoice </a:t>
            </a:r>
            <a:r>
              <a:rPr lang="en-US" sz="3200" dirty="0" smtClean="0"/>
              <a:t>payments;</a:t>
            </a:r>
          </a:p>
          <a:p>
            <a:pPr marL="514350" indent="-514350">
              <a:buFont typeface="+mj-lt"/>
              <a:buAutoNum type="arabicPeriod"/>
            </a:pPr>
            <a:r>
              <a:rPr lang="en-US" sz="3200" dirty="0" smtClean="0"/>
              <a:t>See </a:t>
            </a:r>
            <a:r>
              <a:rPr lang="en-US" sz="3200" dirty="0"/>
              <a:t>the CDTA website for contract templates, objectives,  forms, procedures, etc. </a:t>
            </a:r>
          </a:p>
        </p:txBody>
      </p:sp>
      <p:sp>
        <p:nvSpPr>
          <p:cNvPr id="5" name="TextBox 4"/>
          <p:cNvSpPr txBox="1"/>
          <p:nvPr/>
        </p:nvSpPr>
        <p:spPr>
          <a:xfrm>
            <a:off x="3340730" y="5765326"/>
            <a:ext cx="4888871" cy="923330"/>
          </a:xfrm>
          <a:prstGeom prst="rect">
            <a:avLst/>
          </a:prstGeom>
          <a:noFill/>
        </p:spPr>
        <p:txBody>
          <a:bodyPr wrap="square" rtlCol="0">
            <a:spAutoFit/>
          </a:bodyPr>
          <a:lstStyle/>
          <a:p>
            <a:pPr algn="ctr"/>
            <a:r>
              <a:rPr lang="en-US" sz="3600" b="1" dirty="0" smtClean="0">
                <a:solidFill>
                  <a:srgbClr val="0070C0"/>
                </a:solidFill>
              </a:rPr>
              <a:t>www.sfdph.org/cdta</a:t>
            </a:r>
            <a:endParaRPr lang="en-US" sz="3600" b="1" dirty="0">
              <a:solidFill>
                <a:srgbClr val="0070C0"/>
              </a:solidFill>
            </a:endParaRPr>
          </a:p>
          <a:p>
            <a:endParaRPr lang="en-US" dirty="0"/>
          </a:p>
        </p:txBody>
      </p:sp>
    </p:spTree>
    <p:extLst>
      <p:ext uri="{BB962C8B-B14F-4D97-AF65-F5344CB8AC3E}">
        <p14:creationId xmlns:p14="http://schemas.microsoft.com/office/powerpoint/2010/main" val="151650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235" y="204107"/>
            <a:ext cx="11320605" cy="990600"/>
          </a:xfrm>
        </p:spPr>
        <p:txBody>
          <a:bodyPr>
            <a:noAutofit/>
          </a:bodyPr>
          <a:lstStyle/>
          <a:p>
            <a:r>
              <a:rPr lang="en-US" sz="3600" b="1" dirty="0" smtClean="0"/>
              <a:t>Contract Development &amp; Technical Assistance (CDTA) Staff</a:t>
            </a:r>
            <a:endParaRPr lang="en-US" sz="3600" b="1" dirty="0"/>
          </a:p>
        </p:txBody>
      </p:sp>
      <p:sp>
        <p:nvSpPr>
          <p:cNvPr id="3" name="Content Placeholder 2"/>
          <p:cNvSpPr>
            <a:spLocks noGrp="1"/>
          </p:cNvSpPr>
          <p:nvPr>
            <p:ph idx="1"/>
          </p:nvPr>
        </p:nvSpPr>
        <p:spPr/>
        <p:txBody>
          <a:bodyPr>
            <a:normAutofit fontScale="85000" lnSpcReduction="20000"/>
          </a:bodyPr>
          <a:lstStyle/>
          <a:p>
            <a:endParaRPr lang="en-US" dirty="0"/>
          </a:p>
          <a:p>
            <a:r>
              <a:rPr lang="fr-FR" b="1" dirty="0">
                <a:solidFill>
                  <a:schemeClr val="accent1">
                    <a:lumMod val="75000"/>
                  </a:schemeClr>
                </a:solidFill>
              </a:rPr>
              <a:t>Michelle Long, Director</a:t>
            </a:r>
            <a:r>
              <a:rPr lang="fr-FR" dirty="0">
                <a:solidFill>
                  <a:schemeClr val="accent1">
                    <a:lumMod val="75000"/>
                  </a:schemeClr>
                </a:solidFill>
              </a:rPr>
              <a:t>	</a:t>
            </a:r>
            <a:r>
              <a:rPr lang="fr-FR" b="1" dirty="0">
                <a:solidFill>
                  <a:schemeClr val="accent1">
                    <a:lumMod val="75000"/>
                  </a:schemeClr>
                </a:solidFill>
              </a:rPr>
              <a:t>255-3409</a:t>
            </a:r>
            <a:r>
              <a:rPr lang="fr-FR" dirty="0">
                <a:solidFill>
                  <a:schemeClr val="accent1">
                    <a:lumMod val="75000"/>
                  </a:schemeClr>
                </a:solidFill>
              </a:rPr>
              <a:t>	</a:t>
            </a:r>
            <a:r>
              <a:rPr lang="fr-FR" b="1" dirty="0">
                <a:solidFill>
                  <a:schemeClr val="accent1">
                    <a:lumMod val="75000"/>
                  </a:schemeClr>
                </a:solidFill>
              </a:rPr>
              <a:t>michelle.long@sfdph.org </a:t>
            </a:r>
            <a:r>
              <a:rPr lang="fr-FR" dirty="0"/>
              <a:t>	</a:t>
            </a:r>
          </a:p>
          <a:p>
            <a:r>
              <a:rPr lang="en-US" dirty="0"/>
              <a:t>Francine Austin	</a:t>
            </a:r>
            <a:r>
              <a:rPr lang="en-US" dirty="0" smtClean="0"/>
              <a:t>	255-3933</a:t>
            </a:r>
            <a:r>
              <a:rPr lang="en-US" dirty="0"/>
              <a:t>	francine.austin@sfdph.org	</a:t>
            </a:r>
          </a:p>
          <a:p>
            <a:r>
              <a:rPr lang="en-US" dirty="0"/>
              <a:t>April J. Crawford	</a:t>
            </a:r>
            <a:r>
              <a:rPr lang="en-US" dirty="0" smtClean="0"/>
              <a:t>	255-3931</a:t>
            </a:r>
            <a:r>
              <a:rPr lang="en-US" dirty="0"/>
              <a:t>	april.j.crawford@sfdph.org	</a:t>
            </a:r>
          </a:p>
          <a:p>
            <a:r>
              <a:rPr lang="en-US" dirty="0"/>
              <a:t>Elizabeth Davis	</a:t>
            </a:r>
            <a:r>
              <a:rPr lang="en-US" dirty="0" smtClean="0"/>
              <a:t>	255-3934</a:t>
            </a:r>
            <a:r>
              <a:rPr lang="en-US" dirty="0"/>
              <a:t>	elizabeth.davis@sfdph.org	</a:t>
            </a:r>
          </a:p>
          <a:p>
            <a:r>
              <a:rPr lang="en-US" dirty="0"/>
              <a:t>Margaret Elam	</a:t>
            </a:r>
            <a:r>
              <a:rPr lang="en-US" dirty="0" smtClean="0"/>
              <a:t>	255-3410</a:t>
            </a:r>
            <a:r>
              <a:rPr lang="en-US" dirty="0"/>
              <a:t>	margaret.elam@sfdph.org	</a:t>
            </a:r>
          </a:p>
          <a:p>
            <a:r>
              <a:rPr lang="en-US" dirty="0"/>
              <a:t>Mario Hernandez	</a:t>
            </a:r>
            <a:r>
              <a:rPr lang="en-US" dirty="0" smtClean="0"/>
              <a:t>	255-3503</a:t>
            </a:r>
            <a:r>
              <a:rPr lang="en-US" dirty="0"/>
              <a:t>	mario.hernandez@sfdph.org	</a:t>
            </a:r>
          </a:p>
          <a:p>
            <a:r>
              <a:rPr lang="en-US" dirty="0" smtClean="0"/>
              <a:t>Richelle-Lynn Mojica 	255-3555</a:t>
            </a:r>
            <a:r>
              <a:rPr lang="en-US" dirty="0"/>
              <a:t>	</a:t>
            </a:r>
            <a:r>
              <a:rPr lang="en-US" dirty="0" smtClean="0"/>
              <a:t>richelle-lynn.mojica@sfdph.org</a:t>
            </a:r>
            <a:endParaRPr lang="en-US" dirty="0"/>
          </a:p>
          <a:p>
            <a:r>
              <a:rPr lang="en-US" dirty="0" smtClean="0"/>
              <a:t>James </a:t>
            </a:r>
            <a:r>
              <a:rPr lang="en-US" dirty="0"/>
              <a:t>Stroh	</a:t>
            </a:r>
            <a:r>
              <a:rPr lang="en-US" dirty="0" smtClean="0"/>
              <a:t>		255-3445</a:t>
            </a:r>
            <a:r>
              <a:rPr lang="en-US" dirty="0"/>
              <a:t>	james.stroh@sfdph.org	</a:t>
            </a:r>
          </a:p>
          <a:p>
            <a:r>
              <a:rPr lang="en-US" dirty="0" smtClean="0"/>
              <a:t>Valerie </a:t>
            </a:r>
            <a:r>
              <a:rPr lang="en-US" dirty="0"/>
              <a:t>Wiggins	</a:t>
            </a:r>
            <a:r>
              <a:rPr lang="en-US" dirty="0" smtClean="0"/>
              <a:t>	255-3514</a:t>
            </a:r>
            <a:r>
              <a:rPr lang="en-US" dirty="0"/>
              <a:t>	valerie.wiggins@sfdph.org	</a:t>
            </a:r>
          </a:p>
          <a:p>
            <a:r>
              <a:rPr lang="en-US" dirty="0"/>
              <a:t>Andrew Williams III	</a:t>
            </a:r>
            <a:r>
              <a:rPr lang="en-US" dirty="0" smtClean="0"/>
              <a:t>255-3928</a:t>
            </a:r>
            <a:r>
              <a:rPr lang="en-US" dirty="0"/>
              <a:t>	andrew.williams@sfdph.org	</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E3512004-C1C6-4EBA-80F0-A2527544C099}" type="slidenum">
              <a:rPr lang="en-US" smtClean="0"/>
              <a:pPr>
                <a:defRPr/>
              </a:pPr>
              <a:t>15</a:t>
            </a:fld>
            <a:endParaRPr lang="en-US"/>
          </a:p>
        </p:txBody>
      </p:sp>
    </p:spTree>
    <p:extLst>
      <p:ext uri="{BB962C8B-B14F-4D97-AF65-F5344CB8AC3E}">
        <p14:creationId xmlns:p14="http://schemas.microsoft.com/office/powerpoint/2010/main" val="3111523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3"/>
          <p:cNvSpPr>
            <a:spLocks noGrp="1"/>
          </p:cNvSpPr>
          <p:nvPr>
            <p:ph type="body" idx="1"/>
          </p:nvPr>
        </p:nvSpPr>
        <p:spPr>
          <a:xfrm>
            <a:off x="2895600" y="2743200"/>
            <a:ext cx="7543800" cy="2895600"/>
          </a:xfrm>
        </p:spPr>
        <p:txBody>
          <a:bodyPr/>
          <a:lstStyle/>
          <a:p>
            <a:pPr eaLnBrk="1" hangingPunct="1"/>
            <a:r>
              <a:rPr lang="en-US" altLang="en-US" sz="4000" b="1" dirty="0"/>
              <a:t>Michelle Ruggels</a:t>
            </a:r>
          </a:p>
          <a:p>
            <a:r>
              <a:rPr lang="en-US" altLang="en-US" sz="2200" dirty="0"/>
              <a:t>Director, Business Office</a:t>
            </a:r>
          </a:p>
          <a:p>
            <a:pPr>
              <a:spcBef>
                <a:spcPct val="0"/>
              </a:spcBef>
            </a:pPr>
            <a:r>
              <a:rPr lang="en-US" altLang="en-US" sz="2200" dirty="0"/>
              <a:t>1380 Howard Street</a:t>
            </a:r>
          </a:p>
          <a:p>
            <a:pPr>
              <a:spcBef>
                <a:spcPct val="0"/>
              </a:spcBef>
            </a:pPr>
            <a:r>
              <a:rPr lang="en-US" altLang="en-US" sz="2200" dirty="0"/>
              <a:t>San Francisco Department of Public Health</a:t>
            </a:r>
          </a:p>
          <a:p>
            <a:pPr>
              <a:spcBef>
                <a:spcPct val="0"/>
              </a:spcBef>
            </a:pPr>
            <a:r>
              <a:rPr lang="en-US" altLang="en-US" sz="2200" dirty="0"/>
              <a:t>Phone: (415) 255-3404</a:t>
            </a:r>
          </a:p>
        </p:txBody>
      </p:sp>
      <p:sp>
        <p:nvSpPr>
          <p:cNvPr id="54275" name="Title 1"/>
          <p:cNvSpPr>
            <a:spLocks noGrp="1"/>
          </p:cNvSpPr>
          <p:nvPr>
            <p:ph type="title"/>
          </p:nvPr>
        </p:nvSpPr>
        <p:spPr>
          <a:xfrm>
            <a:off x="2895600" y="1600200"/>
            <a:ext cx="7772400" cy="990600"/>
          </a:xfrm>
        </p:spPr>
        <p:txBody>
          <a:bodyPr>
            <a:normAutofit/>
          </a:bodyPr>
          <a:lstStyle/>
          <a:p>
            <a:pPr eaLnBrk="1" hangingPunct="1"/>
            <a:r>
              <a:rPr lang="en-US" altLang="en-US" sz="4800" b="1" dirty="0"/>
              <a:t>Understanding Your Contract</a:t>
            </a:r>
          </a:p>
        </p:txBody>
      </p:sp>
      <p:sp>
        <p:nvSpPr>
          <p:cNvPr id="2" name="Slide Number Placeholder 1"/>
          <p:cNvSpPr>
            <a:spLocks noGrp="1"/>
          </p:cNvSpPr>
          <p:nvPr>
            <p:ph type="sldNum" sz="quarter" idx="11"/>
          </p:nvPr>
        </p:nvSpPr>
        <p:spPr/>
        <p:txBody>
          <a:bodyPr/>
          <a:lstStyle/>
          <a:p>
            <a:pPr>
              <a:defRPr/>
            </a:pPr>
            <a:fld id="{3F25EBAF-8DA1-4DF5-8B62-239669122EDE}" type="slidenum">
              <a:rPr lang="en-US" smtClean="0"/>
              <a:pPr>
                <a:defRPr/>
              </a:pPr>
              <a:t>16</a:t>
            </a:fld>
            <a:endParaRPr lang="en-US"/>
          </a:p>
        </p:txBody>
      </p:sp>
    </p:spTree>
    <p:extLst>
      <p:ext uri="{BB962C8B-B14F-4D97-AF65-F5344CB8AC3E}">
        <p14:creationId xmlns:p14="http://schemas.microsoft.com/office/powerpoint/2010/main" val="1050079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136428" y="175424"/>
          <a:ext cx="11920893" cy="1525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a:extLst>
              <a:ext uri="{FF2B5EF4-FFF2-40B4-BE49-F238E27FC236}">
                <a16:creationId xmlns:a16="http://schemas.microsoft.com/office/drawing/2014/main" id="{87C17E84-B11C-4E45-A9B4-3E5F3B23E611}"/>
              </a:ext>
            </a:extLst>
          </p:cNvPr>
          <p:cNvGraphicFramePr>
            <a:graphicFrameLocks/>
          </p:cNvGraphicFramePr>
          <p:nvPr>
            <p:extLst/>
          </p:nvPr>
        </p:nvGraphicFramePr>
        <p:xfrm>
          <a:off x="136429" y="1700619"/>
          <a:ext cx="11920892" cy="4968240"/>
        </p:xfrm>
        <a:graphic>
          <a:graphicData uri="http://schemas.openxmlformats.org/drawingml/2006/table">
            <a:tbl>
              <a:tblPr firstRow="1" bandRow="1">
                <a:tableStyleId>{5C22544A-7EE6-4342-B048-85BDC9FD1C3A}</a:tableStyleId>
              </a:tblPr>
              <a:tblGrid>
                <a:gridCol w="4099093">
                  <a:extLst>
                    <a:ext uri="{9D8B030D-6E8A-4147-A177-3AD203B41FA5}">
                      <a16:colId xmlns:a16="http://schemas.microsoft.com/office/drawing/2014/main" val="4236737790"/>
                    </a:ext>
                  </a:extLst>
                </a:gridCol>
                <a:gridCol w="4605487">
                  <a:extLst>
                    <a:ext uri="{9D8B030D-6E8A-4147-A177-3AD203B41FA5}">
                      <a16:colId xmlns:a16="http://schemas.microsoft.com/office/drawing/2014/main" val="1817859421"/>
                    </a:ext>
                  </a:extLst>
                </a:gridCol>
                <a:gridCol w="3216312">
                  <a:extLst>
                    <a:ext uri="{9D8B030D-6E8A-4147-A177-3AD203B41FA5}">
                      <a16:colId xmlns:a16="http://schemas.microsoft.com/office/drawing/2014/main" val="3896582081"/>
                    </a:ext>
                  </a:extLst>
                </a:gridCol>
              </a:tblGrid>
              <a:tr h="383884">
                <a:tc>
                  <a:txBody>
                    <a:bodyPr/>
                    <a:lstStyle/>
                    <a:p>
                      <a:pPr algn="ctr"/>
                      <a:r>
                        <a:rPr lang="en-US" sz="2000" dirty="0"/>
                        <a:t>New Contract </a:t>
                      </a:r>
                    </a:p>
                  </a:txBody>
                  <a:tcPr/>
                </a:tc>
                <a:tc>
                  <a:txBody>
                    <a:bodyPr/>
                    <a:lstStyle/>
                    <a:p>
                      <a:pPr algn="ctr"/>
                      <a:r>
                        <a:rPr lang="en-US" sz="2000" dirty="0"/>
                        <a:t>FY19-20 (and Years 3 4, 5)</a:t>
                      </a:r>
                    </a:p>
                  </a:txBody>
                  <a:tcPr/>
                </a:tc>
                <a:tc>
                  <a:txBody>
                    <a:bodyPr/>
                    <a:lstStyle/>
                    <a:p>
                      <a:r>
                        <a:rPr lang="en-US" sz="2000" dirty="0"/>
                        <a:t>Boiler Plate Changes</a:t>
                      </a:r>
                    </a:p>
                  </a:txBody>
                  <a:tcPr/>
                </a:tc>
                <a:extLst>
                  <a:ext uri="{0D108BD9-81ED-4DB2-BD59-A6C34878D82A}">
                    <a16:rowId xmlns:a16="http://schemas.microsoft.com/office/drawing/2014/main" val="4292416786"/>
                  </a:ext>
                </a:extLst>
              </a:tr>
              <a:tr h="620121">
                <a:tc>
                  <a:txBody>
                    <a:bodyPr/>
                    <a:lstStyle/>
                    <a:p>
                      <a:pPr algn="ctr"/>
                      <a:r>
                        <a:rPr lang="en-US" dirty="0"/>
                        <a:t>FY18-19 Example</a:t>
                      </a:r>
                    </a:p>
                    <a:p>
                      <a:pPr algn="ctr"/>
                      <a:r>
                        <a:rPr lang="en-US" b="0" dirty="0"/>
                        <a:t>(Year 1)</a:t>
                      </a:r>
                    </a:p>
                  </a:txBody>
                  <a:tcPr/>
                </a:tc>
                <a:tc>
                  <a:txBody>
                    <a:bodyPr/>
                    <a:lstStyle/>
                    <a:p>
                      <a:pPr algn="ctr"/>
                      <a:r>
                        <a:rPr lang="en-US" dirty="0"/>
                        <a:t>Internal Revision </a:t>
                      </a:r>
                    </a:p>
                    <a:p>
                      <a:pPr algn="ctr"/>
                      <a:r>
                        <a:rPr lang="en-US" sz="1600" b="0" dirty="0"/>
                        <a:t>(Request for Program Budget RPB)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Formal Amendment</a:t>
                      </a:r>
                    </a:p>
                    <a:p>
                      <a:endParaRPr lang="en-US" dirty="0"/>
                    </a:p>
                  </a:txBody>
                  <a:tcPr/>
                </a:tc>
                <a:extLst>
                  <a:ext uri="{0D108BD9-81ED-4DB2-BD59-A6C34878D82A}">
                    <a16:rowId xmlns:a16="http://schemas.microsoft.com/office/drawing/2014/main" val="1926907847"/>
                  </a:ext>
                </a:extLst>
              </a:tr>
              <a:tr h="3543547">
                <a:tc>
                  <a:txBody>
                    <a:bodyPr/>
                    <a:lstStyle/>
                    <a:p>
                      <a:pPr marL="285750" indent="-285750">
                        <a:buFont typeface="Arial" panose="020B0604020202020204" pitchFamily="34" charset="0"/>
                        <a:buChar char="•"/>
                      </a:pPr>
                      <a:r>
                        <a:rPr lang="en-US" dirty="0"/>
                        <a:t>Funding Notification Issued (BHS for one year; Other sections for all years of the contract term)</a:t>
                      </a:r>
                    </a:p>
                    <a:p>
                      <a:pPr marL="285750" indent="-285750">
                        <a:buFont typeface="Arial" panose="020B0604020202020204" pitchFamily="34" charset="0"/>
                        <a:buChar char="•"/>
                      </a:pPr>
                      <a:r>
                        <a:rPr lang="en-US" dirty="0"/>
                        <a:t>Contractor submits FY18-19 appendices (or all year’s if not BHS)</a:t>
                      </a:r>
                    </a:p>
                    <a:p>
                      <a:pPr marL="285750" indent="-285750">
                        <a:buFont typeface="Arial" panose="020B0604020202020204" pitchFamily="34" charset="0"/>
                        <a:buChar char="•"/>
                      </a:pPr>
                      <a:r>
                        <a:rPr lang="en-US" dirty="0"/>
                        <a:t>DPH Internal Approval</a:t>
                      </a:r>
                    </a:p>
                    <a:p>
                      <a:pPr marL="285750" indent="-285750">
                        <a:buFont typeface="Arial" panose="020B0604020202020204" pitchFamily="34" charset="0"/>
                        <a:buChar char="•"/>
                      </a:pPr>
                      <a:r>
                        <a:rPr lang="en-US" dirty="0"/>
                        <a:t>Contractor signs</a:t>
                      </a:r>
                    </a:p>
                    <a:p>
                      <a:pPr marL="285750" indent="-285750">
                        <a:buFont typeface="Arial" panose="020B0604020202020204" pitchFamily="34" charset="0"/>
                        <a:buChar char="•"/>
                      </a:pPr>
                      <a:r>
                        <a:rPr lang="en-US" dirty="0"/>
                        <a:t>City Attorney Approval</a:t>
                      </a:r>
                    </a:p>
                    <a:p>
                      <a:pPr marL="285750" indent="-285750">
                        <a:buFont typeface="Arial" panose="020B0604020202020204" pitchFamily="34" charset="0"/>
                        <a:buChar char="•"/>
                      </a:pPr>
                      <a:r>
                        <a:rPr lang="en-US" dirty="0"/>
                        <a:t>City Office of Contract Administration (OCA) Approval (2x)</a:t>
                      </a:r>
                    </a:p>
                    <a:p>
                      <a:pPr marL="285750" indent="-285750">
                        <a:buFont typeface="Arial" panose="020B0604020202020204" pitchFamily="34" charset="0"/>
                        <a:buChar char="•"/>
                      </a:pPr>
                      <a:r>
                        <a:rPr lang="en-US" dirty="0"/>
                        <a:t>DPH Fiscal encumbers contractor funding</a:t>
                      </a:r>
                    </a:p>
                    <a:p>
                      <a:pPr marL="285750" indent="-285750">
                        <a:buFont typeface="Arial" panose="020B0604020202020204" pitchFamily="34" charset="0"/>
                        <a:buChar char="•"/>
                      </a:pPr>
                      <a:r>
                        <a:rPr lang="en-US" dirty="0"/>
                        <a:t>Contract “certified”</a:t>
                      </a:r>
                    </a:p>
                    <a:p>
                      <a:pPr marL="285750" indent="-285750">
                        <a:buFont typeface="Arial" panose="020B0604020202020204" pitchFamily="34" charset="0"/>
                        <a:buChar char="•"/>
                      </a:pPr>
                      <a:r>
                        <a:rPr lang="en-US" dirty="0"/>
                        <a:t>Invoice templates released.</a:t>
                      </a:r>
                    </a:p>
                  </a:txBody>
                  <a:tcPr/>
                </a:tc>
                <a:tc>
                  <a:txBody>
                    <a:bodyPr/>
                    <a:lstStyle/>
                    <a:p>
                      <a:pPr marL="285750" indent="-285750">
                        <a:buFont typeface="Arial" panose="020B0604020202020204" pitchFamily="34" charset="0"/>
                        <a:buChar char="•"/>
                      </a:pPr>
                      <a:r>
                        <a:rPr lang="en-US" dirty="0"/>
                        <a:t>Initial Payment Released (25% of annual eligible funding for BHS)</a:t>
                      </a:r>
                    </a:p>
                    <a:p>
                      <a:pPr marL="285750" indent="-285750">
                        <a:buFont typeface="Arial" panose="020B0604020202020204" pitchFamily="34" charset="0"/>
                        <a:buChar char="•"/>
                      </a:pPr>
                      <a:r>
                        <a:rPr lang="en-US" dirty="0"/>
                        <a:t>“MYE” Invoice templates released based on prior year funding and rates (for BHS)</a:t>
                      </a:r>
                    </a:p>
                    <a:p>
                      <a:pPr marL="285750" indent="-285750">
                        <a:buFont typeface="Arial" panose="020B0604020202020204" pitchFamily="34" charset="0"/>
                        <a:buChar char="•"/>
                      </a:pPr>
                      <a:r>
                        <a:rPr lang="en-US" dirty="0"/>
                        <a:t>Funding Notification Issued for BHS and for others sections if any changes</a:t>
                      </a:r>
                    </a:p>
                    <a:p>
                      <a:pPr marL="285750" indent="-285750">
                        <a:buFont typeface="Arial" panose="020B0604020202020204" pitchFamily="34" charset="0"/>
                        <a:buChar char="•"/>
                      </a:pPr>
                      <a:r>
                        <a:rPr lang="en-US" dirty="0"/>
                        <a:t>Contractor submits updated appendices for current FY</a:t>
                      </a:r>
                    </a:p>
                    <a:p>
                      <a:pPr marL="285750" indent="-285750">
                        <a:buFont typeface="Arial" panose="020B0604020202020204" pitchFamily="34" charset="0"/>
                        <a:buChar char="•"/>
                      </a:pPr>
                      <a:r>
                        <a:rPr lang="en-US" dirty="0"/>
                        <a:t>DPH Internal Approval</a:t>
                      </a:r>
                    </a:p>
                    <a:p>
                      <a:pPr marL="285750" indent="-285750">
                        <a:buFont typeface="Arial" panose="020B0604020202020204" pitchFamily="34" charset="0"/>
                        <a:buChar char="•"/>
                      </a:pPr>
                      <a:r>
                        <a:rPr lang="en-US" dirty="0"/>
                        <a:t>DPH Fiscal encumbers annual funding amount</a:t>
                      </a:r>
                    </a:p>
                    <a:p>
                      <a:pPr marL="285750" indent="-285750">
                        <a:buFont typeface="Arial" panose="020B0604020202020204" pitchFamily="34" charset="0"/>
                        <a:buChar char="•"/>
                      </a:pPr>
                      <a:r>
                        <a:rPr lang="en-US" dirty="0"/>
                        <a:t>Invoice templates released.</a:t>
                      </a:r>
                    </a:p>
                    <a:p>
                      <a:pPr marL="285750" indent="-285750">
                        <a:buFont typeface="Arial" panose="020B0604020202020204" pitchFamily="34" charset="0"/>
                        <a:buChar char="•"/>
                      </a:pPr>
                      <a:r>
                        <a:rPr lang="en-US" dirty="0"/>
                        <a:t>Adjustment invoice processed</a:t>
                      </a:r>
                    </a:p>
                    <a:p>
                      <a:endParaRPr lang="en-US" dirty="0"/>
                    </a:p>
                  </a:txBody>
                  <a:tcPr/>
                </a:tc>
                <a:tc>
                  <a:txBody>
                    <a:bodyPr/>
                    <a:lstStyle/>
                    <a:p>
                      <a:pPr marL="285750" indent="-285750">
                        <a:buFont typeface="Arial" panose="020B0604020202020204" pitchFamily="34" charset="0"/>
                        <a:buChar char="•"/>
                      </a:pPr>
                      <a:r>
                        <a:rPr lang="en-US" dirty="0"/>
                        <a:t>This will occur if the contract term is extended or the NTE amount is increased.</a:t>
                      </a:r>
                    </a:p>
                    <a:p>
                      <a:pPr marL="285750" indent="-285750">
                        <a:buFont typeface="Arial" panose="020B0604020202020204" pitchFamily="34" charset="0"/>
                        <a:buChar char="•"/>
                      </a:pPr>
                      <a:r>
                        <a:rPr lang="en-US" dirty="0"/>
                        <a:t>Will require City Attorney and OCA approval.</a:t>
                      </a:r>
                    </a:p>
                    <a:p>
                      <a:pPr marL="285750" indent="-285750">
                        <a:buFont typeface="Arial" panose="020B0604020202020204" pitchFamily="34" charset="0"/>
                        <a:buChar char="•"/>
                      </a:pPr>
                      <a:r>
                        <a:rPr lang="en-US" dirty="0"/>
                        <a:t>Requires BOS approval if the contract NTE exceeds $10 million and/or 10 years.</a:t>
                      </a:r>
                    </a:p>
                  </a:txBody>
                  <a:tcPr/>
                </a:tc>
                <a:extLst>
                  <a:ext uri="{0D108BD9-81ED-4DB2-BD59-A6C34878D82A}">
                    <a16:rowId xmlns:a16="http://schemas.microsoft.com/office/drawing/2014/main" val="1047000123"/>
                  </a:ext>
                </a:extLst>
              </a:tr>
            </a:tbl>
          </a:graphicData>
        </a:graphic>
      </p:graphicFrame>
    </p:spTree>
    <p:extLst>
      <p:ext uri="{BB962C8B-B14F-4D97-AF65-F5344CB8AC3E}">
        <p14:creationId xmlns:p14="http://schemas.microsoft.com/office/powerpoint/2010/main" val="2013295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Original Agreement and the Boiler Plate</a:t>
            </a:r>
          </a:p>
        </p:txBody>
      </p:sp>
      <p:sp>
        <p:nvSpPr>
          <p:cNvPr id="5" name="Content Placeholder 2">
            <a:extLst>
              <a:ext uri="{FF2B5EF4-FFF2-40B4-BE49-F238E27FC236}">
                <a16:creationId xmlns:a16="http://schemas.microsoft.com/office/drawing/2014/main" id="{78967E8C-BACF-4D4E-8E12-82D04A033443}"/>
              </a:ext>
            </a:extLst>
          </p:cNvPr>
          <p:cNvSpPr>
            <a:spLocks noGrp="1"/>
          </p:cNvSpPr>
          <p:nvPr>
            <p:ph idx="1"/>
          </p:nvPr>
        </p:nvSpPr>
        <p:spPr>
          <a:xfrm>
            <a:off x="812799" y="1605517"/>
            <a:ext cx="11010605" cy="5124892"/>
          </a:xfrm>
        </p:spPr>
        <p:txBody>
          <a:bodyPr>
            <a:normAutofit fontScale="85000" lnSpcReduction="20000"/>
          </a:bodyPr>
          <a:lstStyle/>
          <a:p>
            <a:r>
              <a:rPr lang="en-US" b="1" u="sng" dirty="0"/>
              <a:t>Original Agreement:</a:t>
            </a:r>
            <a:r>
              <a:rPr lang="en-US" dirty="0"/>
              <a:t> </a:t>
            </a:r>
            <a:r>
              <a:rPr lang="en-US" i="1" dirty="0"/>
              <a:t>(aka contract)</a:t>
            </a:r>
            <a:r>
              <a:rPr lang="en-US" b="1" i="1" u="sng" dirty="0"/>
              <a:t> </a:t>
            </a:r>
            <a:r>
              <a:rPr lang="en-US" dirty="0"/>
              <a:t>is the legal agreement which is made by and between the City and County of San Francisco and the Contractor.  Original agreements are made only as the result of a competitive solicitation (RFP/RFQ) or an approved Office of Contract Administration (OCA) sole source waiver. </a:t>
            </a:r>
          </a:p>
          <a:p>
            <a:r>
              <a:rPr lang="en-US" dirty="0"/>
              <a:t>The Original Agreement contains the legal language required by the City, which is also referred to as “the boilerplate” or “City template,” and refers to everything in the Original Agreement up to and including the signature page.  </a:t>
            </a:r>
          </a:p>
          <a:p>
            <a:r>
              <a:rPr lang="en-US" dirty="0"/>
              <a:t>The Original Agreement boilerplate identifies:</a:t>
            </a:r>
          </a:p>
          <a:p>
            <a:pPr lvl="1"/>
            <a:r>
              <a:rPr lang="en-US" dirty="0"/>
              <a:t>The total contract amount or </a:t>
            </a:r>
            <a:r>
              <a:rPr lang="en-US" i="1" dirty="0"/>
              <a:t>Compensation</a:t>
            </a:r>
            <a:r>
              <a:rPr lang="en-US" dirty="0"/>
              <a:t> amount (funding estimated for all contract years). The Compensation total is also referred to as the </a:t>
            </a:r>
            <a:r>
              <a:rPr lang="en-US" b="1" dirty="0"/>
              <a:t>Not To Exceed (NTE) </a:t>
            </a:r>
            <a:r>
              <a:rPr lang="en-US" dirty="0"/>
              <a:t>amount. Expenditures (spending) made under the contract may not exceed the total Compensation/NTE amount, a requirement that is stated in all City agreements. </a:t>
            </a:r>
          </a:p>
          <a:p>
            <a:pPr lvl="1"/>
            <a:r>
              <a:rPr lang="en-US" dirty="0"/>
              <a:t>The Term of the agreement. The term of the agreement may include more than one fiscal or funding year (typical contract length is five years). The contract term may not exceed the time period designated in the competitive solicitation or the approved sole source request. </a:t>
            </a:r>
          </a:p>
          <a:p>
            <a:endParaRPr lang="en-US" dirty="0"/>
          </a:p>
        </p:txBody>
      </p:sp>
      <p:sp>
        <p:nvSpPr>
          <p:cNvPr id="3" name="Slide Number Placeholder 2"/>
          <p:cNvSpPr>
            <a:spLocks noGrp="1"/>
          </p:cNvSpPr>
          <p:nvPr>
            <p:ph type="sldNum" sz="quarter" idx="16"/>
          </p:nvPr>
        </p:nvSpPr>
        <p:spPr/>
        <p:txBody>
          <a:bodyPr>
            <a:normAutofit fontScale="85000" lnSpcReduction="20000"/>
          </a:bodyPr>
          <a:lstStyle/>
          <a:p>
            <a:pPr>
              <a:defRPr/>
            </a:pPr>
            <a:fld id="{7308FDDA-2AFD-4E90-BF9E-B36E7F4EB4F7}" type="slidenum">
              <a:rPr lang="en-US" smtClean="0"/>
              <a:pPr>
                <a:defRPr/>
              </a:pPr>
              <a:t>18</a:t>
            </a:fld>
            <a:endParaRPr lang="en-US"/>
          </a:p>
        </p:txBody>
      </p:sp>
    </p:spTree>
    <p:extLst>
      <p:ext uri="{BB962C8B-B14F-4D97-AF65-F5344CB8AC3E}">
        <p14:creationId xmlns:p14="http://schemas.microsoft.com/office/powerpoint/2010/main" val="745245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Contract Contingency</a:t>
            </a:r>
            <a:endParaRPr lang="en-US" b="1" dirty="0"/>
          </a:p>
        </p:txBody>
      </p:sp>
      <p:sp>
        <p:nvSpPr>
          <p:cNvPr id="5" name="Content Placeholder 2">
            <a:extLst>
              <a:ext uri="{FF2B5EF4-FFF2-40B4-BE49-F238E27FC236}">
                <a16:creationId xmlns:a16="http://schemas.microsoft.com/office/drawing/2014/main" id="{24264038-3B01-4C80-B23A-D62969EBC73C}"/>
              </a:ext>
            </a:extLst>
          </p:cNvPr>
          <p:cNvSpPr>
            <a:spLocks noGrp="1"/>
          </p:cNvSpPr>
          <p:nvPr>
            <p:ph idx="1"/>
          </p:nvPr>
        </p:nvSpPr>
        <p:spPr>
          <a:xfrm>
            <a:off x="812800" y="1707510"/>
            <a:ext cx="10058400" cy="4948471"/>
          </a:xfrm>
        </p:spPr>
        <p:txBody>
          <a:bodyPr>
            <a:noAutofit/>
          </a:bodyPr>
          <a:lstStyle/>
          <a:p>
            <a:r>
              <a:rPr lang="en-US" sz="2700" dirty="0"/>
              <a:t>DPH Contracts include a 12% Contingency Value as part of the contract Not to Exceed value.</a:t>
            </a:r>
          </a:p>
          <a:p>
            <a:r>
              <a:rPr lang="en-US" sz="2700" dirty="0"/>
              <a:t>This is a placeholder value which is equal to 12% of the contract allocation. This placeholder is referred to as the “Contingency”.  The </a:t>
            </a:r>
            <a:r>
              <a:rPr lang="en-US" sz="2700" b="1" u="sng" dirty="0"/>
              <a:t>Contingency</a:t>
            </a:r>
            <a:r>
              <a:rPr lang="en-US" sz="2700" dirty="0"/>
              <a:t> allows DPH to accommodate potential funding increases, up to 12% of the contract allocation, without requiring a formal contract modification to add the potential increases, or a second approval by the Board of Supervisors or Health Commission. </a:t>
            </a:r>
          </a:p>
          <a:p>
            <a:r>
              <a:rPr lang="en-US" sz="2700" dirty="0"/>
              <a:t>The contingency is not money.  It is a placeholder value that allows us flexibility to add funding, such as a Cost of Doing Business increase</a:t>
            </a:r>
            <a:r>
              <a:rPr lang="en-US" sz="2700" dirty="0" smtClean="0"/>
              <a:t>.</a:t>
            </a:r>
            <a:endParaRPr lang="en-US" sz="2700" dirty="0"/>
          </a:p>
        </p:txBody>
      </p:sp>
      <p:sp>
        <p:nvSpPr>
          <p:cNvPr id="3" name="Slide Number Placeholder 2"/>
          <p:cNvSpPr>
            <a:spLocks noGrp="1"/>
          </p:cNvSpPr>
          <p:nvPr>
            <p:ph type="sldNum" sz="quarter" idx="16"/>
          </p:nvPr>
        </p:nvSpPr>
        <p:spPr/>
        <p:txBody>
          <a:bodyPr>
            <a:normAutofit fontScale="85000" lnSpcReduction="20000"/>
          </a:bodyPr>
          <a:lstStyle/>
          <a:p>
            <a:pPr>
              <a:defRPr/>
            </a:pPr>
            <a:fld id="{7308FDDA-2AFD-4E90-BF9E-B36E7F4EB4F7}" type="slidenum">
              <a:rPr lang="en-US" smtClean="0"/>
              <a:pPr>
                <a:defRPr/>
              </a:pPr>
              <a:t>19</a:t>
            </a:fld>
            <a:endParaRPr lang="en-US"/>
          </a:p>
        </p:txBody>
      </p:sp>
    </p:spTree>
    <p:extLst>
      <p:ext uri="{BB962C8B-B14F-4D97-AF65-F5344CB8AC3E}">
        <p14:creationId xmlns:p14="http://schemas.microsoft.com/office/powerpoint/2010/main" val="1165464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3"/>
          <p:cNvSpPr>
            <a:spLocks noGrp="1"/>
          </p:cNvSpPr>
          <p:nvPr>
            <p:ph type="body" idx="1"/>
          </p:nvPr>
        </p:nvSpPr>
        <p:spPr>
          <a:xfrm>
            <a:off x="2895600" y="2743200"/>
            <a:ext cx="7543800" cy="2895600"/>
          </a:xfrm>
        </p:spPr>
        <p:txBody>
          <a:bodyPr/>
          <a:lstStyle/>
          <a:p>
            <a:pPr eaLnBrk="1" hangingPunct="1"/>
            <a:r>
              <a:rPr lang="en-US" altLang="en-US" sz="4000" b="1" dirty="0"/>
              <a:t>Michelle Long, M.H.A.</a:t>
            </a:r>
          </a:p>
          <a:p>
            <a:r>
              <a:rPr lang="en-US" altLang="en-US" sz="2200" dirty="0"/>
              <a:t>Director, Contract Development &amp; Technical Assistance</a:t>
            </a:r>
          </a:p>
          <a:p>
            <a:pPr>
              <a:spcBef>
                <a:spcPct val="0"/>
              </a:spcBef>
            </a:pPr>
            <a:r>
              <a:rPr lang="en-US" altLang="en-US" sz="2200" dirty="0"/>
              <a:t>1380 Howard Street</a:t>
            </a:r>
          </a:p>
          <a:p>
            <a:pPr>
              <a:spcBef>
                <a:spcPct val="0"/>
              </a:spcBef>
            </a:pPr>
            <a:r>
              <a:rPr lang="en-US" altLang="en-US" sz="2200" dirty="0"/>
              <a:t>San Francisco Department of Public Health</a:t>
            </a:r>
          </a:p>
          <a:p>
            <a:pPr>
              <a:spcBef>
                <a:spcPct val="0"/>
              </a:spcBef>
            </a:pPr>
            <a:r>
              <a:rPr lang="en-US" altLang="en-US" sz="2200" dirty="0"/>
              <a:t>Phone: (415) 255-3409</a:t>
            </a:r>
          </a:p>
          <a:p>
            <a:pPr>
              <a:spcBef>
                <a:spcPct val="0"/>
              </a:spcBef>
            </a:pPr>
            <a:r>
              <a:rPr lang="en-US" altLang="en-US" sz="2200" dirty="0"/>
              <a:t>CDTA Website: www.sfdph.org/cdta</a:t>
            </a:r>
          </a:p>
        </p:txBody>
      </p:sp>
      <p:sp>
        <p:nvSpPr>
          <p:cNvPr id="2" name="Slide Number Placeholder 1"/>
          <p:cNvSpPr>
            <a:spLocks noGrp="1"/>
          </p:cNvSpPr>
          <p:nvPr>
            <p:ph type="sldNum" sz="quarter" idx="11"/>
          </p:nvPr>
        </p:nvSpPr>
        <p:spPr/>
        <p:txBody>
          <a:bodyPr/>
          <a:lstStyle/>
          <a:p>
            <a:pPr>
              <a:defRPr/>
            </a:pPr>
            <a:fld id="{3F25EBAF-8DA1-4DF5-8B62-239669122EDE}" type="slidenum">
              <a:rPr lang="en-US" smtClean="0"/>
              <a:pPr>
                <a:defRPr/>
              </a:pPr>
              <a:t>2</a:t>
            </a:fld>
            <a:endParaRPr lang="en-US"/>
          </a:p>
        </p:txBody>
      </p:sp>
    </p:spTree>
    <p:extLst>
      <p:ext uri="{BB962C8B-B14F-4D97-AF65-F5344CB8AC3E}">
        <p14:creationId xmlns:p14="http://schemas.microsoft.com/office/powerpoint/2010/main" val="905657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Contract Appendices</a:t>
            </a:r>
          </a:p>
        </p:txBody>
      </p:sp>
      <p:sp>
        <p:nvSpPr>
          <p:cNvPr id="5" name="Content Placeholder 2">
            <a:extLst>
              <a:ext uri="{FF2B5EF4-FFF2-40B4-BE49-F238E27FC236}">
                <a16:creationId xmlns:a16="http://schemas.microsoft.com/office/drawing/2014/main" id="{24264038-3B01-4C80-B23A-D62969EBC73C}"/>
              </a:ext>
            </a:extLst>
          </p:cNvPr>
          <p:cNvSpPr>
            <a:spLocks noGrp="1"/>
          </p:cNvSpPr>
          <p:nvPr>
            <p:ph idx="1"/>
          </p:nvPr>
        </p:nvSpPr>
        <p:spPr>
          <a:xfrm>
            <a:off x="812800" y="1707510"/>
            <a:ext cx="10871200" cy="4948471"/>
          </a:xfrm>
        </p:spPr>
        <p:txBody>
          <a:bodyPr>
            <a:noAutofit/>
          </a:bodyPr>
          <a:lstStyle/>
          <a:p>
            <a:r>
              <a:rPr lang="en-US" sz="3200" dirty="0"/>
              <a:t>The Original Agreement also includes appendices specific to each particular contract, including individual appendices </a:t>
            </a:r>
            <a:r>
              <a:rPr lang="en-US" sz="3200" dirty="0" smtClean="0"/>
              <a:t>for:</a:t>
            </a:r>
          </a:p>
          <a:p>
            <a:pPr lvl="1"/>
            <a:r>
              <a:rPr lang="en-US" sz="2800" dirty="0" smtClean="0"/>
              <a:t>Specific </a:t>
            </a:r>
            <a:r>
              <a:rPr lang="en-US" sz="2800" dirty="0"/>
              <a:t>legal, policy, funding, or procedural </a:t>
            </a:r>
            <a:r>
              <a:rPr lang="en-US" sz="2800" dirty="0" smtClean="0"/>
              <a:t>requirements;</a:t>
            </a:r>
          </a:p>
          <a:p>
            <a:pPr lvl="1"/>
            <a:r>
              <a:rPr lang="en-US" sz="2800" dirty="0" smtClean="0"/>
              <a:t>The </a:t>
            </a:r>
            <a:r>
              <a:rPr lang="en-US" sz="2800" dirty="0"/>
              <a:t>Description of Services (also referred to as the narrative or Scope of Work/SOW) (Appendix A-1, A-2, A-3, etc</a:t>
            </a:r>
            <a:r>
              <a:rPr lang="en-US" sz="2800" dirty="0" smtClean="0"/>
              <a:t>.)</a:t>
            </a:r>
          </a:p>
          <a:p>
            <a:pPr lvl="1"/>
            <a:r>
              <a:rPr lang="en-US" sz="2800" dirty="0" smtClean="0"/>
              <a:t>The </a:t>
            </a:r>
            <a:r>
              <a:rPr lang="en-US" sz="2800" dirty="0"/>
              <a:t>Contract Budget </a:t>
            </a:r>
            <a:r>
              <a:rPr lang="en-US" sz="2800" dirty="0" smtClean="0"/>
              <a:t>Pages </a:t>
            </a:r>
            <a:r>
              <a:rPr lang="en-US" sz="2800" dirty="0"/>
              <a:t>(Appendix B-1, B-2, B-3, etc</a:t>
            </a:r>
            <a:r>
              <a:rPr lang="en-US" sz="2800" dirty="0" smtClean="0"/>
              <a:t>.)</a:t>
            </a:r>
          </a:p>
          <a:p>
            <a:pPr lvl="1"/>
            <a:r>
              <a:rPr lang="en-US" sz="2800" dirty="0" smtClean="0"/>
              <a:t>Invoice Templates</a:t>
            </a:r>
          </a:p>
          <a:p>
            <a:pPr lvl="1"/>
            <a:r>
              <a:rPr lang="en-US" sz="2800" dirty="0" smtClean="0"/>
              <a:t>Proof </a:t>
            </a:r>
            <a:r>
              <a:rPr lang="en-US" sz="2800" dirty="0"/>
              <a:t>of Insurance (insurance certificates, additional insured endorsements, and any approved waivers of insurance requirements)</a:t>
            </a:r>
          </a:p>
          <a:p>
            <a:endParaRPr lang="en-US" sz="2800" dirty="0"/>
          </a:p>
        </p:txBody>
      </p:sp>
      <p:sp>
        <p:nvSpPr>
          <p:cNvPr id="3" name="Slide Number Placeholder 2"/>
          <p:cNvSpPr>
            <a:spLocks noGrp="1"/>
          </p:cNvSpPr>
          <p:nvPr>
            <p:ph type="sldNum" sz="quarter" idx="16"/>
          </p:nvPr>
        </p:nvSpPr>
        <p:spPr/>
        <p:txBody>
          <a:bodyPr>
            <a:normAutofit fontScale="85000" lnSpcReduction="20000"/>
          </a:bodyPr>
          <a:lstStyle/>
          <a:p>
            <a:pPr>
              <a:defRPr/>
            </a:pPr>
            <a:fld id="{7308FDDA-2AFD-4E90-BF9E-B36E7F4EB4F7}" type="slidenum">
              <a:rPr lang="en-US" smtClean="0"/>
              <a:pPr>
                <a:defRPr/>
              </a:pPr>
              <a:t>20</a:t>
            </a:fld>
            <a:endParaRPr lang="en-US"/>
          </a:p>
        </p:txBody>
      </p:sp>
    </p:spTree>
    <p:extLst>
      <p:ext uri="{BB962C8B-B14F-4D97-AF65-F5344CB8AC3E}">
        <p14:creationId xmlns:p14="http://schemas.microsoft.com/office/powerpoint/2010/main" val="3651293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Appendix B</a:t>
            </a:r>
            <a:endParaRPr lang="en-US" b="1" dirty="0"/>
          </a:p>
        </p:txBody>
      </p:sp>
      <p:sp>
        <p:nvSpPr>
          <p:cNvPr id="5" name="Content Placeholder 2">
            <a:extLst>
              <a:ext uri="{FF2B5EF4-FFF2-40B4-BE49-F238E27FC236}">
                <a16:creationId xmlns:a16="http://schemas.microsoft.com/office/drawing/2014/main" id="{24264038-3B01-4C80-B23A-D62969EBC73C}"/>
              </a:ext>
            </a:extLst>
          </p:cNvPr>
          <p:cNvSpPr>
            <a:spLocks noGrp="1"/>
          </p:cNvSpPr>
          <p:nvPr>
            <p:ph idx="1"/>
          </p:nvPr>
        </p:nvSpPr>
        <p:spPr>
          <a:xfrm>
            <a:off x="812800" y="1707510"/>
            <a:ext cx="10871200" cy="4948471"/>
          </a:xfrm>
        </p:spPr>
        <p:txBody>
          <a:bodyPr>
            <a:noAutofit/>
          </a:bodyPr>
          <a:lstStyle/>
          <a:p>
            <a:r>
              <a:rPr lang="en-US" sz="4000" dirty="0" smtClean="0"/>
              <a:t>Calculation of Charges Section</a:t>
            </a:r>
          </a:p>
          <a:p>
            <a:pPr marL="0" indent="0">
              <a:buNone/>
            </a:pPr>
            <a:endParaRPr lang="en-US" sz="4000" dirty="0" smtClean="0"/>
          </a:p>
          <a:p>
            <a:r>
              <a:rPr lang="en-US" sz="4000" dirty="0" smtClean="0"/>
              <a:t>Compensation Section</a:t>
            </a:r>
          </a:p>
          <a:p>
            <a:pPr lvl="1"/>
            <a:r>
              <a:rPr lang="en-US" sz="3200" dirty="0"/>
              <a:t>The full funding over the term of the contract is identified.</a:t>
            </a:r>
          </a:p>
          <a:p>
            <a:pPr lvl="1"/>
            <a:r>
              <a:rPr lang="en-US" sz="3200" dirty="0"/>
              <a:t>The projected funding for each year of the contract is identified, with the value of the Contingency</a:t>
            </a:r>
          </a:p>
          <a:p>
            <a:pPr lvl="1"/>
            <a:r>
              <a:rPr lang="en-US" sz="3200" dirty="0"/>
              <a:t>The full term of the contract is </a:t>
            </a:r>
            <a:r>
              <a:rPr lang="en-US" sz="3200" dirty="0" smtClean="0"/>
              <a:t>identified</a:t>
            </a:r>
            <a:endParaRPr lang="en-US" sz="3200" dirty="0"/>
          </a:p>
          <a:p>
            <a:endParaRPr lang="en-US" sz="2800" dirty="0"/>
          </a:p>
        </p:txBody>
      </p:sp>
      <p:sp>
        <p:nvSpPr>
          <p:cNvPr id="3" name="Slide Number Placeholder 2"/>
          <p:cNvSpPr>
            <a:spLocks noGrp="1"/>
          </p:cNvSpPr>
          <p:nvPr>
            <p:ph type="sldNum" sz="quarter" idx="16"/>
          </p:nvPr>
        </p:nvSpPr>
        <p:spPr/>
        <p:txBody>
          <a:bodyPr>
            <a:normAutofit fontScale="85000" lnSpcReduction="20000"/>
          </a:bodyPr>
          <a:lstStyle/>
          <a:p>
            <a:pPr>
              <a:defRPr/>
            </a:pPr>
            <a:fld id="{7308FDDA-2AFD-4E90-BF9E-B36E7F4EB4F7}" type="slidenum">
              <a:rPr lang="en-US" smtClean="0"/>
              <a:pPr>
                <a:defRPr/>
              </a:pPr>
              <a:t>21</a:t>
            </a:fld>
            <a:endParaRPr lang="en-US"/>
          </a:p>
        </p:txBody>
      </p:sp>
    </p:spTree>
    <p:extLst>
      <p:ext uri="{BB962C8B-B14F-4D97-AF65-F5344CB8AC3E}">
        <p14:creationId xmlns:p14="http://schemas.microsoft.com/office/powerpoint/2010/main" val="3038930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421D-F38C-4B61-AF47-FB12328C8ED2}"/>
              </a:ext>
            </a:extLst>
          </p:cNvPr>
          <p:cNvSpPr>
            <a:spLocks noGrp="1"/>
          </p:cNvSpPr>
          <p:nvPr>
            <p:ph type="title"/>
          </p:nvPr>
        </p:nvSpPr>
        <p:spPr/>
        <p:txBody>
          <a:bodyPr>
            <a:normAutofit fontScale="90000"/>
          </a:bodyPr>
          <a:lstStyle/>
          <a:p>
            <a:r>
              <a:rPr lang="en-US" b="1" dirty="0"/>
              <a:t>Original Agreement/Amendment or </a:t>
            </a:r>
            <a:r>
              <a:rPr lang="en-US" b="1" dirty="0" smtClean="0"/>
              <a:t/>
            </a:r>
            <a:br>
              <a:rPr lang="en-US" b="1" dirty="0" smtClean="0"/>
            </a:br>
            <a:r>
              <a:rPr lang="en-US" b="1" dirty="0" smtClean="0"/>
              <a:t>Internal </a:t>
            </a:r>
            <a:r>
              <a:rPr lang="en-US" b="1" dirty="0"/>
              <a:t>Revision (RPB)?</a:t>
            </a:r>
          </a:p>
        </p:txBody>
      </p:sp>
      <p:sp>
        <p:nvSpPr>
          <p:cNvPr id="3" name="Content Placeholder 2">
            <a:extLst>
              <a:ext uri="{FF2B5EF4-FFF2-40B4-BE49-F238E27FC236}">
                <a16:creationId xmlns:a16="http://schemas.microsoft.com/office/drawing/2014/main" id="{94FB4F0A-C1D3-4DC7-8F70-8384B32321A8}"/>
              </a:ext>
            </a:extLst>
          </p:cNvPr>
          <p:cNvSpPr>
            <a:spLocks noGrp="1"/>
          </p:cNvSpPr>
          <p:nvPr>
            <p:ph idx="1"/>
          </p:nvPr>
        </p:nvSpPr>
        <p:spPr>
          <a:xfrm>
            <a:off x="816864" y="1818166"/>
            <a:ext cx="10871200" cy="4277833"/>
          </a:xfrm>
        </p:spPr>
        <p:txBody>
          <a:bodyPr>
            <a:normAutofit/>
          </a:bodyPr>
          <a:lstStyle/>
          <a:p>
            <a:r>
              <a:rPr lang="en-US" sz="4000" dirty="0"/>
              <a:t>How do you know, and why might it matter?</a:t>
            </a:r>
          </a:p>
        </p:txBody>
      </p:sp>
      <p:sp>
        <p:nvSpPr>
          <p:cNvPr id="4" name="Slide Number Placeholder 3">
            <a:extLst>
              <a:ext uri="{FF2B5EF4-FFF2-40B4-BE49-F238E27FC236}">
                <a16:creationId xmlns:a16="http://schemas.microsoft.com/office/drawing/2014/main" id="{BDD26757-C5E2-40F6-8C56-3FBEAB306DD4}"/>
              </a:ext>
            </a:extLst>
          </p:cNvPr>
          <p:cNvSpPr>
            <a:spLocks noGrp="1"/>
          </p:cNvSpPr>
          <p:nvPr>
            <p:ph type="sldNum" sz="quarter" idx="12"/>
          </p:nvPr>
        </p:nvSpPr>
        <p:spPr/>
        <p:txBody>
          <a:bodyPr>
            <a:normAutofit fontScale="85000" lnSpcReduction="20000"/>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789296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1271588"/>
            <a:ext cx="711200" cy="244475"/>
          </a:xfrm>
        </p:spPr>
        <p:txBody>
          <a:bodyPr>
            <a:normAutofit fontScale="85000" lnSpcReduction="20000"/>
          </a:bodyPr>
          <a:lstStyle/>
          <a:p>
            <a:pPr>
              <a:defRPr/>
            </a:pPr>
            <a:fld id="{E3512004-C1C6-4EBA-80F0-A2527544C099}" type="slidenum">
              <a:rPr lang="en-US" smtClean="0"/>
              <a:pPr>
                <a:defRPr/>
              </a:pPr>
              <a:t>23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323" y="0"/>
            <a:ext cx="8529354" cy="6858000"/>
          </a:xfrm>
          <a:prstGeom prst="rect">
            <a:avLst/>
          </a:prstGeom>
        </p:spPr>
      </p:pic>
    </p:spTree>
    <p:extLst>
      <p:ext uri="{BB962C8B-B14F-4D97-AF65-F5344CB8AC3E}">
        <p14:creationId xmlns:p14="http://schemas.microsoft.com/office/powerpoint/2010/main" val="2502500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3"/>
          <p:cNvSpPr>
            <a:spLocks noGrp="1"/>
          </p:cNvSpPr>
          <p:nvPr>
            <p:ph type="body" idx="1"/>
          </p:nvPr>
        </p:nvSpPr>
        <p:spPr>
          <a:xfrm>
            <a:off x="2895600" y="2743200"/>
            <a:ext cx="7543800" cy="2895600"/>
          </a:xfrm>
        </p:spPr>
        <p:txBody>
          <a:bodyPr/>
          <a:lstStyle/>
          <a:p>
            <a:pPr eaLnBrk="1" hangingPunct="1"/>
            <a:r>
              <a:rPr lang="en-US" altLang="en-US" sz="4000" b="1" dirty="0" smtClean="0"/>
              <a:t>Dean Goodwin</a:t>
            </a:r>
            <a:endParaRPr lang="en-US" altLang="en-US" sz="4000" b="1" dirty="0"/>
          </a:p>
          <a:p>
            <a:r>
              <a:rPr lang="en-US" altLang="en-US" sz="2200" dirty="0" smtClean="0"/>
              <a:t>Assistant Director</a:t>
            </a:r>
            <a:r>
              <a:rPr lang="en-US" altLang="en-US" sz="2200" dirty="0"/>
              <a:t>, </a:t>
            </a:r>
            <a:r>
              <a:rPr lang="en-US" altLang="en-US" sz="2200" dirty="0" smtClean="0"/>
              <a:t>HIV Health Services</a:t>
            </a:r>
            <a:endParaRPr lang="en-US" altLang="en-US" sz="2200" dirty="0"/>
          </a:p>
          <a:p>
            <a:pPr>
              <a:spcBef>
                <a:spcPct val="0"/>
              </a:spcBef>
            </a:pPr>
            <a:r>
              <a:rPr lang="en-US" altLang="en-US" sz="2200" dirty="0" smtClean="0"/>
              <a:t>25 Van Ness, 8</a:t>
            </a:r>
            <a:r>
              <a:rPr lang="en-US" altLang="en-US" sz="2200" baseline="30000" dirty="0" smtClean="0"/>
              <a:t>th</a:t>
            </a:r>
            <a:r>
              <a:rPr lang="en-US" altLang="en-US" sz="2200" dirty="0" smtClean="0"/>
              <a:t> Floor</a:t>
            </a:r>
            <a:endParaRPr lang="en-US" altLang="en-US" sz="2200" dirty="0"/>
          </a:p>
          <a:p>
            <a:pPr>
              <a:spcBef>
                <a:spcPct val="0"/>
              </a:spcBef>
            </a:pPr>
            <a:r>
              <a:rPr lang="en-US" altLang="en-US" sz="2200" dirty="0"/>
              <a:t>San Francisco Department of Public Health</a:t>
            </a:r>
          </a:p>
          <a:p>
            <a:pPr>
              <a:spcBef>
                <a:spcPct val="0"/>
              </a:spcBef>
            </a:pPr>
            <a:r>
              <a:rPr lang="en-US" altLang="en-US" sz="2200" dirty="0"/>
              <a:t>Phone: </a:t>
            </a:r>
            <a:r>
              <a:rPr lang="en-US" altLang="en-US" sz="2200" dirty="0" smtClean="0"/>
              <a:t>(628) 206-7675</a:t>
            </a:r>
            <a:endParaRPr lang="en-US" altLang="en-US" sz="2200" dirty="0"/>
          </a:p>
        </p:txBody>
      </p:sp>
      <p:sp>
        <p:nvSpPr>
          <p:cNvPr id="54275" name="Title 1"/>
          <p:cNvSpPr>
            <a:spLocks noGrp="1"/>
          </p:cNvSpPr>
          <p:nvPr>
            <p:ph type="title"/>
          </p:nvPr>
        </p:nvSpPr>
        <p:spPr>
          <a:xfrm>
            <a:off x="2895600" y="1600200"/>
            <a:ext cx="7772400" cy="990600"/>
          </a:xfrm>
        </p:spPr>
        <p:txBody>
          <a:bodyPr>
            <a:normAutofit/>
          </a:bodyPr>
          <a:lstStyle/>
          <a:p>
            <a:pPr eaLnBrk="1" hangingPunct="1"/>
            <a:r>
              <a:rPr lang="en-US" altLang="en-US" sz="4800" b="1" dirty="0" smtClean="0"/>
              <a:t>Appendix A</a:t>
            </a:r>
            <a:endParaRPr lang="en-US" altLang="en-US" sz="4800" b="1" dirty="0"/>
          </a:p>
        </p:txBody>
      </p:sp>
      <p:sp>
        <p:nvSpPr>
          <p:cNvPr id="2" name="Slide Number Placeholder 1"/>
          <p:cNvSpPr>
            <a:spLocks noGrp="1"/>
          </p:cNvSpPr>
          <p:nvPr>
            <p:ph type="sldNum" sz="quarter" idx="11"/>
          </p:nvPr>
        </p:nvSpPr>
        <p:spPr/>
        <p:txBody>
          <a:bodyPr/>
          <a:lstStyle/>
          <a:p>
            <a:pPr>
              <a:defRPr/>
            </a:pPr>
            <a:fld id="{3F25EBAF-8DA1-4DF5-8B62-239669122EDE}" type="slidenum">
              <a:rPr lang="en-US" smtClean="0"/>
              <a:pPr>
                <a:defRPr/>
              </a:pPr>
              <a:t>24</a:t>
            </a:fld>
            <a:endParaRPr lang="en-US"/>
          </a:p>
        </p:txBody>
      </p:sp>
    </p:spTree>
    <p:extLst>
      <p:ext uri="{BB962C8B-B14F-4D97-AF65-F5344CB8AC3E}">
        <p14:creationId xmlns:p14="http://schemas.microsoft.com/office/powerpoint/2010/main" val="3132208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Appendix A – Program Narrative</a:t>
            </a:r>
          </a:p>
        </p:txBody>
      </p:sp>
      <p:sp>
        <p:nvSpPr>
          <p:cNvPr id="3" name="Content Placeholder 2">
            <a:extLst>
              <a:ext uri="{FF2B5EF4-FFF2-40B4-BE49-F238E27FC236}">
                <a16:creationId xmlns:a16="http://schemas.microsoft.com/office/drawing/2014/main" id="{F9713BE4-78CE-478B-810A-0CB37BB017C3}"/>
              </a:ext>
            </a:extLst>
          </p:cNvPr>
          <p:cNvSpPr>
            <a:spLocks noGrp="1"/>
          </p:cNvSpPr>
          <p:nvPr>
            <p:ph sz="quarter" idx="1"/>
          </p:nvPr>
        </p:nvSpPr>
        <p:spPr>
          <a:xfrm>
            <a:off x="816864" y="1600200"/>
            <a:ext cx="11173078" cy="1536107"/>
          </a:xfrm>
        </p:spPr>
        <p:txBody>
          <a:bodyPr/>
          <a:lstStyle/>
          <a:p>
            <a:r>
              <a:rPr lang="en-US" sz="3200" dirty="0" smtClean="0"/>
              <a:t>Appendix </a:t>
            </a:r>
            <a:r>
              <a:rPr lang="en-US" sz="3200" dirty="0"/>
              <a:t>A – Program Narrative describes your funded program</a:t>
            </a:r>
            <a:r>
              <a:rPr lang="en-US" sz="3200" dirty="0" smtClean="0"/>
              <a:t>.</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E3512004-C1C6-4EBA-80F0-A2527544C099}" type="slidenum">
              <a:rPr lang="en-US" smtClean="0"/>
              <a:pPr>
                <a:defRPr/>
              </a:pPr>
              <a:t>25</a:t>
            </a:fld>
            <a:endParaRPr lang="en-US"/>
          </a:p>
        </p:txBody>
      </p:sp>
      <p:sp>
        <p:nvSpPr>
          <p:cNvPr id="5" name="TextBox 4"/>
          <p:cNvSpPr txBox="1"/>
          <p:nvPr/>
        </p:nvSpPr>
        <p:spPr>
          <a:xfrm>
            <a:off x="1085316" y="3067940"/>
            <a:ext cx="9528561" cy="2339102"/>
          </a:xfrm>
          <a:prstGeom prst="rect">
            <a:avLst/>
          </a:prstGeom>
          <a:noFill/>
        </p:spPr>
        <p:txBody>
          <a:bodyPr wrap="square" rtlCol="0">
            <a:spAutoFit/>
          </a:bodyPr>
          <a:lstStyle/>
          <a:p>
            <a:pPr algn="just"/>
            <a:r>
              <a:rPr lang="en-US" sz="3200" dirty="0"/>
              <a:t>Be brief, but thorough when compiling your Appendix A. Refer to the RFP for which you are funded to ensure you are capturing the basic requirements for the services you are providing and the clients you are serving.</a:t>
            </a:r>
          </a:p>
          <a:p>
            <a:endParaRPr lang="en-US" dirty="0"/>
          </a:p>
        </p:txBody>
      </p:sp>
    </p:spTree>
    <p:extLst>
      <p:ext uri="{BB962C8B-B14F-4D97-AF65-F5344CB8AC3E}">
        <p14:creationId xmlns:p14="http://schemas.microsoft.com/office/powerpoint/2010/main" val="1969398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C3CC3-D9E3-4679-B471-8914AC5CD5B7}"/>
              </a:ext>
            </a:extLst>
          </p:cNvPr>
          <p:cNvSpPr>
            <a:spLocks noGrp="1"/>
          </p:cNvSpPr>
          <p:nvPr>
            <p:ph type="title"/>
          </p:nvPr>
        </p:nvSpPr>
        <p:spPr/>
        <p:txBody>
          <a:bodyPr>
            <a:normAutofit fontScale="90000"/>
          </a:bodyPr>
          <a:lstStyle/>
          <a:p>
            <a:r>
              <a:rPr lang="en-US" sz="4000" b="1" dirty="0"/>
              <a:t>Basic Instructions for Appendix A – Contract Narrative</a:t>
            </a:r>
            <a:endParaRPr lang="en-US" b="1" dirty="0"/>
          </a:p>
        </p:txBody>
      </p:sp>
      <p:sp>
        <p:nvSpPr>
          <p:cNvPr id="5" name="Content Placeholder 4">
            <a:extLst>
              <a:ext uri="{FF2B5EF4-FFF2-40B4-BE49-F238E27FC236}">
                <a16:creationId xmlns:a16="http://schemas.microsoft.com/office/drawing/2014/main" id="{9D038BE2-23CD-4F0C-AB34-EC68609715AE}"/>
              </a:ext>
            </a:extLst>
          </p:cNvPr>
          <p:cNvSpPr>
            <a:spLocks noGrp="1"/>
          </p:cNvSpPr>
          <p:nvPr>
            <p:ph sz="quarter" idx="1"/>
          </p:nvPr>
        </p:nvSpPr>
        <p:spPr/>
        <p:txBody>
          <a:bodyPr>
            <a:normAutofit fontScale="70000" lnSpcReduction="20000"/>
          </a:bodyPr>
          <a:lstStyle/>
          <a:p>
            <a:pPr marL="0" indent="0">
              <a:buNone/>
            </a:pPr>
            <a:endParaRPr lang="en-US" sz="2000" b="1" dirty="0">
              <a:solidFill>
                <a:srgbClr val="0070C0"/>
              </a:solidFill>
            </a:endParaRPr>
          </a:p>
          <a:p>
            <a:r>
              <a:rPr lang="en-US" sz="4000" b="1" dirty="0">
                <a:solidFill>
                  <a:srgbClr val="0070C0"/>
                </a:solidFill>
              </a:rPr>
              <a:t>Compare your Appendix A and Appendix B.                     </a:t>
            </a:r>
          </a:p>
          <a:p>
            <a:pPr marL="0" indent="0">
              <a:buNone/>
            </a:pPr>
            <a:endParaRPr lang="en-US" sz="1400" b="1" dirty="0">
              <a:solidFill>
                <a:srgbClr val="0070C0"/>
              </a:solidFill>
            </a:endParaRPr>
          </a:p>
          <a:p>
            <a:pPr marL="0" indent="0">
              <a:buNone/>
            </a:pPr>
            <a:endParaRPr lang="en-US" sz="1800" b="1" dirty="0">
              <a:solidFill>
                <a:srgbClr val="0070C0"/>
              </a:solidFill>
            </a:endParaRPr>
          </a:p>
          <a:p>
            <a:r>
              <a:rPr lang="en-US" sz="4000" b="1" dirty="0">
                <a:solidFill>
                  <a:srgbClr val="0070C0"/>
                </a:solidFill>
              </a:rPr>
              <a:t>Submit Appendix A and Appendix B at the same time.</a:t>
            </a:r>
          </a:p>
          <a:p>
            <a:endParaRPr lang="en-US" sz="4000" b="1" dirty="0">
              <a:solidFill>
                <a:srgbClr val="0070C0"/>
              </a:solidFill>
            </a:endParaRPr>
          </a:p>
          <a:p>
            <a:pPr marL="0" indent="0">
              <a:buNone/>
            </a:pPr>
            <a:endParaRPr lang="en-US" sz="1700" b="1" dirty="0">
              <a:solidFill>
                <a:srgbClr val="0070C0"/>
              </a:solidFill>
            </a:endParaRPr>
          </a:p>
          <a:p>
            <a:r>
              <a:rPr lang="en-US" sz="4000" b="1" dirty="0">
                <a:solidFill>
                  <a:srgbClr val="0070C0"/>
                </a:solidFill>
              </a:rPr>
              <a:t>Use the template provided at the CDTA Website.</a:t>
            </a:r>
          </a:p>
          <a:p>
            <a:endParaRPr lang="en-US" dirty="0"/>
          </a:p>
        </p:txBody>
      </p:sp>
      <p:sp>
        <p:nvSpPr>
          <p:cNvPr id="6" name="Content Placeholder 5">
            <a:extLst>
              <a:ext uri="{FF2B5EF4-FFF2-40B4-BE49-F238E27FC236}">
                <a16:creationId xmlns:a16="http://schemas.microsoft.com/office/drawing/2014/main" id="{475D8949-907D-4088-ACF3-E321829EDFEA}"/>
              </a:ext>
            </a:extLst>
          </p:cNvPr>
          <p:cNvSpPr>
            <a:spLocks noGrp="1"/>
          </p:cNvSpPr>
          <p:nvPr>
            <p:ph sz="quarter" idx="2"/>
          </p:nvPr>
        </p:nvSpPr>
        <p:spPr>
          <a:xfrm>
            <a:off x="6459868" y="1589567"/>
            <a:ext cx="5181600" cy="4686946"/>
          </a:xfrm>
        </p:spPr>
        <p:txBody>
          <a:bodyPr>
            <a:normAutofit fontScale="70000" lnSpcReduction="20000"/>
          </a:bodyPr>
          <a:lstStyle/>
          <a:p>
            <a:endParaRPr lang="en-US" dirty="0"/>
          </a:p>
          <a:p>
            <a:r>
              <a:rPr lang="en-US" dirty="0"/>
              <a:t>Make certain </a:t>
            </a:r>
            <a:r>
              <a:rPr lang="en-US" dirty="0" smtClean="0"/>
              <a:t>that </a:t>
            </a:r>
            <a:r>
              <a:rPr lang="en-US" dirty="0"/>
              <a:t>all of the program details (dollar amounts, funding terms, UOS, UDC, etc.) in the Appendix A Narrative match the details in the budget workbook (Appendix B).</a:t>
            </a:r>
          </a:p>
          <a:p>
            <a:pPr marL="0" indent="0">
              <a:buNone/>
            </a:pPr>
            <a:endParaRPr lang="en-US" dirty="0"/>
          </a:p>
          <a:p>
            <a:r>
              <a:rPr lang="en-US" dirty="0"/>
              <a:t>You must submit your Appendix A and Appendix B at the same </a:t>
            </a:r>
            <a:r>
              <a:rPr lang="en-US" dirty="0" smtClean="0"/>
              <a:t>time.</a:t>
            </a:r>
            <a:endParaRPr lang="en-US" dirty="0"/>
          </a:p>
          <a:p>
            <a:pPr marL="0" indent="0">
              <a:buNone/>
            </a:pPr>
            <a:endParaRPr lang="en-US" dirty="0"/>
          </a:p>
          <a:p>
            <a:pPr marL="0" indent="0">
              <a:buNone/>
            </a:pPr>
            <a:endParaRPr lang="en-US" sz="900" dirty="0"/>
          </a:p>
          <a:p>
            <a:r>
              <a:rPr lang="en-US" dirty="0"/>
              <a:t>When writing your Appendix A – Contract Narrative you must use the “Appendix A Narrative Template” document located on the CDTA </a:t>
            </a:r>
            <a:r>
              <a:rPr lang="en-US" dirty="0" smtClean="0"/>
              <a:t>website: </a:t>
            </a:r>
            <a:r>
              <a:rPr lang="en-US" u="sng" dirty="0">
                <a:solidFill>
                  <a:srgbClr val="00B0F0"/>
                </a:solidFill>
                <a:hlinkClick r:id="rId2"/>
              </a:rPr>
              <a:t>www.sfdph.org/cdta </a:t>
            </a:r>
            <a:r>
              <a:rPr lang="en-US" dirty="0" smtClean="0"/>
              <a:t>(unless </a:t>
            </a:r>
            <a:r>
              <a:rPr lang="en-US" dirty="0"/>
              <a:t>otherwise directed by your CDTA Program Manager).</a:t>
            </a:r>
          </a:p>
          <a:p>
            <a:endParaRPr lang="en-US" dirty="0"/>
          </a:p>
        </p:txBody>
      </p:sp>
      <p:sp>
        <p:nvSpPr>
          <p:cNvPr id="7" name="Arrow: Right 6">
            <a:extLst>
              <a:ext uri="{FF2B5EF4-FFF2-40B4-BE49-F238E27FC236}">
                <a16:creationId xmlns:a16="http://schemas.microsoft.com/office/drawing/2014/main" id="{6F0B6A92-7920-488A-BAF2-080D75BB4964}"/>
              </a:ext>
            </a:extLst>
          </p:cNvPr>
          <p:cNvSpPr/>
          <p:nvPr/>
        </p:nvSpPr>
        <p:spPr>
          <a:xfrm>
            <a:off x="5606796" y="22105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C401040-35BE-4A1F-9C5F-2A37B3C378FA}"/>
              </a:ext>
            </a:extLst>
          </p:cNvPr>
          <p:cNvSpPr/>
          <p:nvPr/>
        </p:nvSpPr>
        <p:spPr>
          <a:xfrm>
            <a:off x="5606796" y="370142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EF44F14B-48D3-433C-BCCA-D546D5BF05A8}"/>
              </a:ext>
            </a:extLst>
          </p:cNvPr>
          <p:cNvSpPr/>
          <p:nvPr/>
        </p:nvSpPr>
        <p:spPr>
          <a:xfrm>
            <a:off x="5607784" y="494998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6"/>
          </p:nvPr>
        </p:nvSpPr>
        <p:spPr/>
        <p:txBody>
          <a:bodyPr>
            <a:normAutofit fontScale="85000" lnSpcReduction="20000"/>
          </a:bodyPr>
          <a:lstStyle/>
          <a:p>
            <a:pPr>
              <a:defRPr/>
            </a:pPr>
            <a:fld id="{7308FDDA-2AFD-4E90-BF9E-B36E7F4EB4F7}" type="slidenum">
              <a:rPr lang="en-US" smtClean="0"/>
              <a:pPr>
                <a:defRPr/>
              </a:pPr>
              <a:t>26</a:t>
            </a:fld>
            <a:endParaRPr lang="en-US"/>
          </a:p>
        </p:txBody>
      </p:sp>
    </p:spTree>
    <p:extLst>
      <p:ext uri="{BB962C8B-B14F-4D97-AF65-F5344CB8AC3E}">
        <p14:creationId xmlns:p14="http://schemas.microsoft.com/office/powerpoint/2010/main" val="866444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C88F-F247-4431-9413-5558204480F1}"/>
              </a:ext>
            </a:extLst>
          </p:cNvPr>
          <p:cNvSpPr>
            <a:spLocks noGrp="1"/>
          </p:cNvSpPr>
          <p:nvPr>
            <p:ph type="title"/>
          </p:nvPr>
        </p:nvSpPr>
        <p:spPr/>
        <p:txBody>
          <a:bodyPr>
            <a:noAutofit/>
          </a:bodyPr>
          <a:lstStyle/>
          <a:p>
            <a:r>
              <a:rPr lang="en-US" sz="3600" b="1" dirty="0"/>
              <a:t>Basic Instructions for Appendix A – Contract Narrative </a:t>
            </a:r>
            <a:r>
              <a:rPr lang="en-US" sz="2800" b="1" dirty="0"/>
              <a:t>(continued)</a:t>
            </a:r>
          </a:p>
        </p:txBody>
      </p:sp>
      <p:sp>
        <p:nvSpPr>
          <p:cNvPr id="3" name="Content Placeholder 2">
            <a:extLst>
              <a:ext uri="{FF2B5EF4-FFF2-40B4-BE49-F238E27FC236}">
                <a16:creationId xmlns:a16="http://schemas.microsoft.com/office/drawing/2014/main" id="{6908B3DE-7456-433B-8A3A-6BDB63BCA4FF}"/>
              </a:ext>
            </a:extLst>
          </p:cNvPr>
          <p:cNvSpPr>
            <a:spLocks noGrp="1"/>
          </p:cNvSpPr>
          <p:nvPr>
            <p:ph sz="quarter" idx="1"/>
          </p:nvPr>
        </p:nvSpPr>
        <p:spPr/>
        <p:txBody>
          <a:bodyPr>
            <a:normAutofit/>
          </a:bodyPr>
          <a:lstStyle/>
          <a:p>
            <a:pPr marL="0" indent="0">
              <a:buNone/>
            </a:pPr>
            <a:endParaRPr lang="en-US" sz="1600" b="1" dirty="0">
              <a:solidFill>
                <a:srgbClr val="0070C0"/>
              </a:solidFill>
            </a:endParaRPr>
          </a:p>
          <a:p>
            <a:r>
              <a:rPr lang="en-US" sz="3200" b="1" dirty="0">
                <a:solidFill>
                  <a:srgbClr val="0070C0"/>
                </a:solidFill>
              </a:rPr>
              <a:t>Use the Checklist.</a:t>
            </a:r>
          </a:p>
          <a:p>
            <a:pPr marL="0" indent="0">
              <a:buNone/>
            </a:pPr>
            <a:endParaRPr lang="en-US" sz="1100" b="1" dirty="0">
              <a:solidFill>
                <a:srgbClr val="0070C0"/>
              </a:solidFill>
            </a:endParaRPr>
          </a:p>
          <a:p>
            <a:pPr marL="0" indent="0">
              <a:buNone/>
            </a:pPr>
            <a:endParaRPr lang="en-US" sz="1400" b="1" dirty="0">
              <a:solidFill>
                <a:srgbClr val="0070C0"/>
              </a:solidFill>
            </a:endParaRPr>
          </a:p>
          <a:p>
            <a:pPr marL="0" indent="0">
              <a:buNone/>
            </a:pPr>
            <a:endParaRPr lang="en-US" sz="1400" b="1" dirty="0">
              <a:solidFill>
                <a:srgbClr val="0070C0"/>
              </a:solidFill>
            </a:endParaRPr>
          </a:p>
          <a:p>
            <a:pPr marL="0" indent="0">
              <a:buNone/>
            </a:pPr>
            <a:endParaRPr lang="en-US" sz="1400" b="1" dirty="0">
              <a:solidFill>
                <a:srgbClr val="0070C0"/>
              </a:solidFill>
            </a:endParaRPr>
          </a:p>
          <a:p>
            <a:r>
              <a:rPr lang="en-US" sz="3200" b="1" dirty="0">
                <a:solidFill>
                  <a:srgbClr val="0070C0"/>
                </a:solidFill>
              </a:rPr>
              <a:t>The Checklist </a:t>
            </a:r>
            <a:r>
              <a:rPr lang="en-US" sz="3200" b="1" dirty="0" smtClean="0">
                <a:solidFill>
                  <a:srgbClr val="0070C0"/>
                </a:solidFill>
              </a:rPr>
              <a:t>is a </a:t>
            </a:r>
            <a:r>
              <a:rPr lang="en-US" sz="3200" b="1" dirty="0">
                <a:solidFill>
                  <a:srgbClr val="0070C0"/>
                </a:solidFill>
              </a:rPr>
              <a:t>great time-saver!</a:t>
            </a:r>
          </a:p>
          <a:p>
            <a:endParaRPr lang="en-US" sz="3200" b="1" dirty="0">
              <a:solidFill>
                <a:srgbClr val="0070C0"/>
              </a:solidFill>
            </a:endParaRPr>
          </a:p>
          <a:p>
            <a:pPr marL="0" indent="0">
              <a:buNone/>
            </a:pPr>
            <a:endParaRPr lang="en-US" sz="1400" b="1" dirty="0">
              <a:solidFill>
                <a:srgbClr val="0070C0"/>
              </a:solidFill>
            </a:endParaRPr>
          </a:p>
          <a:p>
            <a:endParaRPr lang="en-US" dirty="0"/>
          </a:p>
        </p:txBody>
      </p:sp>
      <p:sp>
        <p:nvSpPr>
          <p:cNvPr id="4" name="Content Placeholder 3">
            <a:extLst>
              <a:ext uri="{FF2B5EF4-FFF2-40B4-BE49-F238E27FC236}">
                <a16:creationId xmlns:a16="http://schemas.microsoft.com/office/drawing/2014/main" id="{A0E3C7EC-ABE8-4256-ACA3-959612B4AD6C}"/>
              </a:ext>
            </a:extLst>
          </p:cNvPr>
          <p:cNvSpPr>
            <a:spLocks noGrp="1"/>
          </p:cNvSpPr>
          <p:nvPr>
            <p:ph sz="quarter" idx="2"/>
          </p:nvPr>
        </p:nvSpPr>
        <p:spPr/>
        <p:txBody>
          <a:bodyPr>
            <a:normAutofit/>
          </a:bodyPr>
          <a:lstStyle/>
          <a:p>
            <a:endParaRPr lang="en-US" sz="2000" dirty="0"/>
          </a:p>
          <a:p>
            <a:r>
              <a:rPr lang="en-US" sz="2000" dirty="0"/>
              <a:t>Use the “Contract Checklist for Providers” also located on the CDTA website.  Review all elements of this checklist to ensure your documents are complete and accurate.</a:t>
            </a:r>
          </a:p>
          <a:p>
            <a:pPr marL="0" indent="0">
              <a:buNone/>
            </a:pPr>
            <a:endParaRPr lang="en-US" sz="2000" dirty="0"/>
          </a:p>
          <a:p>
            <a:r>
              <a:rPr lang="en-US" sz="2000" dirty="0"/>
              <a:t>Using the Checklist will help you find and eliminate many common errors. Which will save time of documents going back and forth. This will get your contract documents certified more quickly.</a:t>
            </a:r>
          </a:p>
          <a:p>
            <a:endParaRPr lang="en-US" dirty="0"/>
          </a:p>
        </p:txBody>
      </p:sp>
      <p:sp>
        <p:nvSpPr>
          <p:cNvPr id="5" name="Arrow: Right 4">
            <a:extLst>
              <a:ext uri="{FF2B5EF4-FFF2-40B4-BE49-F238E27FC236}">
                <a16:creationId xmlns:a16="http://schemas.microsoft.com/office/drawing/2014/main" id="{1C3C9857-DD1C-4C41-A04B-323E2FFE9DB7}"/>
              </a:ext>
            </a:extLst>
          </p:cNvPr>
          <p:cNvSpPr/>
          <p:nvPr/>
        </p:nvSpPr>
        <p:spPr>
          <a:xfrm>
            <a:off x="5269992" y="21927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7F61899E-252B-4B6F-AF34-6306570ACF82}"/>
              </a:ext>
            </a:extLst>
          </p:cNvPr>
          <p:cNvSpPr/>
          <p:nvPr/>
        </p:nvSpPr>
        <p:spPr>
          <a:xfrm>
            <a:off x="5269992" y="434118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6"/>
          </p:nvPr>
        </p:nvSpPr>
        <p:spPr/>
        <p:txBody>
          <a:bodyPr>
            <a:normAutofit fontScale="85000" lnSpcReduction="20000"/>
          </a:bodyPr>
          <a:lstStyle/>
          <a:p>
            <a:pPr>
              <a:defRPr/>
            </a:pPr>
            <a:fld id="{7308FDDA-2AFD-4E90-BF9E-B36E7F4EB4F7}" type="slidenum">
              <a:rPr lang="en-US" smtClean="0"/>
              <a:pPr>
                <a:defRPr/>
              </a:pPr>
              <a:t>27</a:t>
            </a:fld>
            <a:endParaRPr lang="en-US"/>
          </a:p>
        </p:txBody>
      </p:sp>
    </p:spTree>
    <p:extLst>
      <p:ext uri="{BB962C8B-B14F-4D97-AF65-F5344CB8AC3E}">
        <p14:creationId xmlns:p14="http://schemas.microsoft.com/office/powerpoint/2010/main" val="2403110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0186-BE90-46B0-A670-FFE58156C63D}"/>
              </a:ext>
            </a:extLst>
          </p:cNvPr>
          <p:cNvSpPr>
            <a:spLocks noGrp="1"/>
          </p:cNvSpPr>
          <p:nvPr>
            <p:ph type="title"/>
          </p:nvPr>
        </p:nvSpPr>
        <p:spPr/>
        <p:txBody>
          <a:bodyPr>
            <a:normAutofit fontScale="90000"/>
          </a:bodyPr>
          <a:lstStyle/>
          <a:p>
            <a:r>
              <a:rPr lang="en-US" b="1" dirty="0"/>
              <a:t>DPH Directive Concerning Appendix A </a:t>
            </a:r>
            <a:r>
              <a:rPr lang="en-US" b="1" dirty="0" smtClean="0"/>
              <a:t>Language </a:t>
            </a:r>
            <a:r>
              <a:rPr lang="en-US" b="1" dirty="0"/>
              <a:t>for Target Populations</a:t>
            </a:r>
          </a:p>
        </p:txBody>
      </p:sp>
      <p:sp>
        <p:nvSpPr>
          <p:cNvPr id="3" name="Content Placeholder 2">
            <a:extLst>
              <a:ext uri="{FF2B5EF4-FFF2-40B4-BE49-F238E27FC236}">
                <a16:creationId xmlns:a16="http://schemas.microsoft.com/office/drawing/2014/main" id="{0FE78971-F157-4857-9049-4C9C629BA096}"/>
              </a:ext>
            </a:extLst>
          </p:cNvPr>
          <p:cNvSpPr>
            <a:spLocks noGrp="1"/>
          </p:cNvSpPr>
          <p:nvPr>
            <p:ph sz="quarter" idx="1"/>
          </p:nvPr>
        </p:nvSpPr>
        <p:spPr/>
        <p:txBody>
          <a:bodyPr/>
          <a:lstStyle/>
          <a:p>
            <a:pPr marL="0" indent="0">
              <a:buNone/>
            </a:pPr>
            <a:r>
              <a:rPr lang="en-US" b="1" dirty="0">
                <a:solidFill>
                  <a:schemeClr val="accent2">
                    <a:lumMod val="75000"/>
                  </a:schemeClr>
                </a:solidFill>
              </a:rPr>
              <a:t>Review Your Narrative For:</a:t>
            </a:r>
          </a:p>
          <a:p>
            <a:r>
              <a:rPr lang="en-US" dirty="0"/>
              <a:t>Language pertaining to ethnicity </a:t>
            </a:r>
            <a:r>
              <a:rPr lang="en-US" dirty="0" smtClean="0"/>
              <a:t>when </a:t>
            </a:r>
            <a:r>
              <a:rPr lang="en-US" dirty="0"/>
              <a:t>describing target populations.</a:t>
            </a:r>
          </a:p>
          <a:p>
            <a:r>
              <a:rPr lang="en-US" dirty="0"/>
              <a:t>Consider alternatives to any current language that appear to limit acceptance into a program.</a:t>
            </a:r>
          </a:p>
        </p:txBody>
      </p:sp>
      <p:sp>
        <p:nvSpPr>
          <p:cNvPr id="4" name="Content Placeholder 3">
            <a:extLst>
              <a:ext uri="{FF2B5EF4-FFF2-40B4-BE49-F238E27FC236}">
                <a16:creationId xmlns:a16="http://schemas.microsoft.com/office/drawing/2014/main" id="{081A80AC-B9E6-4751-872E-78E09DE11745}"/>
              </a:ext>
            </a:extLst>
          </p:cNvPr>
          <p:cNvSpPr>
            <a:spLocks noGrp="1"/>
          </p:cNvSpPr>
          <p:nvPr>
            <p:ph sz="quarter" idx="2"/>
          </p:nvPr>
        </p:nvSpPr>
        <p:spPr/>
        <p:txBody>
          <a:bodyPr/>
          <a:lstStyle/>
          <a:p>
            <a:pPr marL="0" indent="0">
              <a:buNone/>
            </a:pPr>
            <a:r>
              <a:rPr lang="en-US" b="1" dirty="0">
                <a:solidFill>
                  <a:schemeClr val="accent2">
                    <a:lumMod val="75000"/>
                  </a:schemeClr>
                </a:solidFill>
              </a:rPr>
              <a:t>New Language Suggestions:</a:t>
            </a:r>
          </a:p>
          <a:p>
            <a:r>
              <a:rPr lang="en-US" sz="2400" dirty="0"/>
              <a:t>“While </a:t>
            </a:r>
            <a:r>
              <a:rPr lang="en-US" sz="2400" i="1" u="sng" dirty="0"/>
              <a:t>program</a:t>
            </a:r>
            <a:r>
              <a:rPr lang="en-US" sz="2400" dirty="0"/>
              <a:t> welcomes and serves all ethnicities and populations, services are designed to meet the cultural and linguistic needs of…”</a:t>
            </a:r>
          </a:p>
          <a:p>
            <a:r>
              <a:rPr lang="en-US" sz="2400" dirty="0"/>
              <a:t>Replace: “Only serve/ Primarily serve/ Restricted to” with: “Designed to address/ Focus/ Special experience/ Expertise with/ Emphasis on/ etc.”</a:t>
            </a:r>
          </a:p>
        </p:txBody>
      </p:sp>
      <p:sp>
        <p:nvSpPr>
          <p:cNvPr id="5" name="Slide Number Placeholder 4"/>
          <p:cNvSpPr>
            <a:spLocks noGrp="1"/>
          </p:cNvSpPr>
          <p:nvPr>
            <p:ph type="sldNum" sz="quarter" idx="16"/>
          </p:nvPr>
        </p:nvSpPr>
        <p:spPr/>
        <p:txBody>
          <a:bodyPr>
            <a:normAutofit fontScale="85000" lnSpcReduction="20000"/>
          </a:bodyPr>
          <a:lstStyle/>
          <a:p>
            <a:pPr>
              <a:defRPr/>
            </a:pPr>
            <a:fld id="{7308FDDA-2AFD-4E90-BF9E-B36E7F4EB4F7}" type="slidenum">
              <a:rPr lang="en-US" smtClean="0"/>
              <a:pPr>
                <a:defRPr/>
              </a:pPr>
              <a:t>28</a:t>
            </a:fld>
            <a:endParaRPr lang="en-US"/>
          </a:p>
        </p:txBody>
      </p:sp>
    </p:spTree>
    <p:extLst>
      <p:ext uri="{BB962C8B-B14F-4D97-AF65-F5344CB8AC3E}">
        <p14:creationId xmlns:p14="http://schemas.microsoft.com/office/powerpoint/2010/main" val="830515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3D2DBE-DF2F-4A03-BDA9-E15CE898083B}"/>
              </a:ext>
            </a:extLst>
          </p:cNvPr>
          <p:cNvSpPr>
            <a:spLocks noGrp="1"/>
          </p:cNvSpPr>
          <p:nvPr>
            <p:ph type="title"/>
          </p:nvPr>
        </p:nvSpPr>
        <p:spPr/>
        <p:txBody>
          <a:bodyPr/>
          <a:lstStyle/>
          <a:p>
            <a:r>
              <a:rPr lang="en-US" b="1" dirty="0"/>
              <a:t>Refer to Appendix A Narrative Instructions</a:t>
            </a:r>
          </a:p>
        </p:txBody>
      </p:sp>
      <p:sp>
        <p:nvSpPr>
          <p:cNvPr id="8" name="Content Placeholder 7">
            <a:extLst>
              <a:ext uri="{FF2B5EF4-FFF2-40B4-BE49-F238E27FC236}">
                <a16:creationId xmlns:a16="http://schemas.microsoft.com/office/drawing/2014/main" id="{46C5076C-9964-45D0-8EF0-A1DDE90B620C}"/>
              </a:ext>
            </a:extLst>
          </p:cNvPr>
          <p:cNvSpPr>
            <a:spLocks noGrp="1"/>
          </p:cNvSpPr>
          <p:nvPr>
            <p:ph sz="quarter" idx="1"/>
          </p:nvPr>
        </p:nvSpPr>
        <p:spPr>
          <a:xfrm>
            <a:off x="816864" y="1600200"/>
            <a:ext cx="10557588" cy="4971516"/>
          </a:xfrm>
        </p:spPr>
        <p:txBody>
          <a:bodyPr>
            <a:normAutofit/>
          </a:bodyPr>
          <a:lstStyle/>
          <a:p>
            <a:r>
              <a:rPr lang="en-US" sz="3200" dirty="0"/>
              <a:t>“SFDPH CDTA Appendix A Narrative Instructions” document can be found at CDTA </a:t>
            </a:r>
            <a:r>
              <a:rPr lang="en-US" sz="3200" dirty="0" smtClean="0"/>
              <a:t>website: </a:t>
            </a:r>
            <a:r>
              <a:rPr lang="en-US" sz="3200" u="sng" dirty="0" smtClean="0">
                <a:hlinkClick r:id="rId2"/>
              </a:rPr>
              <a:t>www.sfdph.org/cdta</a:t>
            </a:r>
            <a:r>
              <a:rPr lang="en-US" sz="3200" u="sng" dirty="0" smtClean="0"/>
              <a:t/>
            </a:r>
            <a:br>
              <a:rPr lang="en-US" sz="3200" u="sng" dirty="0" smtClean="0"/>
            </a:br>
            <a:endParaRPr lang="en-US" sz="3200" dirty="0"/>
          </a:p>
          <a:p>
            <a:r>
              <a:rPr lang="en-US" sz="3200" dirty="0"/>
              <a:t>There are specific instructions for each System of Care (SOC) in separate sections</a:t>
            </a:r>
            <a:r>
              <a:rPr lang="en-US" sz="3200" dirty="0" smtClean="0"/>
              <a:t>.</a:t>
            </a:r>
            <a:br>
              <a:rPr lang="en-US" sz="3200" dirty="0" smtClean="0"/>
            </a:br>
            <a:endParaRPr lang="en-US" sz="3200" dirty="0"/>
          </a:p>
          <a:p>
            <a:r>
              <a:rPr lang="en-US" sz="3200" dirty="0"/>
              <a:t>Refer to the instructions for the SOC for which you are providing service as there are different requirements from each SOC for different areas of the Appendix A.</a:t>
            </a:r>
          </a:p>
        </p:txBody>
      </p:sp>
      <p:sp>
        <p:nvSpPr>
          <p:cNvPr id="2" name="Slide Number Placeholder 1"/>
          <p:cNvSpPr>
            <a:spLocks noGrp="1"/>
          </p:cNvSpPr>
          <p:nvPr>
            <p:ph type="sldNum" sz="quarter" idx="12"/>
          </p:nvPr>
        </p:nvSpPr>
        <p:spPr/>
        <p:txBody>
          <a:bodyPr>
            <a:normAutofit fontScale="85000" lnSpcReduction="20000"/>
          </a:bodyPr>
          <a:lstStyle/>
          <a:p>
            <a:pPr>
              <a:defRPr/>
            </a:pPr>
            <a:fld id="{E3512004-C1C6-4EBA-80F0-A2527544C099}" type="slidenum">
              <a:rPr lang="en-US" smtClean="0"/>
              <a:pPr>
                <a:defRPr/>
              </a:pPr>
              <a:t>29</a:t>
            </a:fld>
            <a:endParaRPr lang="en-US"/>
          </a:p>
        </p:txBody>
      </p:sp>
    </p:spTree>
    <p:extLst>
      <p:ext uri="{BB962C8B-B14F-4D97-AF65-F5344CB8AC3E}">
        <p14:creationId xmlns:p14="http://schemas.microsoft.com/office/powerpoint/2010/main" val="1591664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b="1" dirty="0" smtClean="0"/>
              <a:t>Today’s Objectives</a:t>
            </a:r>
            <a:endParaRPr lang="en-US" b="1" dirty="0"/>
          </a:p>
        </p:txBody>
      </p:sp>
      <p:sp>
        <p:nvSpPr>
          <p:cNvPr id="3" name="Content Placeholder 2"/>
          <p:cNvSpPr>
            <a:spLocks noGrp="1"/>
          </p:cNvSpPr>
          <p:nvPr>
            <p:ph sz="quarter" idx="1"/>
          </p:nvPr>
        </p:nvSpPr>
        <p:spPr>
          <a:xfrm>
            <a:off x="812800" y="2286000"/>
            <a:ext cx="5181600" cy="4572000"/>
          </a:xfrm>
        </p:spPr>
        <p:txBody>
          <a:bodyPr>
            <a:normAutofit fontScale="55000" lnSpcReduction="20000"/>
          </a:bodyPr>
          <a:lstStyle/>
          <a:p>
            <a:pPr marL="0" indent="0" fontAlgn="base">
              <a:lnSpc>
                <a:spcPct val="120000"/>
              </a:lnSpc>
              <a:spcBef>
                <a:spcPts val="0"/>
              </a:spcBef>
              <a:buNone/>
            </a:pPr>
            <a:endParaRPr lang="en-US" sz="4000" dirty="0">
              <a:solidFill>
                <a:srgbClr val="FF0000"/>
              </a:solidFill>
              <a:sym typeface="Wingdings"/>
            </a:endParaRPr>
          </a:p>
          <a:p>
            <a:pPr marL="744520" indent="-319080" fontAlgn="base">
              <a:lnSpc>
                <a:spcPct val="120000"/>
              </a:lnSpc>
              <a:spcBef>
                <a:spcPts val="0"/>
              </a:spcBef>
              <a:spcAft>
                <a:spcPts val="600"/>
              </a:spcAft>
            </a:pPr>
            <a:r>
              <a:rPr lang="en-US" sz="3000" dirty="0">
                <a:sym typeface="Wingdings"/>
              </a:rPr>
              <a:t>The role and function of each of the Business Office </a:t>
            </a:r>
            <a:r>
              <a:rPr lang="en-US" sz="3000" dirty="0" smtClean="0">
                <a:sym typeface="Wingdings"/>
              </a:rPr>
              <a:t>sections</a:t>
            </a:r>
            <a:endParaRPr lang="en-US" sz="3000" dirty="0">
              <a:sym typeface="Wingdings"/>
            </a:endParaRPr>
          </a:p>
          <a:p>
            <a:pPr marL="744520" indent="-319080" fontAlgn="base">
              <a:lnSpc>
                <a:spcPct val="120000"/>
              </a:lnSpc>
              <a:spcBef>
                <a:spcPts val="0"/>
              </a:spcBef>
              <a:spcAft>
                <a:spcPts val="600"/>
              </a:spcAft>
            </a:pPr>
            <a:r>
              <a:rPr lang="en-US" sz="3000" dirty="0">
                <a:sym typeface="Wingdings"/>
              </a:rPr>
              <a:t>The role of the CDTA website </a:t>
            </a:r>
          </a:p>
          <a:p>
            <a:pPr marL="744520" indent="-319080" fontAlgn="base">
              <a:lnSpc>
                <a:spcPct val="120000"/>
              </a:lnSpc>
              <a:spcBef>
                <a:spcPts val="0"/>
              </a:spcBef>
              <a:spcAft>
                <a:spcPts val="600"/>
              </a:spcAft>
            </a:pPr>
            <a:r>
              <a:rPr lang="en-US" sz="3000" dirty="0">
                <a:sym typeface="Wingdings"/>
              </a:rPr>
              <a:t>Contract development documents: when and how to use them</a:t>
            </a:r>
          </a:p>
          <a:p>
            <a:pPr marL="744520" indent="-319080" fontAlgn="base">
              <a:lnSpc>
                <a:spcPct val="120000"/>
              </a:lnSpc>
              <a:spcBef>
                <a:spcPts val="0"/>
              </a:spcBef>
              <a:spcAft>
                <a:spcPts val="600"/>
              </a:spcAft>
            </a:pPr>
            <a:r>
              <a:rPr lang="en-US" sz="3000" dirty="0">
                <a:sym typeface="Wingdings"/>
              </a:rPr>
              <a:t>Procedures and Guidelines documents: when and how to use them</a:t>
            </a:r>
          </a:p>
          <a:p>
            <a:pPr marL="744520" indent="-319080" fontAlgn="base">
              <a:lnSpc>
                <a:spcPct val="120000"/>
              </a:lnSpc>
              <a:spcBef>
                <a:spcPts val="0"/>
              </a:spcBef>
              <a:spcAft>
                <a:spcPts val="600"/>
              </a:spcAft>
            </a:pPr>
            <a:r>
              <a:rPr lang="en-US" sz="3000" dirty="0">
                <a:sym typeface="Wingdings"/>
              </a:rPr>
              <a:t>Appendix A Narrative Instructions &amp; Template</a:t>
            </a:r>
          </a:p>
          <a:p>
            <a:pPr marL="1064552" lvl="1" indent="-319080" fontAlgn="base">
              <a:lnSpc>
                <a:spcPct val="120000"/>
              </a:lnSpc>
              <a:spcBef>
                <a:spcPts val="0"/>
              </a:spcBef>
              <a:spcAft>
                <a:spcPts val="600"/>
              </a:spcAft>
            </a:pPr>
            <a:r>
              <a:rPr lang="en-US" sz="2700" dirty="0">
                <a:sym typeface="Wingdings"/>
              </a:rPr>
              <a:t>Deliverables</a:t>
            </a:r>
          </a:p>
          <a:p>
            <a:pPr marL="1064552" lvl="1" indent="-319080" fontAlgn="base">
              <a:lnSpc>
                <a:spcPct val="120000"/>
              </a:lnSpc>
              <a:spcBef>
                <a:spcPts val="0"/>
              </a:spcBef>
              <a:spcAft>
                <a:spcPts val="600"/>
              </a:spcAft>
            </a:pPr>
            <a:r>
              <a:rPr lang="en-US" sz="2700" dirty="0">
                <a:sym typeface="Wingdings"/>
              </a:rPr>
              <a:t>Performance Objectives:</a:t>
            </a:r>
          </a:p>
          <a:p>
            <a:pPr marL="1338865" lvl="2" indent="-319080" fontAlgn="base">
              <a:lnSpc>
                <a:spcPct val="120000"/>
              </a:lnSpc>
              <a:spcBef>
                <a:spcPts val="0"/>
              </a:spcBef>
              <a:spcAft>
                <a:spcPts val="600"/>
              </a:spcAft>
            </a:pPr>
            <a:r>
              <a:rPr lang="en-US" sz="2700" dirty="0">
                <a:sym typeface="Wingdings"/>
              </a:rPr>
              <a:t>The relationship between Appendix A and Appendix B</a:t>
            </a:r>
          </a:p>
          <a:p>
            <a:pPr marL="1064552" lvl="1" indent="-319080" fontAlgn="base">
              <a:lnSpc>
                <a:spcPct val="120000"/>
              </a:lnSpc>
              <a:spcBef>
                <a:spcPts val="0"/>
              </a:spcBef>
              <a:spcAft>
                <a:spcPts val="600"/>
              </a:spcAft>
            </a:pPr>
            <a:endParaRPr lang="en-US" sz="3000" dirty="0">
              <a:sym typeface="Wingdings"/>
            </a:endParaRPr>
          </a:p>
        </p:txBody>
      </p:sp>
      <p:sp>
        <p:nvSpPr>
          <p:cNvPr id="12" name="Content Placeholder 11"/>
          <p:cNvSpPr>
            <a:spLocks noGrp="1"/>
          </p:cNvSpPr>
          <p:nvPr>
            <p:ph sz="quarter" idx="2"/>
          </p:nvPr>
        </p:nvSpPr>
        <p:spPr>
          <a:xfrm>
            <a:off x="6502400" y="2632823"/>
            <a:ext cx="5181600" cy="4096224"/>
          </a:xfrm>
        </p:spPr>
        <p:txBody>
          <a:bodyPr>
            <a:normAutofit fontScale="55000" lnSpcReduction="20000"/>
          </a:bodyPr>
          <a:lstStyle/>
          <a:p>
            <a:pPr marL="744520" indent="-319080" fontAlgn="base">
              <a:lnSpc>
                <a:spcPct val="120000"/>
              </a:lnSpc>
              <a:spcBef>
                <a:spcPts val="0"/>
              </a:spcBef>
              <a:spcAft>
                <a:spcPts val="600"/>
              </a:spcAft>
            </a:pPr>
            <a:r>
              <a:rPr lang="en-US" sz="3000" dirty="0">
                <a:sym typeface="Wingdings"/>
              </a:rPr>
              <a:t>Appendix B Budget Instructions &amp; Template</a:t>
            </a:r>
          </a:p>
          <a:p>
            <a:pPr marL="1064552" lvl="1" indent="-319080" fontAlgn="base">
              <a:lnSpc>
                <a:spcPct val="120000"/>
              </a:lnSpc>
              <a:spcBef>
                <a:spcPts val="0"/>
              </a:spcBef>
              <a:spcAft>
                <a:spcPts val="600"/>
              </a:spcAft>
            </a:pPr>
            <a:r>
              <a:rPr lang="en-US" sz="2700" dirty="0">
                <a:sym typeface="Wingdings"/>
              </a:rPr>
              <a:t>BHS</a:t>
            </a:r>
          </a:p>
          <a:p>
            <a:pPr marL="1064552" lvl="1" indent="-319080" fontAlgn="base">
              <a:lnSpc>
                <a:spcPct val="120000"/>
              </a:lnSpc>
              <a:spcBef>
                <a:spcPts val="0"/>
              </a:spcBef>
              <a:spcAft>
                <a:spcPts val="600"/>
              </a:spcAft>
            </a:pPr>
            <a:r>
              <a:rPr lang="en-US" sz="2700" dirty="0">
                <a:sym typeface="Wingdings"/>
              </a:rPr>
              <a:t>Non-BHS</a:t>
            </a:r>
          </a:p>
          <a:p>
            <a:pPr marL="744520" indent="-319080" fontAlgn="base">
              <a:lnSpc>
                <a:spcPct val="120000"/>
              </a:lnSpc>
              <a:spcBef>
                <a:spcPts val="0"/>
              </a:spcBef>
              <a:spcAft>
                <a:spcPts val="600"/>
              </a:spcAft>
            </a:pPr>
            <a:r>
              <a:rPr lang="en-US" sz="3000" dirty="0">
                <a:sym typeface="Wingdings"/>
              </a:rPr>
              <a:t>The key elements of the Funding Notification </a:t>
            </a:r>
            <a:endParaRPr lang="en-US" sz="2700" dirty="0">
              <a:sym typeface="Wingdings"/>
            </a:endParaRPr>
          </a:p>
          <a:p>
            <a:pPr marL="1064552" lvl="1" indent="-319080" fontAlgn="base">
              <a:lnSpc>
                <a:spcPct val="120000"/>
              </a:lnSpc>
              <a:spcBef>
                <a:spcPts val="0"/>
              </a:spcBef>
              <a:spcAft>
                <a:spcPts val="600"/>
              </a:spcAft>
            </a:pPr>
            <a:r>
              <a:rPr lang="en-US" sz="2700" dirty="0">
                <a:sym typeface="Wingdings"/>
              </a:rPr>
              <a:t>CID, Funding Source(s), Terms, Amounts, Dates, Contacts</a:t>
            </a:r>
          </a:p>
          <a:p>
            <a:pPr marL="1064552" lvl="1" indent="-319080" fontAlgn="base">
              <a:lnSpc>
                <a:spcPct val="120000"/>
              </a:lnSpc>
              <a:spcBef>
                <a:spcPts val="0"/>
              </a:spcBef>
              <a:spcAft>
                <a:spcPts val="600"/>
              </a:spcAft>
            </a:pPr>
            <a:r>
              <a:rPr lang="en-US" sz="2700" dirty="0">
                <a:sym typeface="Wingdings"/>
              </a:rPr>
              <a:t>Its relationship to Appendix B</a:t>
            </a:r>
          </a:p>
          <a:p>
            <a:endParaRPr lang="en-US" dirty="0"/>
          </a:p>
        </p:txBody>
      </p:sp>
      <p:sp>
        <p:nvSpPr>
          <p:cNvPr id="13" name="TextBox 12"/>
          <p:cNvSpPr txBox="1"/>
          <p:nvPr/>
        </p:nvSpPr>
        <p:spPr>
          <a:xfrm>
            <a:off x="812800" y="1676402"/>
            <a:ext cx="10593755" cy="757130"/>
          </a:xfrm>
          <a:prstGeom prst="rect">
            <a:avLst/>
          </a:prstGeom>
          <a:noFill/>
        </p:spPr>
        <p:txBody>
          <a:bodyPr wrap="square" rtlCol="0">
            <a:spAutoFit/>
          </a:bodyPr>
          <a:lstStyle/>
          <a:p>
            <a:pPr fontAlgn="base">
              <a:lnSpc>
                <a:spcPct val="120000"/>
              </a:lnSpc>
            </a:pPr>
            <a:r>
              <a:rPr lang="en-US" dirty="0">
                <a:sym typeface="Wingdings"/>
              </a:rPr>
              <a:t>By the end of today’s presentation you will know how to make a draft version of contract documents that if done correctly, should proceed through the certification process with minimal </a:t>
            </a:r>
            <a:r>
              <a:rPr lang="en-US" dirty="0" smtClean="0">
                <a:sym typeface="Wingdings"/>
              </a:rPr>
              <a:t>delays.</a:t>
            </a:r>
            <a:endParaRPr lang="en-US" dirty="0">
              <a:sym typeface="Wingdings"/>
            </a:endParaRPr>
          </a:p>
        </p:txBody>
      </p:sp>
      <p:sp>
        <p:nvSpPr>
          <p:cNvPr id="4" name="Slide Number Placeholder 3"/>
          <p:cNvSpPr>
            <a:spLocks noGrp="1"/>
          </p:cNvSpPr>
          <p:nvPr>
            <p:ph type="sldNum" sz="quarter" idx="16"/>
          </p:nvPr>
        </p:nvSpPr>
        <p:spPr/>
        <p:txBody>
          <a:bodyPr>
            <a:normAutofit fontScale="85000" lnSpcReduction="20000"/>
          </a:bodyPr>
          <a:lstStyle/>
          <a:p>
            <a:pPr>
              <a:defRPr/>
            </a:pPr>
            <a:fld id="{7308FDDA-2AFD-4E90-BF9E-B36E7F4EB4F7}" type="slidenum">
              <a:rPr lang="en-US" smtClean="0"/>
              <a:pPr>
                <a:defRPr/>
              </a:pPr>
              <a:t>3</a:t>
            </a:fld>
            <a:endParaRPr lang="en-US"/>
          </a:p>
        </p:txBody>
      </p:sp>
    </p:spTree>
    <p:extLst>
      <p:ext uri="{BB962C8B-B14F-4D97-AF65-F5344CB8AC3E}">
        <p14:creationId xmlns:p14="http://schemas.microsoft.com/office/powerpoint/2010/main" val="513613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0167-9F4A-4459-BA8C-F146D38F13CE}"/>
              </a:ext>
            </a:extLst>
          </p:cNvPr>
          <p:cNvSpPr>
            <a:spLocks noGrp="1"/>
          </p:cNvSpPr>
          <p:nvPr>
            <p:ph type="title"/>
          </p:nvPr>
        </p:nvSpPr>
        <p:spPr/>
        <p:txBody>
          <a:bodyPr>
            <a:normAutofit fontScale="90000"/>
          </a:bodyPr>
          <a:lstStyle/>
          <a:p>
            <a:r>
              <a:rPr lang="en-US" b="1" dirty="0"/>
              <a:t>Refer to Appendix A Narrative Instructions </a:t>
            </a:r>
            <a:r>
              <a:rPr lang="en-US" sz="3100" b="1" dirty="0"/>
              <a:t>(continued)</a:t>
            </a:r>
          </a:p>
        </p:txBody>
      </p:sp>
      <p:sp>
        <p:nvSpPr>
          <p:cNvPr id="3" name="Content Placeholder 2">
            <a:extLst>
              <a:ext uri="{FF2B5EF4-FFF2-40B4-BE49-F238E27FC236}">
                <a16:creationId xmlns:a16="http://schemas.microsoft.com/office/drawing/2014/main" id="{21F1B730-8E24-4CDD-84B6-AC7096225277}"/>
              </a:ext>
            </a:extLst>
          </p:cNvPr>
          <p:cNvSpPr>
            <a:spLocks noGrp="1"/>
          </p:cNvSpPr>
          <p:nvPr>
            <p:ph sz="quarter" idx="1"/>
          </p:nvPr>
        </p:nvSpPr>
        <p:spPr/>
        <p:txBody>
          <a:bodyPr/>
          <a:lstStyle/>
          <a:p>
            <a:r>
              <a:rPr lang="en-US" dirty="0"/>
              <a:t>Pay particular attention to the SOC-specific details for:</a:t>
            </a:r>
          </a:p>
          <a:p>
            <a:pPr lvl="1"/>
            <a:r>
              <a:rPr lang="en-US" dirty="0"/>
              <a:t> Target Population</a:t>
            </a:r>
          </a:p>
          <a:p>
            <a:pPr lvl="1"/>
            <a:r>
              <a:rPr lang="en-US" dirty="0"/>
              <a:t>Modality(s)/ Intervention(s) – especially the UOS description and table</a:t>
            </a:r>
          </a:p>
          <a:p>
            <a:pPr lvl="1"/>
            <a:r>
              <a:rPr lang="en-US" dirty="0"/>
              <a:t>Methodology</a:t>
            </a:r>
          </a:p>
          <a:p>
            <a:pPr lvl="1"/>
            <a:r>
              <a:rPr lang="en-US" dirty="0"/>
              <a:t>Objectives and Measurements</a:t>
            </a:r>
          </a:p>
          <a:p>
            <a:pPr lvl="1"/>
            <a:r>
              <a:rPr lang="en-US" dirty="0"/>
              <a:t>Continuous Quality Improvement (CQI)</a:t>
            </a:r>
          </a:p>
          <a:p>
            <a:pPr lvl="1"/>
            <a:r>
              <a:rPr lang="en-US" dirty="0"/>
              <a:t>Required Language</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E3512004-C1C6-4EBA-80F0-A2527544C099}" type="slidenum">
              <a:rPr lang="en-US" smtClean="0"/>
              <a:pPr>
                <a:defRPr/>
              </a:pPr>
              <a:t>30</a:t>
            </a:fld>
            <a:endParaRPr lang="en-US"/>
          </a:p>
        </p:txBody>
      </p:sp>
    </p:spTree>
    <p:extLst>
      <p:ext uri="{BB962C8B-B14F-4D97-AF65-F5344CB8AC3E}">
        <p14:creationId xmlns:p14="http://schemas.microsoft.com/office/powerpoint/2010/main" val="409557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1939895" y="1600200"/>
            <a:ext cx="10169495" cy="990600"/>
          </a:xfrm>
        </p:spPr>
        <p:txBody>
          <a:bodyPr>
            <a:normAutofit/>
          </a:bodyPr>
          <a:lstStyle/>
          <a:p>
            <a:pPr eaLnBrk="1" hangingPunct="1"/>
            <a:r>
              <a:rPr lang="en-US" altLang="en-US" sz="4800" b="1" dirty="0" smtClean="0"/>
              <a:t>Funding Notification</a:t>
            </a:r>
            <a:endParaRPr lang="en-US" altLang="en-US" sz="4800" b="1" dirty="0"/>
          </a:p>
        </p:txBody>
      </p:sp>
      <p:sp>
        <p:nvSpPr>
          <p:cNvPr id="2" name="Slide Number Placeholder 1"/>
          <p:cNvSpPr>
            <a:spLocks noGrp="1"/>
          </p:cNvSpPr>
          <p:nvPr>
            <p:ph type="sldNum" sz="quarter" idx="11"/>
          </p:nvPr>
        </p:nvSpPr>
        <p:spPr/>
        <p:txBody>
          <a:bodyPr/>
          <a:lstStyle/>
          <a:p>
            <a:pPr>
              <a:defRPr/>
            </a:pPr>
            <a:fld id="{3F25EBAF-8DA1-4DF5-8B62-239669122EDE}" type="slidenum">
              <a:rPr lang="en-US" smtClean="0"/>
              <a:pPr>
                <a:defRPr/>
              </a:pPr>
              <a:t>31</a:t>
            </a:fld>
            <a:endParaRPr lang="en-US"/>
          </a:p>
        </p:txBody>
      </p:sp>
    </p:spTree>
    <p:extLst>
      <p:ext uri="{BB962C8B-B14F-4D97-AF65-F5344CB8AC3E}">
        <p14:creationId xmlns:p14="http://schemas.microsoft.com/office/powerpoint/2010/main" val="3976595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55600" y="375764"/>
            <a:ext cx="11254198" cy="990600"/>
          </a:xfrm>
        </p:spPr>
        <p:txBody>
          <a:bodyPr>
            <a:normAutofit fontScale="90000"/>
          </a:bodyPr>
          <a:lstStyle/>
          <a:p>
            <a:r>
              <a:rPr lang="en-US" sz="4000" b="1" dirty="0" smtClean="0"/>
              <a:t>Sample back-up documentation for Funding Notification:</a:t>
            </a:r>
            <a:r>
              <a:rPr lang="en-US" b="1" dirty="0"/>
              <a:t/>
            </a:r>
            <a:br>
              <a:rPr lang="en-US" b="1" dirty="0"/>
            </a:br>
            <a:endParaRPr lang="en-US" dirty="0"/>
          </a:p>
        </p:txBody>
      </p:sp>
      <p:sp>
        <p:nvSpPr>
          <p:cNvPr id="6" name="Slide Number Placeholder 5"/>
          <p:cNvSpPr>
            <a:spLocks noGrp="1"/>
          </p:cNvSpPr>
          <p:nvPr>
            <p:ph type="sldNum" sz="quarter" idx="12"/>
          </p:nvPr>
        </p:nvSpPr>
        <p:spPr/>
        <p:txBody>
          <a:bodyPr>
            <a:normAutofit fontScale="85000" lnSpcReduction="20000"/>
          </a:bodyPr>
          <a:lstStyle/>
          <a:p>
            <a:pPr>
              <a:defRPr/>
            </a:pPr>
            <a:fld id="{E3512004-C1C6-4EBA-80F0-A2527544C099}" type="slidenum">
              <a:rPr lang="en-US" smtClean="0"/>
              <a:pPr>
                <a:defRPr/>
              </a:pPr>
              <a:t>32</a:t>
            </a:fld>
            <a:endParaRPr lang="en-US"/>
          </a:p>
        </p:txBody>
      </p:sp>
      <p:sp>
        <p:nvSpPr>
          <p:cNvPr id="4" name="Text Placeholder 5">
            <a:extLst>
              <a:ext uri="{FF2B5EF4-FFF2-40B4-BE49-F238E27FC236}">
                <a16:creationId xmlns:a16="http://schemas.microsoft.com/office/drawing/2014/main" id="{F568011C-E14B-432B-B202-23506A22E2CE}"/>
              </a:ext>
            </a:extLst>
          </p:cNvPr>
          <p:cNvSpPr txBox="1">
            <a:spLocks/>
          </p:cNvSpPr>
          <p:nvPr/>
        </p:nvSpPr>
        <p:spPr>
          <a:xfrm>
            <a:off x="5959012" y="5157556"/>
            <a:ext cx="9753600" cy="843379"/>
          </a:xfrm>
          <a:prstGeom prst="rect">
            <a:avLst/>
          </a:prstGeom>
        </p:spPr>
        <p:txBody>
          <a:bodyPr/>
          <a:lst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en-US" dirty="0"/>
          </a:p>
        </p:txBody>
      </p:sp>
      <p:pic>
        <p:nvPicPr>
          <p:cNvPr id="2" name="Picture 1"/>
          <p:cNvPicPr>
            <a:picLocks noChangeAspect="1"/>
          </p:cNvPicPr>
          <p:nvPr/>
        </p:nvPicPr>
        <p:blipFill>
          <a:blip r:embed="rId3"/>
          <a:stretch>
            <a:fillRect/>
          </a:stretch>
        </p:blipFill>
        <p:spPr>
          <a:xfrm>
            <a:off x="6086475" y="3419475"/>
            <a:ext cx="643098" cy="643098"/>
          </a:xfrm>
          <a:prstGeom prst="rect">
            <a:avLst/>
          </a:prstGeom>
        </p:spPr>
      </p:pic>
      <p:pic>
        <p:nvPicPr>
          <p:cNvPr id="5" name="Picture 4"/>
          <p:cNvPicPr>
            <a:picLocks noChangeAspect="1"/>
          </p:cNvPicPr>
          <p:nvPr/>
        </p:nvPicPr>
        <p:blipFill>
          <a:blip r:embed="rId4"/>
          <a:stretch>
            <a:fillRect/>
          </a:stretch>
        </p:blipFill>
        <p:spPr>
          <a:xfrm>
            <a:off x="0" y="1164348"/>
            <a:ext cx="12192000" cy="6482886"/>
          </a:xfrm>
          <a:prstGeom prst="rect">
            <a:avLst/>
          </a:prstGeom>
        </p:spPr>
      </p:pic>
    </p:spTree>
    <p:extLst>
      <p:ext uri="{BB962C8B-B14F-4D97-AF65-F5344CB8AC3E}">
        <p14:creationId xmlns:p14="http://schemas.microsoft.com/office/powerpoint/2010/main" val="1913712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1939895" y="1600200"/>
            <a:ext cx="10169495" cy="990600"/>
          </a:xfrm>
        </p:spPr>
        <p:txBody>
          <a:bodyPr>
            <a:normAutofit/>
          </a:bodyPr>
          <a:lstStyle/>
          <a:p>
            <a:pPr eaLnBrk="1" hangingPunct="1"/>
            <a:r>
              <a:rPr lang="en-US" altLang="en-US" sz="4800" b="1" dirty="0"/>
              <a:t>Appendix B – Budget (Non-BHS)</a:t>
            </a:r>
          </a:p>
        </p:txBody>
      </p:sp>
      <p:sp>
        <p:nvSpPr>
          <p:cNvPr id="2" name="Slide Number Placeholder 1"/>
          <p:cNvSpPr>
            <a:spLocks noGrp="1"/>
          </p:cNvSpPr>
          <p:nvPr>
            <p:ph type="sldNum" sz="quarter" idx="11"/>
          </p:nvPr>
        </p:nvSpPr>
        <p:spPr/>
        <p:txBody>
          <a:bodyPr/>
          <a:lstStyle/>
          <a:p>
            <a:pPr>
              <a:defRPr/>
            </a:pPr>
            <a:fld id="{3F25EBAF-8DA1-4DF5-8B62-239669122EDE}" type="slidenum">
              <a:rPr lang="en-US" smtClean="0"/>
              <a:pPr>
                <a:defRPr/>
              </a:pPr>
              <a:t>33</a:t>
            </a:fld>
            <a:endParaRPr lang="en-US"/>
          </a:p>
        </p:txBody>
      </p:sp>
    </p:spTree>
    <p:extLst>
      <p:ext uri="{BB962C8B-B14F-4D97-AF65-F5344CB8AC3E}">
        <p14:creationId xmlns:p14="http://schemas.microsoft.com/office/powerpoint/2010/main" val="35318635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6C6DAF-09A4-43FC-A38B-55CD9840BF4A}"/>
              </a:ext>
            </a:extLst>
          </p:cNvPr>
          <p:cNvSpPr>
            <a:spLocks noGrp="1"/>
          </p:cNvSpPr>
          <p:nvPr>
            <p:ph type="title"/>
          </p:nvPr>
        </p:nvSpPr>
        <p:spPr/>
        <p:txBody>
          <a:bodyPr/>
          <a:lstStyle/>
          <a:p>
            <a:r>
              <a:rPr lang="en-US" b="1" dirty="0"/>
              <a:t>NON-BHS APPENDIX B WORKGROUP	</a:t>
            </a:r>
          </a:p>
        </p:txBody>
      </p:sp>
      <p:sp>
        <p:nvSpPr>
          <p:cNvPr id="5" name="Content Placeholder 4">
            <a:extLst>
              <a:ext uri="{FF2B5EF4-FFF2-40B4-BE49-F238E27FC236}">
                <a16:creationId xmlns:a16="http://schemas.microsoft.com/office/drawing/2014/main" id="{25432836-6306-4A48-BE6A-93578E581A74}"/>
              </a:ext>
            </a:extLst>
          </p:cNvPr>
          <p:cNvSpPr>
            <a:spLocks noGrp="1"/>
          </p:cNvSpPr>
          <p:nvPr>
            <p:ph sz="quarter" idx="1"/>
          </p:nvPr>
        </p:nvSpPr>
        <p:spPr/>
        <p:txBody>
          <a:bodyPr>
            <a:normAutofit fontScale="92500"/>
          </a:bodyPr>
          <a:lstStyle/>
          <a:p>
            <a:r>
              <a:rPr lang="en-US" sz="3600" b="1" dirty="0">
                <a:solidFill>
                  <a:srgbClr val="00B0F0"/>
                </a:solidFill>
              </a:rPr>
              <a:t>Workgroup Members:</a:t>
            </a:r>
          </a:p>
          <a:p>
            <a:r>
              <a:rPr lang="en-US" sz="2800" dirty="0"/>
              <a:t>April Crawford – CDTA</a:t>
            </a:r>
          </a:p>
          <a:p>
            <a:r>
              <a:rPr lang="en-US" sz="2800" dirty="0"/>
              <a:t>Elizabeth Davis – CDTA</a:t>
            </a:r>
          </a:p>
          <a:p>
            <a:r>
              <a:rPr lang="en-US" sz="2800" dirty="0"/>
              <a:t>Dean Goodwin – SOC/ HHS</a:t>
            </a:r>
          </a:p>
          <a:p>
            <a:r>
              <a:rPr lang="en-US" sz="2800" dirty="0"/>
              <a:t>Kristine Ly – Contracts Unit</a:t>
            </a:r>
          </a:p>
          <a:p>
            <a:r>
              <a:rPr lang="en-US" sz="2800" dirty="0"/>
              <a:t>Judy </a:t>
            </a:r>
            <a:r>
              <a:rPr lang="en-US" sz="2800" dirty="0" err="1"/>
              <a:t>Perillo</a:t>
            </a:r>
            <a:r>
              <a:rPr lang="en-US" sz="2800" dirty="0"/>
              <a:t> – Budget Section</a:t>
            </a:r>
          </a:p>
          <a:p>
            <a:r>
              <a:rPr lang="en-US" sz="2800" dirty="0"/>
              <a:t>Saj Shaikh – Budget Section</a:t>
            </a:r>
          </a:p>
          <a:p>
            <a:r>
              <a:rPr lang="en-US" sz="2800" dirty="0"/>
              <a:t>Eric Whitney - CDTA</a:t>
            </a:r>
          </a:p>
          <a:p>
            <a:endParaRPr lang="en-US" dirty="0"/>
          </a:p>
        </p:txBody>
      </p:sp>
      <p:sp>
        <p:nvSpPr>
          <p:cNvPr id="6" name="Content Placeholder 5">
            <a:extLst>
              <a:ext uri="{FF2B5EF4-FFF2-40B4-BE49-F238E27FC236}">
                <a16:creationId xmlns:a16="http://schemas.microsoft.com/office/drawing/2014/main" id="{F1AF06F0-3044-4E54-873A-B5AF4CBDA69D}"/>
              </a:ext>
            </a:extLst>
          </p:cNvPr>
          <p:cNvSpPr>
            <a:spLocks noGrp="1"/>
          </p:cNvSpPr>
          <p:nvPr>
            <p:ph sz="quarter" idx="2"/>
          </p:nvPr>
        </p:nvSpPr>
        <p:spPr/>
        <p:txBody>
          <a:bodyPr>
            <a:normAutofit fontScale="92500"/>
          </a:bodyPr>
          <a:lstStyle/>
          <a:p>
            <a:r>
              <a:rPr lang="en-US" sz="3600" b="1" dirty="0">
                <a:solidFill>
                  <a:srgbClr val="00B0F0"/>
                </a:solidFill>
              </a:rPr>
              <a:t>Overview:</a:t>
            </a:r>
          </a:p>
          <a:p>
            <a:r>
              <a:rPr lang="en-US" sz="2800" dirty="0"/>
              <a:t>Workgroup met over many months from Fall of 2017 through early 2018</a:t>
            </a:r>
          </a:p>
          <a:p>
            <a:r>
              <a:rPr lang="en-US" sz="2800" dirty="0"/>
              <a:t>Goals of the group:</a:t>
            </a:r>
          </a:p>
          <a:p>
            <a:pPr lvl="1"/>
            <a:r>
              <a:rPr lang="en-US" dirty="0"/>
              <a:t>To make document more user-friendly for everyone.</a:t>
            </a:r>
          </a:p>
          <a:p>
            <a:pPr lvl="1"/>
            <a:r>
              <a:rPr lang="en-US" dirty="0"/>
              <a:t>To make available in this document details which workgroup members requested for budget analysis.</a:t>
            </a:r>
          </a:p>
          <a:p>
            <a:endParaRPr lang="en-US" dirty="0"/>
          </a:p>
        </p:txBody>
      </p:sp>
      <p:sp>
        <p:nvSpPr>
          <p:cNvPr id="2" name="Slide Number Placeholder 1"/>
          <p:cNvSpPr>
            <a:spLocks noGrp="1"/>
          </p:cNvSpPr>
          <p:nvPr>
            <p:ph type="sldNum" sz="quarter" idx="16"/>
          </p:nvPr>
        </p:nvSpPr>
        <p:spPr/>
        <p:txBody>
          <a:bodyPr>
            <a:normAutofit fontScale="85000" lnSpcReduction="20000"/>
          </a:bodyPr>
          <a:lstStyle/>
          <a:p>
            <a:pPr>
              <a:defRPr/>
            </a:pPr>
            <a:fld id="{7308FDDA-2AFD-4E90-BF9E-B36E7F4EB4F7}" type="slidenum">
              <a:rPr lang="en-US" smtClean="0"/>
              <a:pPr>
                <a:defRPr/>
              </a:pPr>
              <a:t>34</a:t>
            </a:fld>
            <a:endParaRPr lang="en-US"/>
          </a:p>
        </p:txBody>
      </p:sp>
    </p:spTree>
    <p:extLst>
      <p:ext uri="{BB962C8B-B14F-4D97-AF65-F5344CB8AC3E}">
        <p14:creationId xmlns:p14="http://schemas.microsoft.com/office/powerpoint/2010/main" val="2574886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0275A3-FE56-41B0-8FB5-DBEB231E98B4}"/>
              </a:ext>
            </a:extLst>
          </p:cNvPr>
          <p:cNvSpPr>
            <a:spLocks noGrp="1"/>
          </p:cNvSpPr>
          <p:nvPr>
            <p:ph type="body" idx="2"/>
          </p:nvPr>
        </p:nvSpPr>
        <p:spPr>
          <a:xfrm>
            <a:off x="508000" y="1752600"/>
            <a:ext cx="2438400" cy="4343400"/>
          </a:xfrm>
        </p:spPr>
        <p:txBody>
          <a:bodyPr>
            <a:normAutofit/>
          </a:bodyPr>
          <a:lstStyle/>
          <a:p>
            <a:r>
              <a:rPr lang="en-US" sz="2800" b="1" dirty="0"/>
              <a:t>Changes made to workbook (HIGHLIGHTS)</a:t>
            </a:r>
          </a:p>
        </p:txBody>
      </p:sp>
      <p:sp>
        <p:nvSpPr>
          <p:cNvPr id="4" name="Content Placeholder 3">
            <a:extLst>
              <a:ext uri="{FF2B5EF4-FFF2-40B4-BE49-F238E27FC236}">
                <a16:creationId xmlns:a16="http://schemas.microsoft.com/office/drawing/2014/main" id="{AA580E2B-A713-4209-B366-5C6E921C49A5}"/>
              </a:ext>
            </a:extLst>
          </p:cNvPr>
          <p:cNvSpPr>
            <a:spLocks noGrp="1"/>
          </p:cNvSpPr>
          <p:nvPr>
            <p:ph sz="quarter" idx="1"/>
          </p:nvPr>
        </p:nvSpPr>
        <p:spPr>
          <a:xfrm>
            <a:off x="3149600" y="1464816"/>
            <a:ext cx="8534400" cy="5086904"/>
          </a:xfrm>
        </p:spPr>
        <p:txBody>
          <a:bodyPr>
            <a:noAutofit/>
          </a:bodyPr>
          <a:lstStyle/>
          <a:p>
            <a:r>
              <a:rPr lang="en-US" sz="2600" dirty="0"/>
              <a:t>Format changes to pages to create more flexibility for edits.</a:t>
            </a:r>
          </a:p>
          <a:p>
            <a:r>
              <a:rPr lang="en-US" sz="2600" dirty="0"/>
              <a:t>Instructions and examples off to side of budget pages to help guide users.</a:t>
            </a:r>
          </a:p>
          <a:p>
            <a:r>
              <a:rPr lang="en-US" sz="2600" dirty="0"/>
              <a:t>Capital Expenses removed (Appendix B pages with Capital Expenses is available – tabs are hidden within workbook).</a:t>
            </a:r>
          </a:p>
          <a:p>
            <a:r>
              <a:rPr lang="en-US" sz="2600" dirty="0"/>
              <a:t>Annualized FTE formulas.</a:t>
            </a:r>
          </a:p>
          <a:p>
            <a:r>
              <a:rPr lang="en-US" sz="2600" dirty="0"/>
              <a:t>Brief duties related to program instead of Minimum Qualifications in Budget Justification.</a:t>
            </a:r>
          </a:p>
          <a:p>
            <a:r>
              <a:rPr lang="en-US" sz="2600" dirty="0"/>
              <a:t>Pull down menu for HHS Service Category types to list UOS Cost Caps (can be easily overtyped by non-HHS users).</a:t>
            </a:r>
          </a:p>
        </p:txBody>
      </p:sp>
      <p:sp>
        <p:nvSpPr>
          <p:cNvPr id="5" name="Title 3">
            <a:extLst>
              <a:ext uri="{FF2B5EF4-FFF2-40B4-BE49-F238E27FC236}">
                <a16:creationId xmlns:a16="http://schemas.microsoft.com/office/drawing/2014/main" id="{156C6DAF-09A4-43FC-A38B-55CD9840BF4A}"/>
              </a:ext>
            </a:extLst>
          </p:cNvPr>
          <p:cNvSpPr>
            <a:spLocks noGrp="1"/>
          </p:cNvSpPr>
          <p:nvPr>
            <p:ph type="title"/>
          </p:nvPr>
        </p:nvSpPr>
        <p:spPr>
          <a:xfrm>
            <a:off x="812800" y="228600"/>
            <a:ext cx="10871200" cy="990600"/>
          </a:xfrm>
        </p:spPr>
        <p:txBody>
          <a:bodyPr/>
          <a:lstStyle/>
          <a:p>
            <a:r>
              <a:rPr lang="en-US" b="1" dirty="0"/>
              <a:t>APPENDIX </a:t>
            </a:r>
            <a:r>
              <a:rPr lang="en-US" b="1" dirty="0" smtClean="0"/>
              <a:t>B- Non-BHS </a:t>
            </a:r>
            <a:endParaRPr lang="en-US" b="1" dirty="0"/>
          </a:p>
        </p:txBody>
      </p:sp>
      <p:sp>
        <p:nvSpPr>
          <p:cNvPr id="2" name="Slide Number Placeholder 1"/>
          <p:cNvSpPr>
            <a:spLocks noGrp="1"/>
          </p:cNvSpPr>
          <p:nvPr>
            <p:ph type="sldNum" sz="quarter" idx="12"/>
          </p:nvPr>
        </p:nvSpPr>
        <p:spPr/>
        <p:txBody>
          <a:bodyPr>
            <a:normAutofit fontScale="85000" lnSpcReduction="20000"/>
          </a:bodyPr>
          <a:lstStyle/>
          <a:p>
            <a:pPr>
              <a:defRPr/>
            </a:pPr>
            <a:fld id="{06A5FDBC-C898-48F6-8F43-B786E722C49E}" type="slidenum">
              <a:rPr lang="en-US" smtClean="0"/>
              <a:pPr>
                <a:defRPr/>
              </a:pPr>
              <a:t>35</a:t>
            </a:fld>
            <a:endParaRPr lang="en-US"/>
          </a:p>
        </p:txBody>
      </p:sp>
    </p:spTree>
    <p:extLst>
      <p:ext uri="{BB962C8B-B14F-4D97-AF65-F5344CB8AC3E}">
        <p14:creationId xmlns:p14="http://schemas.microsoft.com/office/powerpoint/2010/main" val="2807425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A442C3-5C25-428E-B8C1-798C2C1CB021}"/>
              </a:ext>
            </a:extLst>
          </p:cNvPr>
          <p:cNvSpPr>
            <a:spLocks noGrp="1"/>
          </p:cNvSpPr>
          <p:nvPr>
            <p:ph type="title"/>
          </p:nvPr>
        </p:nvSpPr>
        <p:spPr/>
        <p:txBody>
          <a:bodyPr/>
          <a:lstStyle/>
          <a:p>
            <a:r>
              <a:rPr lang="en-US" b="1" dirty="0"/>
              <a:t>Things to keep in mind:</a:t>
            </a:r>
          </a:p>
        </p:txBody>
      </p:sp>
      <p:sp>
        <p:nvSpPr>
          <p:cNvPr id="6" name="Content Placeholder 5">
            <a:extLst>
              <a:ext uri="{FF2B5EF4-FFF2-40B4-BE49-F238E27FC236}">
                <a16:creationId xmlns:a16="http://schemas.microsoft.com/office/drawing/2014/main" id="{0582980D-06F0-41D9-A45E-6171E4106365}"/>
              </a:ext>
            </a:extLst>
          </p:cNvPr>
          <p:cNvSpPr>
            <a:spLocks noGrp="1"/>
          </p:cNvSpPr>
          <p:nvPr>
            <p:ph sz="quarter" idx="1"/>
          </p:nvPr>
        </p:nvSpPr>
        <p:spPr/>
        <p:txBody>
          <a:bodyPr>
            <a:normAutofit fontScale="92500" lnSpcReduction="10000"/>
          </a:bodyPr>
          <a:lstStyle/>
          <a:p>
            <a:pPr lvl="0"/>
            <a:r>
              <a:rPr lang="en-US" sz="2800" dirty="0">
                <a:solidFill>
                  <a:srgbClr val="C00000"/>
                </a:solidFill>
              </a:rPr>
              <a:t>THIS BUDGET WORKBOOK IS ONLY TO BE USED FOR NEW CONTRACTS RESULTING FROM RFPs (or new sole source waivers</a:t>
            </a:r>
            <a:r>
              <a:rPr lang="en-US" sz="2800" dirty="0" smtClean="0">
                <a:solidFill>
                  <a:srgbClr val="C00000"/>
                </a:solidFill>
              </a:rPr>
              <a:t>).</a:t>
            </a:r>
            <a:endParaRPr lang="en-US" sz="2800" dirty="0">
              <a:solidFill>
                <a:srgbClr val="C00000"/>
              </a:solidFill>
            </a:endParaRPr>
          </a:p>
          <a:p>
            <a:pPr lvl="0"/>
            <a:r>
              <a:rPr lang="en-US" sz="2800" dirty="0">
                <a:solidFill>
                  <a:srgbClr val="C00000"/>
                </a:solidFill>
              </a:rPr>
              <a:t>Do not use this to modify existing certified contracts (Amendments or RPBs – Revisions to Program Budgets). </a:t>
            </a:r>
          </a:p>
          <a:p>
            <a:pPr lvl="0"/>
            <a:r>
              <a:rPr lang="en-US" sz="2800" dirty="0">
                <a:solidFill>
                  <a:srgbClr val="C00000"/>
                </a:solidFill>
              </a:rPr>
              <a:t>This document was presented, reviewed in detail and further edited by DPH staff from CDTA, Contracts Unit, Budget Section at a large meeting in February of 2019.</a:t>
            </a:r>
          </a:p>
          <a:p>
            <a:r>
              <a:rPr lang="en-US" sz="2800" dirty="0"/>
              <a:t>HHS has floated this out as a Pilot Project with 6 new contracts developed since FY-2018-19</a:t>
            </a:r>
          </a:p>
          <a:p>
            <a:pPr lvl="1"/>
            <a:r>
              <a:rPr lang="en-US" sz="2400" dirty="0"/>
              <a:t>Providers were able to use without confusion</a:t>
            </a:r>
          </a:p>
          <a:p>
            <a:pPr lvl="1"/>
            <a:r>
              <a:rPr lang="en-US" sz="2400" dirty="0"/>
              <a:t>No major changes </a:t>
            </a:r>
          </a:p>
          <a:p>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E3512004-C1C6-4EBA-80F0-A2527544C099}" type="slidenum">
              <a:rPr lang="en-US" smtClean="0"/>
              <a:pPr>
                <a:defRPr/>
              </a:pPr>
              <a:t>36</a:t>
            </a:fld>
            <a:endParaRPr lang="en-US"/>
          </a:p>
        </p:txBody>
      </p:sp>
    </p:spTree>
    <p:extLst>
      <p:ext uri="{BB962C8B-B14F-4D97-AF65-F5344CB8AC3E}">
        <p14:creationId xmlns:p14="http://schemas.microsoft.com/office/powerpoint/2010/main" val="3854337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CDD3C0-2A30-4702-BBA7-98C1531F51D6}"/>
              </a:ext>
            </a:extLst>
          </p:cNvPr>
          <p:cNvSpPr>
            <a:spLocks noGrp="1"/>
          </p:cNvSpPr>
          <p:nvPr>
            <p:ph type="title"/>
          </p:nvPr>
        </p:nvSpPr>
        <p:spPr/>
        <p:txBody>
          <a:bodyPr>
            <a:normAutofit fontScale="90000"/>
          </a:bodyPr>
          <a:lstStyle/>
          <a:p>
            <a:r>
              <a:rPr lang="en-US" b="1" dirty="0"/>
              <a:t>Review of Actual Workbook: Non-BHS Appendix B</a:t>
            </a:r>
          </a:p>
        </p:txBody>
      </p:sp>
      <p:sp>
        <p:nvSpPr>
          <p:cNvPr id="2" name="Slide Number Placeholder 1"/>
          <p:cNvSpPr>
            <a:spLocks noGrp="1"/>
          </p:cNvSpPr>
          <p:nvPr>
            <p:ph type="sldNum" sz="quarter" idx="12"/>
          </p:nvPr>
        </p:nvSpPr>
        <p:spPr/>
        <p:txBody>
          <a:bodyPr>
            <a:normAutofit fontScale="85000" lnSpcReduction="20000"/>
          </a:bodyPr>
          <a:lstStyle/>
          <a:p>
            <a:pPr>
              <a:defRPr/>
            </a:pPr>
            <a:fld id="{9B492160-091D-4566-98BE-CB5CC3EE6372}" type="slidenum">
              <a:rPr lang="en-US" smtClean="0"/>
              <a:pPr>
                <a:defRPr/>
              </a:pPr>
              <a:t>37</a:t>
            </a:fld>
            <a:endParaRPr lang="en-US"/>
          </a:p>
        </p:txBody>
      </p:sp>
    </p:spTree>
    <p:extLst>
      <p:ext uri="{BB962C8B-B14F-4D97-AF65-F5344CB8AC3E}">
        <p14:creationId xmlns:p14="http://schemas.microsoft.com/office/powerpoint/2010/main" val="5451947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3"/>
          <p:cNvSpPr>
            <a:spLocks noGrp="1"/>
          </p:cNvSpPr>
          <p:nvPr>
            <p:ph type="body" idx="1"/>
          </p:nvPr>
        </p:nvSpPr>
        <p:spPr>
          <a:xfrm>
            <a:off x="2895600" y="2743200"/>
            <a:ext cx="7543800" cy="2895600"/>
          </a:xfrm>
        </p:spPr>
        <p:txBody>
          <a:bodyPr/>
          <a:lstStyle/>
          <a:p>
            <a:pPr eaLnBrk="1" hangingPunct="1"/>
            <a:r>
              <a:rPr lang="en-US" altLang="en-US" sz="4000" b="1" dirty="0" smtClean="0"/>
              <a:t>Judy Perillo</a:t>
            </a:r>
            <a:endParaRPr lang="en-US" altLang="en-US" sz="4000" b="1" dirty="0"/>
          </a:p>
          <a:p>
            <a:r>
              <a:rPr lang="en-US" altLang="en-US" sz="2200" dirty="0" smtClean="0"/>
              <a:t>1380 Howard Street</a:t>
            </a:r>
            <a:endParaRPr lang="en-US" altLang="en-US" sz="2200" dirty="0"/>
          </a:p>
          <a:p>
            <a:pPr>
              <a:spcBef>
                <a:spcPct val="0"/>
              </a:spcBef>
            </a:pPr>
            <a:r>
              <a:rPr lang="en-US" altLang="en-US" sz="2200" dirty="0"/>
              <a:t>San Francisco Department of Public Health</a:t>
            </a:r>
          </a:p>
          <a:p>
            <a:pPr>
              <a:spcBef>
                <a:spcPct val="0"/>
              </a:spcBef>
            </a:pPr>
            <a:r>
              <a:rPr lang="en-US" altLang="en-US" sz="2200" dirty="0"/>
              <a:t>Phone: </a:t>
            </a:r>
            <a:r>
              <a:rPr lang="en-US" altLang="en-US" sz="2200" dirty="0" smtClean="0"/>
              <a:t>(415) 255-3451</a:t>
            </a:r>
            <a:endParaRPr lang="en-US" altLang="en-US" sz="2200" dirty="0"/>
          </a:p>
        </p:txBody>
      </p:sp>
      <p:sp>
        <p:nvSpPr>
          <p:cNvPr id="54275" name="Title 1"/>
          <p:cNvSpPr>
            <a:spLocks noGrp="1"/>
          </p:cNvSpPr>
          <p:nvPr>
            <p:ph type="title"/>
          </p:nvPr>
        </p:nvSpPr>
        <p:spPr>
          <a:xfrm>
            <a:off x="1931350" y="1600200"/>
            <a:ext cx="9861846" cy="990600"/>
          </a:xfrm>
        </p:spPr>
        <p:txBody>
          <a:bodyPr>
            <a:noAutofit/>
          </a:bodyPr>
          <a:lstStyle/>
          <a:p>
            <a:r>
              <a:rPr lang="en-US" altLang="en-US" sz="3600" b="1" dirty="0" smtClean="0"/>
              <a:t>Funding Notification &amp; Appendix </a:t>
            </a:r>
            <a:r>
              <a:rPr lang="en-US" altLang="en-US" sz="3600" b="1" dirty="0"/>
              <a:t>B – Budget </a:t>
            </a:r>
            <a:r>
              <a:rPr lang="en-US" altLang="en-US" sz="3600" b="1" dirty="0" smtClean="0"/>
              <a:t>(BHS</a:t>
            </a:r>
            <a:r>
              <a:rPr lang="en-US" altLang="en-US" sz="3600" b="1" dirty="0"/>
              <a:t>)</a:t>
            </a:r>
          </a:p>
        </p:txBody>
      </p:sp>
      <p:sp>
        <p:nvSpPr>
          <p:cNvPr id="2" name="Slide Number Placeholder 1"/>
          <p:cNvSpPr>
            <a:spLocks noGrp="1"/>
          </p:cNvSpPr>
          <p:nvPr>
            <p:ph type="sldNum" sz="quarter" idx="11"/>
          </p:nvPr>
        </p:nvSpPr>
        <p:spPr/>
        <p:txBody>
          <a:bodyPr/>
          <a:lstStyle/>
          <a:p>
            <a:pPr>
              <a:defRPr/>
            </a:pPr>
            <a:fld id="{3F25EBAF-8DA1-4DF5-8B62-239669122EDE}" type="slidenum">
              <a:rPr lang="en-US" smtClean="0"/>
              <a:pPr>
                <a:defRPr/>
              </a:pPr>
              <a:t>38</a:t>
            </a:fld>
            <a:endParaRPr lang="en-US"/>
          </a:p>
        </p:txBody>
      </p:sp>
    </p:spTree>
    <p:extLst>
      <p:ext uri="{BB962C8B-B14F-4D97-AF65-F5344CB8AC3E}">
        <p14:creationId xmlns:p14="http://schemas.microsoft.com/office/powerpoint/2010/main" val="18769672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DFC1AD4-69B8-4FB1-9DB6-C672DAE0E4CD}"/>
              </a:ext>
            </a:extLst>
          </p:cNvPr>
          <p:cNvSpPr>
            <a:spLocks noGrp="1"/>
          </p:cNvSpPr>
          <p:nvPr>
            <p:ph sz="quarter" idx="1"/>
          </p:nvPr>
        </p:nvSpPr>
        <p:spPr>
          <a:xfrm>
            <a:off x="816864" y="1600200"/>
            <a:ext cx="10527411" cy="4495800"/>
          </a:xfrm>
        </p:spPr>
        <p:txBody>
          <a:bodyPr>
            <a:normAutofit/>
          </a:bodyPr>
          <a:lstStyle/>
          <a:p>
            <a:r>
              <a:rPr lang="en-US" sz="4800" dirty="0" smtClean="0"/>
              <a:t> Cover </a:t>
            </a:r>
            <a:r>
              <a:rPr lang="en-US" sz="4800" dirty="0"/>
              <a:t>Letter</a:t>
            </a:r>
          </a:p>
          <a:p>
            <a:r>
              <a:rPr lang="en-US" sz="4800" dirty="0" smtClean="0"/>
              <a:t> Funding </a:t>
            </a:r>
            <a:r>
              <a:rPr lang="en-US" sz="4800" dirty="0"/>
              <a:t>Detail</a:t>
            </a:r>
          </a:p>
        </p:txBody>
      </p:sp>
      <p:sp>
        <p:nvSpPr>
          <p:cNvPr id="6" name="Title 1"/>
          <p:cNvSpPr>
            <a:spLocks noGrp="1"/>
          </p:cNvSpPr>
          <p:nvPr>
            <p:ph type="title"/>
          </p:nvPr>
        </p:nvSpPr>
        <p:spPr>
          <a:xfrm>
            <a:off x="816864" y="228600"/>
            <a:ext cx="10871200" cy="990600"/>
          </a:xfrm>
        </p:spPr>
        <p:txBody>
          <a:bodyPr/>
          <a:lstStyle/>
          <a:p>
            <a:r>
              <a:rPr lang="en-US" b="1" dirty="0" smtClean="0"/>
              <a:t>Funding Notification</a:t>
            </a:r>
            <a:endParaRPr lang="en-US" b="1" dirty="0"/>
          </a:p>
        </p:txBody>
      </p:sp>
      <p:sp>
        <p:nvSpPr>
          <p:cNvPr id="4" name="Slide Number Placeholder 3"/>
          <p:cNvSpPr>
            <a:spLocks noGrp="1"/>
          </p:cNvSpPr>
          <p:nvPr>
            <p:ph type="sldNum" sz="quarter" idx="12"/>
          </p:nvPr>
        </p:nvSpPr>
        <p:spPr/>
        <p:txBody>
          <a:bodyPr>
            <a:normAutofit fontScale="85000" lnSpcReduction="20000"/>
          </a:bodyPr>
          <a:lstStyle/>
          <a:p>
            <a:pPr>
              <a:defRPr/>
            </a:pPr>
            <a:fld id="{E3512004-C1C6-4EBA-80F0-A2527544C099}" type="slidenum">
              <a:rPr lang="en-US" smtClean="0"/>
              <a:pPr>
                <a:defRPr/>
              </a:pPr>
              <a:t>39</a:t>
            </a:fld>
            <a:endParaRPr lang="en-US"/>
          </a:p>
        </p:txBody>
      </p:sp>
    </p:spTree>
    <p:extLst>
      <p:ext uri="{BB962C8B-B14F-4D97-AF65-F5344CB8AC3E}">
        <p14:creationId xmlns:p14="http://schemas.microsoft.com/office/powerpoint/2010/main" val="3819810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82015" y="90156"/>
            <a:ext cx="10515600" cy="563099"/>
          </a:xfrm>
          <a:noFill/>
          <a:ln>
            <a:noFill/>
          </a:ln>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b="1" dirty="0" smtClean="0">
                <a:solidFill>
                  <a:srgbClr val="002060"/>
                </a:solidFill>
                <a:latin typeface="Tw Cen MT" panose="020B0602020104020603" pitchFamily="34" charset="0"/>
              </a:rPr>
              <a:t>Department of Public Health Business Office</a:t>
            </a:r>
            <a:endParaRPr lang="en-US" b="1" dirty="0">
              <a:solidFill>
                <a:srgbClr val="002060"/>
              </a:solidFill>
              <a:latin typeface="Tw Cen MT" panose="020B0602020104020603" pitchFamily="34" charset="0"/>
            </a:endParaRPr>
          </a:p>
        </p:txBody>
      </p:sp>
      <p:grpSp>
        <p:nvGrpSpPr>
          <p:cNvPr id="33" name="Group 47"/>
          <p:cNvGrpSpPr>
            <a:grpSpLocks noChangeAspect="1"/>
          </p:cNvGrpSpPr>
          <p:nvPr/>
        </p:nvGrpSpPr>
        <p:grpSpPr bwMode="auto">
          <a:xfrm>
            <a:off x="236728" y="709123"/>
            <a:ext cx="11850493" cy="5939376"/>
            <a:chOff x="1271" y="-13"/>
            <a:chExt cx="14615" cy="10312"/>
          </a:xfrm>
        </p:grpSpPr>
        <p:sp>
          <p:nvSpPr>
            <p:cNvPr id="35" name="Text Box 57"/>
            <p:cNvSpPr txBox="1">
              <a:spLocks noChangeArrowheads="1"/>
            </p:cNvSpPr>
            <p:nvPr/>
          </p:nvSpPr>
          <p:spPr bwMode="auto">
            <a:xfrm>
              <a:off x="1271" y="2770"/>
              <a:ext cx="3432" cy="7529"/>
            </a:xfrm>
            <a:prstGeom prst="rect">
              <a:avLst/>
            </a:prstGeom>
            <a:solidFill>
              <a:schemeClr val="accent3">
                <a:lumMod val="20000"/>
                <a:lumOff val="80000"/>
              </a:schemeClr>
            </a:solidFill>
            <a:ln w="12700">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171446" indent="-171446" defTabSz="914377">
                <a:spcAft>
                  <a:spcPts val="300"/>
                </a:spcAft>
                <a:buFont typeface="Wingdings" panose="05000000000000000000" pitchFamily="2" charset="2"/>
                <a:buChar char="§"/>
              </a:pPr>
              <a:r>
                <a:rPr lang="en-US" altLang="en-US" sz="1100" dirty="0">
                  <a:solidFill>
                    <a:srgbClr val="002060"/>
                  </a:solidFill>
                  <a:latin typeface="Tw Cen MT" panose="020B0602020104020603" pitchFamily="34" charset="0"/>
                  <a:ea typeface="Times New Roman" panose="02020603050405020304" pitchFamily="18" charset="0"/>
                </a:rPr>
                <a:t>Conduct comp. annual program monitoring of all contractors and </a:t>
              </a:r>
              <a:r>
                <a:rPr lang="en-US" altLang="en-US" sz="1100" dirty="0" err="1">
                  <a:solidFill>
                    <a:srgbClr val="002060"/>
                  </a:solidFill>
                  <a:latin typeface="Tw Cen MT" panose="020B0602020104020603" pitchFamily="34" charset="0"/>
                  <a:ea typeface="Times New Roman" panose="02020603050405020304" pitchFamily="18" charset="0"/>
                </a:rPr>
                <a:t>Behav</a:t>
              </a:r>
              <a:r>
                <a:rPr lang="en-US" altLang="en-US" sz="1100" dirty="0">
                  <a:solidFill>
                    <a:srgbClr val="002060"/>
                  </a:solidFill>
                  <a:latin typeface="Tw Cen MT" panose="020B0602020104020603" pitchFamily="34" charset="0"/>
                  <a:ea typeface="Times New Roman" panose="02020603050405020304" pitchFamily="18" charset="0"/>
                </a:rPr>
                <a:t>. </a:t>
              </a:r>
              <a:r>
                <a:rPr lang="en-US" altLang="en-US" sz="1100" dirty="0" err="1">
                  <a:solidFill>
                    <a:srgbClr val="002060"/>
                  </a:solidFill>
                  <a:latin typeface="Tw Cen MT" panose="020B0602020104020603" pitchFamily="34" charset="0"/>
                  <a:ea typeface="Times New Roman" panose="02020603050405020304" pitchFamily="18" charset="0"/>
                </a:rPr>
                <a:t>Hlth</a:t>
              </a:r>
              <a:r>
                <a:rPr lang="en-US" altLang="en-US" sz="1100" dirty="0">
                  <a:solidFill>
                    <a:srgbClr val="002060"/>
                  </a:solidFill>
                  <a:latin typeface="Tw Cen MT" panose="020B0602020104020603" pitchFamily="34" charset="0"/>
                  <a:ea typeface="Times New Roman" panose="02020603050405020304" pitchFamily="18" charset="0"/>
                </a:rPr>
                <a:t> Svc. Civil Service clinics</a:t>
              </a:r>
              <a:endParaRPr lang="en-US" altLang="en-US" sz="1100" dirty="0">
                <a:solidFill>
                  <a:srgbClr val="002060"/>
                </a:solidFill>
                <a:latin typeface="Tw Cen MT" panose="020B0602020104020603" pitchFamily="34" charset="0"/>
              </a:endParaRPr>
            </a:p>
            <a:p>
              <a:pPr marL="171446" indent="-171446" defTabSz="914377">
                <a:spcAft>
                  <a:spcPts val="300"/>
                </a:spcAft>
                <a:buFont typeface="Wingdings" panose="05000000000000000000" pitchFamily="2" charset="2"/>
                <a:buChar char="§"/>
              </a:pPr>
              <a:r>
                <a:rPr lang="en-US" altLang="en-US" sz="1100" dirty="0">
                  <a:solidFill>
                    <a:srgbClr val="002060"/>
                  </a:solidFill>
                  <a:latin typeface="Tw Cen MT" panose="020B0602020104020603" pitchFamily="34" charset="0"/>
                  <a:ea typeface="Times New Roman" panose="02020603050405020304" pitchFamily="18" charset="0"/>
                </a:rPr>
                <a:t>Conduct on-site chart audits of all treatment contractors and Civil Service clinics</a:t>
              </a:r>
              <a:endParaRPr lang="en-US" altLang="en-US" sz="1100" dirty="0">
                <a:solidFill>
                  <a:srgbClr val="002060"/>
                </a:solidFill>
                <a:latin typeface="Tw Cen MT" panose="020B0602020104020603" pitchFamily="34" charset="0"/>
              </a:endParaRPr>
            </a:p>
            <a:p>
              <a:pPr marL="171446" indent="-171446" defTabSz="914377">
                <a:spcAft>
                  <a:spcPts val="300"/>
                </a:spcAft>
                <a:buFont typeface="Wingdings" panose="05000000000000000000" pitchFamily="2" charset="2"/>
                <a:buChar char="§"/>
              </a:pPr>
              <a:r>
                <a:rPr lang="en-US" altLang="en-US" sz="1100" dirty="0">
                  <a:solidFill>
                    <a:srgbClr val="002060"/>
                  </a:solidFill>
                  <a:latin typeface="Tw Cen MT" panose="020B0602020104020603" pitchFamily="34" charset="0"/>
                  <a:ea typeface="Times New Roman" panose="02020603050405020304" pitchFamily="18" charset="0"/>
                </a:rPr>
                <a:t>Conduct situational on-site monitoring, including for Whistle blower complaints</a:t>
              </a:r>
              <a:endParaRPr lang="en-US" altLang="en-US" sz="1100" dirty="0">
                <a:solidFill>
                  <a:srgbClr val="002060"/>
                </a:solidFill>
                <a:latin typeface="Tw Cen MT" panose="020B0602020104020603" pitchFamily="34" charset="0"/>
              </a:endParaRPr>
            </a:p>
            <a:p>
              <a:pPr marL="171446" indent="-171446" defTabSz="914377">
                <a:spcAft>
                  <a:spcPts val="300"/>
                </a:spcAft>
                <a:buFont typeface="Wingdings" panose="05000000000000000000" pitchFamily="2" charset="2"/>
                <a:buChar char="§"/>
              </a:pPr>
              <a:r>
                <a:rPr lang="en-US" altLang="en-US" sz="1100" dirty="0">
                  <a:solidFill>
                    <a:srgbClr val="002060"/>
                  </a:solidFill>
                  <a:latin typeface="Tw Cen MT" panose="020B0602020104020603" pitchFamily="34" charset="0"/>
                  <a:ea typeface="Times New Roman" panose="02020603050405020304" pitchFamily="18" charset="0"/>
                </a:rPr>
                <a:t>Facilitate contractors’ and Civil Service clinics’ </a:t>
              </a:r>
              <a:r>
                <a:rPr lang="en-US" altLang="en-US" sz="1100" dirty="0" err="1">
                  <a:solidFill>
                    <a:srgbClr val="002060"/>
                  </a:solidFill>
                  <a:latin typeface="Tw Cen MT" panose="020B0602020104020603" pitchFamily="34" charset="0"/>
                  <a:ea typeface="Times New Roman" panose="02020603050405020304" pitchFamily="18" charset="0"/>
                </a:rPr>
                <a:t>Medi</a:t>
              </a:r>
              <a:r>
                <a:rPr lang="en-US" altLang="en-US" sz="1100" dirty="0">
                  <a:solidFill>
                    <a:srgbClr val="002060"/>
                  </a:solidFill>
                  <a:latin typeface="Tw Cen MT" panose="020B0602020104020603" pitchFamily="34" charset="0"/>
                  <a:ea typeface="Times New Roman" panose="02020603050405020304" pitchFamily="18" charset="0"/>
                </a:rPr>
                <a:t>-Cal site  certification</a:t>
              </a:r>
              <a:endParaRPr lang="en-US" altLang="en-US" sz="1100" dirty="0">
                <a:solidFill>
                  <a:srgbClr val="002060"/>
                </a:solidFill>
                <a:latin typeface="Tw Cen MT" panose="020B0602020104020603" pitchFamily="34" charset="0"/>
              </a:endParaRPr>
            </a:p>
            <a:p>
              <a:pPr marL="171446" indent="-171446" defTabSz="914377">
                <a:spcAft>
                  <a:spcPts val="300"/>
                </a:spcAft>
                <a:buFont typeface="Wingdings" panose="05000000000000000000" pitchFamily="2" charset="2"/>
                <a:buChar char="§"/>
              </a:pPr>
              <a:r>
                <a:rPr lang="en-US" altLang="en-US" sz="1100" dirty="0">
                  <a:solidFill>
                    <a:srgbClr val="002060"/>
                  </a:solidFill>
                  <a:latin typeface="Tw Cen MT" panose="020B0602020104020603" pitchFamily="34" charset="0"/>
                  <a:ea typeface="Times New Roman" panose="02020603050405020304" pitchFamily="18" charset="0"/>
                </a:rPr>
                <a:t>Act as lead and team member in Controller’s Joint Fiscal Compliance Monitoring Program </a:t>
              </a:r>
              <a:endParaRPr lang="en-US" altLang="en-US" sz="1100" dirty="0">
                <a:solidFill>
                  <a:srgbClr val="002060"/>
                </a:solidFill>
                <a:latin typeface="Tw Cen MT" panose="020B0602020104020603" pitchFamily="34" charset="0"/>
              </a:endParaRPr>
            </a:p>
            <a:p>
              <a:pPr marL="171446" indent="-171446" defTabSz="914377">
                <a:spcAft>
                  <a:spcPts val="300"/>
                </a:spcAft>
                <a:buFont typeface="Wingdings" panose="05000000000000000000" pitchFamily="2" charset="2"/>
                <a:buChar char="§"/>
              </a:pPr>
              <a:r>
                <a:rPr lang="en-US" altLang="en-US" sz="1100" dirty="0">
                  <a:solidFill>
                    <a:srgbClr val="002060"/>
                  </a:solidFill>
                  <a:latin typeface="Tw Cen MT" panose="020B0602020104020603" pitchFamily="34" charset="0"/>
                  <a:ea typeface="Times New Roman" panose="02020603050405020304" pitchFamily="18" charset="0"/>
                </a:rPr>
                <a:t>Staff Controller’s Joint Fiscal Steering Committee</a:t>
              </a:r>
              <a:endParaRPr lang="en-US" altLang="en-US" sz="1100" dirty="0">
                <a:solidFill>
                  <a:srgbClr val="002060"/>
                </a:solidFill>
                <a:latin typeface="Tw Cen MT" panose="020B0602020104020603" pitchFamily="34" charset="0"/>
              </a:endParaRPr>
            </a:p>
            <a:p>
              <a:pPr marL="171446" indent="-171446" defTabSz="914377">
                <a:spcAft>
                  <a:spcPts val="300"/>
                </a:spcAft>
                <a:buFont typeface="Wingdings" panose="05000000000000000000" pitchFamily="2" charset="2"/>
                <a:buChar char="§"/>
              </a:pPr>
              <a:r>
                <a:rPr lang="en-US" altLang="en-US" sz="1100" dirty="0">
                  <a:solidFill>
                    <a:srgbClr val="002060"/>
                  </a:solidFill>
                  <a:latin typeface="Tw Cen MT" panose="020B0602020104020603" pitchFamily="34" charset="0"/>
                  <a:ea typeface="Times New Roman" panose="02020603050405020304" pitchFamily="18" charset="0"/>
                </a:rPr>
                <a:t>Investigate Shelter Monitoring Standard of Care complaints</a:t>
              </a:r>
              <a:endParaRPr lang="en-US" altLang="en-US" sz="1100" dirty="0">
                <a:solidFill>
                  <a:srgbClr val="002060"/>
                </a:solidFill>
                <a:latin typeface="Tw Cen MT" panose="020B0602020104020603" pitchFamily="34" charset="0"/>
              </a:endParaRPr>
            </a:p>
            <a:p>
              <a:pPr marL="171446" indent="-171446" defTabSz="914377">
                <a:spcAft>
                  <a:spcPts val="300"/>
                </a:spcAft>
                <a:buFont typeface="Wingdings" panose="05000000000000000000" pitchFamily="2" charset="2"/>
                <a:buChar char="§"/>
              </a:pPr>
              <a:r>
                <a:rPr lang="en-US" altLang="en-US" sz="1100" dirty="0">
                  <a:solidFill>
                    <a:srgbClr val="002060"/>
                  </a:solidFill>
                  <a:latin typeface="Tw Cen MT" panose="020B0602020104020603" pitchFamily="34" charset="0"/>
                  <a:ea typeface="Times New Roman" panose="02020603050405020304" pitchFamily="18" charset="0"/>
                </a:rPr>
                <a:t>Review/follow-up on all contractors’ independent audit reports </a:t>
              </a:r>
              <a:endParaRPr lang="en-US" altLang="en-US" sz="1100" dirty="0">
                <a:solidFill>
                  <a:srgbClr val="002060"/>
                </a:solidFill>
                <a:latin typeface="Tw Cen MT" panose="020B0602020104020603" pitchFamily="34" charset="0"/>
              </a:endParaRPr>
            </a:p>
            <a:p>
              <a:pPr marL="171446" indent="-171446" defTabSz="914377">
                <a:spcAft>
                  <a:spcPts val="300"/>
                </a:spcAft>
                <a:buFont typeface="Wingdings" panose="05000000000000000000" pitchFamily="2" charset="2"/>
                <a:buChar char="§"/>
              </a:pPr>
              <a:r>
                <a:rPr lang="en-US" altLang="en-US" sz="1100" dirty="0">
                  <a:solidFill>
                    <a:srgbClr val="002060"/>
                  </a:solidFill>
                  <a:latin typeface="Tw Cen MT" panose="020B0602020104020603" pitchFamily="34" charset="0"/>
                  <a:ea typeface="Times New Roman" panose="02020603050405020304" pitchFamily="18" charset="0"/>
                </a:rPr>
                <a:t>Implement provisions of Proposition I</a:t>
              </a:r>
              <a:endParaRPr lang="en-US" altLang="en-US" sz="1100" dirty="0">
                <a:solidFill>
                  <a:srgbClr val="002060"/>
                </a:solidFill>
                <a:latin typeface="Tw Cen MT" panose="020B0602020104020603" pitchFamily="34" charset="0"/>
              </a:endParaRPr>
            </a:p>
            <a:p>
              <a:pPr marL="171446" indent="-171446" defTabSz="914377">
                <a:spcAft>
                  <a:spcPts val="300"/>
                </a:spcAft>
                <a:buFont typeface="Wingdings" panose="05000000000000000000" pitchFamily="2" charset="2"/>
                <a:buChar char="§"/>
              </a:pPr>
              <a:r>
                <a:rPr lang="en-US" altLang="en-US" sz="1100" dirty="0">
                  <a:solidFill>
                    <a:srgbClr val="002060"/>
                  </a:solidFill>
                  <a:latin typeface="Tw Cen MT" panose="020B0602020104020603" pitchFamily="34" charset="0"/>
                  <a:ea typeface="Times New Roman" panose="02020603050405020304" pitchFamily="18" charset="0"/>
                </a:rPr>
                <a:t>Conduct data analysis for contractors’/Civil Service clinics’ deliverables, objectives, clinical compliance</a:t>
              </a:r>
              <a:endParaRPr lang="en-US" altLang="en-US" sz="1100" dirty="0">
                <a:solidFill>
                  <a:srgbClr val="002060"/>
                </a:solidFill>
                <a:latin typeface="Tw Cen MT" panose="020B0602020104020603" pitchFamily="34" charset="0"/>
              </a:endParaRPr>
            </a:p>
            <a:p>
              <a:pPr defTabSz="914377">
                <a:tabLst>
                  <a:tab pos="228594" algn="l"/>
                </a:tabLst>
              </a:pPr>
              <a:endParaRPr lang="en-US" altLang="en-US" dirty="0">
                <a:solidFill>
                  <a:srgbClr val="002060"/>
                </a:solidFill>
                <a:latin typeface="Tw Cen MT" panose="020B0602020104020603" pitchFamily="34" charset="0"/>
              </a:endParaRPr>
            </a:p>
          </p:txBody>
        </p:sp>
        <p:sp>
          <p:nvSpPr>
            <p:cNvPr id="36" name="Text Box 56"/>
            <p:cNvSpPr txBox="1">
              <a:spLocks noChangeArrowheads="1"/>
            </p:cNvSpPr>
            <p:nvPr/>
          </p:nvSpPr>
          <p:spPr bwMode="auto">
            <a:xfrm>
              <a:off x="4868" y="1661"/>
              <a:ext cx="3899" cy="1012"/>
            </a:xfrm>
            <a:prstGeom prst="rect">
              <a:avLst/>
            </a:prstGeom>
            <a:solidFill>
              <a:schemeClr val="accent5">
                <a:lumMod val="20000"/>
                <a:lumOff val="80000"/>
              </a:schemeClr>
            </a:solidFill>
            <a:ln w="12700">
              <a:noFill/>
              <a:miter lim="800000"/>
              <a:headEnd/>
              <a:tailEnd/>
            </a:ln>
          </p:spPr>
          <p:txBody>
            <a:bodyPr vert="horz" wrap="square" lIns="91440" tIns="45720" rIns="91440" bIns="45720" numCol="1" anchor="t" anchorCtr="0" compatLnSpc="1">
              <a:prstTxWarp prst="textNoShape">
                <a:avLst/>
              </a:prstTxWarp>
            </a:bodyPr>
            <a:lstStyle/>
            <a:p>
              <a:pPr algn="ctr" defTabSz="914377" eaLnBrk="0" fontAlgn="base" hangingPunct="0">
                <a:spcBef>
                  <a:spcPct val="0"/>
                </a:spcBef>
                <a:spcAft>
                  <a:spcPct val="0"/>
                </a:spcAft>
              </a:pPr>
              <a:r>
                <a:rPr lang="en-US" altLang="en-US" sz="1200" b="1" dirty="0">
                  <a:solidFill>
                    <a:srgbClr val="002060"/>
                  </a:solidFill>
                  <a:latin typeface="Tw Cen MT" panose="020B0602020104020603" pitchFamily="34" charset="0"/>
                  <a:ea typeface="Times New Roman" panose="02020603050405020304" pitchFamily="18" charset="0"/>
                </a:rPr>
                <a:t>Contract Development &amp; Technical Assistance (CDTA)</a:t>
              </a:r>
              <a:endParaRPr lang="en-US" altLang="en-US" sz="1200" b="1" dirty="0">
                <a:solidFill>
                  <a:srgbClr val="002060"/>
                </a:solidFill>
                <a:latin typeface="Tw Cen MT" panose="020B0602020104020603" pitchFamily="34" charset="0"/>
              </a:endParaRPr>
            </a:p>
            <a:p>
              <a:pPr algn="ctr" defTabSz="914377" eaLnBrk="0" fontAlgn="base" hangingPunct="0">
                <a:spcBef>
                  <a:spcPct val="0"/>
                </a:spcBef>
                <a:spcAft>
                  <a:spcPct val="0"/>
                </a:spcAft>
              </a:pPr>
              <a:r>
                <a:rPr lang="en-US" altLang="en-US" sz="1200" dirty="0">
                  <a:solidFill>
                    <a:srgbClr val="002060"/>
                  </a:solidFill>
                  <a:latin typeface="Tw Cen MT" panose="020B0602020104020603" pitchFamily="34" charset="0"/>
                  <a:ea typeface="Times New Roman" panose="02020603050405020304" pitchFamily="18" charset="0"/>
                </a:rPr>
                <a:t>Michelle Long, Director</a:t>
              </a:r>
              <a:endParaRPr lang="en-US" altLang="en-US" sz="1200" dirty="0">
                <a:solidFill>
                  <a:srgbClr val="002060"/>
                </a:solidFill>
                <a:latin typeface="Tw Cen MT" panose="020B0602020104020603" pitchFamily="34" charset="0"/>
              </a:endParaRPr>
            </a:p>
          </p:txBody>
        </p:sp>
        <p:sp>
          <p:nvSpPr>
            <p:cNvPr id="37" name="Text Box 55"/>
            <p:cNvSpPr txBox="1">
              <a:spLocks noChangeArrowheads="1"/>
            </p:cNvSpPr>
            <p:nvPr/>
          </p:nvSpPr>
          <p:spPr bwMode="auto">
            <a:xfrm>
              <a:off x="6597" y="-13"/>
              <a:ext cx="3838" cy="762"/>
            </a:xfrm>
            <a:prstGeom prst="rect">
              <a:avLst/>
            </a:prstGeom>
            <a:solidFill>
              <a:schemeClr val="accent1">
                <a:lumMod val="40000"/>
                <a:lumOff val="60000"/>
              </a:schemeClr>
            </a:solidFill>
            <a:ln w="12700">
              <a:noFill/>
              <a:miter lim="800000"/>
              <a:headEnd/>
              <a:tailEnd/>
            </a:ln>
          </p:spPr>
          <p:txBody>
            <a:bodyPr vert="horz" wrap="square" lIns="91440" tIns="45720" rIns="91440" bIns="45720" numCol="1" anchor="t" anchorCtr="0" compatLnSpc="1">
              <a:prstTxWarp prst="textNoShape">
                <a:avLst/>
              </a:prstTxWarp>
            </a:bodyPr>
            <a:lstStyle/>
            <a:p>
              <a:pPr algn="ctr" defTabSz="914377" eaLnBrk="0" fontAlgn="base" hangingPunct="0">
                <a:spcBef>
                  <a:spcPct val="0"/>
                </a:spcBef>
                <a:spcAft>
                  <a:spcPct val="0"/>
                </a:spcAft>
              </a:pPr>
              <a:r>
                <a:rPr lang="en-US" altLang="en-US" sz="1200" dirty="0">
                  <a:solidFill>
                    <a:srgbClr val="002060"/>
                  </a:solidFill>
                  <a:latin typeface="Tw Cen MT" panose="020B0602020104020603" pitchFamily="34" charset="0"/>
                </a:rPr>
                <a:t>DPH Chief Financial Officer</a:t>
              </a:r>
            </a:p>
            <a:p>
              <a:pPr algn="ctr" defTabSz="914377" eaLnBrk="0" fontAlgn="base" hangingPunct="0">
                <a:spcBef>
                  <a:spcPct val="0"/>
                </a:spcBef>
                <a:spcAft>
                  <a:spcPct val="0"/>
                </a:spcAft>
              </a:pPr>
              <a:r>
                <a:rPr lang="en-US" altLang="en-US" sz="1200" dirty="0">
                  <a:solidFill>
                    <a:srgbClr val="002060"/>
                  </a:solidFill>
                  <a:latin typeface="Tw Cen MT" panose="020B0602020104020603" pitchFamily="34" charset="0"/>
                  <a:ea typeface="Times New Roman" panose="02020603050405020304" pitchFamily="18" charset="0"/>
                </a:rPr>
                <a:t>Greg Wagner</a:t>
              </a:r>
              <a:endParaRPr lang="en-US" altLang="en-US" sz="1200" dirty="0">
                <a:solidFill>
                  <a:srgbClr val="002060"/>
                </a:solidFill>
                <a:latin typeface="Tw Cen MT" panose="020B0602020104020603" pitchFamily="34" charset="0"/>
              </a:endParaRPr>
            </a:p>
          </p:txBody>
        </p:sp>
        <p:sp>
          <p:nvSpPr>
            <p:cNvPr id="38" name="Text Box 54"/>
            <p:cNvSpPr txBox="1">
              <a:spLocks noChangeArrowheads="1"/>
            </p:cNvSpPr>
            <p:nvPr/>
          </p:nvSpPr>
          <p:spPr bwMode="auto">
            <a:xfrm>
              <a:off x="6597" y="846"/>
              <a:ext cx="3838" cy="792"/>
            </a:xfrm>
            <a:prstGeom prst="rect">
              <a:avLst/>
            </a:prstGeom>
            <a:solidFill>
              <a:schemeClr val="accent1">
                <a:lumMod val="40000"/>
                <a:lumOff val="60000"/>
              </a:schemeClr>
            </a:solidFill>
            <a:ln w="12700">
              <a:noFill/>
              <a:miter lim="800000"/>
              <a:headEnd/>
              <a:tailEnd/>
            </a:ln>
          </p:spPr>
          <p:txBody>
            <a:bodyPr vert="horz" wrap="square" lIns="91440" tIns="45720" rIns="91440" bIns="45720" numCol="1" anchor="t" anchorCtr="0" compatLnSpc="1">
              <a:prstTxWarp prst="textNoShape">
                <a:avLst/>
              </a:prstTxWarp>
            </a:bodyPr>
            <a:lstStyle/>
            <a:p>
              <a:pPr algn="ctr" defTabSz="914377" eaLnBrk="0" fontAlgn="base" hangingPunct="0">
                <a:spcBef>
                  <a:spcPct val="0"/>
                </a:spcBef>
                <a:spcAft>
                  <a:spcPct val="0"/>
                </a:spcAft>
              </a:pPr>
              <a:r>
                <a:rPr lang="en-US" altLang="en-US" sz="1200" dirty="0">
                  <a:solidFill>
                    <a:srgbClr val="002060"/>
                  </a:solidFill>
                  <a:latin typeface="Tw Cen MT" panose="020B0602020104020603" pitchFamily="34" charset="0"/>
                  <a:ea typeface="Times New Roman" panose="02020603050405020304" pitchFamily="18" charset="0"/>
                </a:rPr>
                <a:t>Director of Business Office</a:t>
              </a:r>
              <a:endParaRPr lang="en-US" altLang="en-US" sz="1200" dirty="0">
                <a:solidFill>
                  <a:srgbClr val="002060"/>
                </a:solidFill>
                <a:latin typeface="Tw Cen MT" panose="020B0602020104020603" pitchFamily="34" charset="0"/>
              </a:endParaRPr>
            </a:p>
            <a:p>
              <a:pPr algn="ctr" defTabSz="914377" eaLnBrk="0" fontAlgn="base" hangingPunct="0">
                <a:spcBef>
                  <a:spcPct val="0"/>
                </a:spcBef>
                <a:spcAft>
                  <a:spcPct val="0"/>
                </a:spcAft>
              </a:pPr>
              <a:r>
                <a:rPr lang="en-US" altLang="en-US" sz="1200" dirty="0">
                  <a:solidFill>
                    <a:srgbClr val="002060"/>
                  </a:solidFill>
                  <a:latin typeface="Tw Cen MT" panose="020B0602020104020603" pitchFamily="34" charset="0"/>
                  <a:ea typeface="Times New Roman" panose="02020603050405020304" pitchFamily="18" charset="0"/>
                </a:rPr>
                <a:t>Michelle </a:t>
              </a:r>
              <a:r>
                <a:rPr lang="en-US" altLang="en-US" sz="1200" dirty="0" err="1">
                  <a:solidFill>
                    <a:srgbClr val="002060"/>
                  </a:solidFill>
                  <a:latin typeface="Tw Cen MT" panose="020B0602020104020603" pitchFamily="34" charset="0"/>
                  <a:ea typeface="Times New Roman" panose="02020603050405020304" pitchFamily="18" charset="0"/>
                </a:rPr>
                <a:t>Ruggels</a:t>
              </a:r>
              <a:endParaRPr lang="en-US" altLang="en-US" sz="1200" dirty="0">
                <a:solidFill>
                  <a:srgbClr val="002060"/>
                </a:solidFill>
                <a:latin typeface="Tw Cen MT" panose="020B0602020104020603" pitchFamily="34" charset="0"/>
              </a:endParaRPr>
            </a:p>
            <a:p>
              <a:pPr algn="ctr" defTabSz="914377" eaLnBrk="0" fontAlgn="base" hangingPunct="0">
                <a:spcBef>
                  <a:spcPct val="0"/>
                </a:spcBef>
                <a:spcAft>
                  <a:spcPct val="0"/>
                </a:spcAft>
              </a:pPr>
              <a:endParaRPr lang="en-US" altLang="en-US" sz="1200" dirty="0">
                <a:latin typeface="Tw Cen MT" panose="020B0602020104020603" pitchFamily="34" charset="0"/>
              </a:endParaRPr>
            </a:p>
          </p:txBody>
        </p:sp>
        <p:sp>
          <p:nvSpPr>
            <p:cNvPr id="39" name="Text Box 53"/>
            <p:cNvSpPr txBox="1">
              <a:spLocks noChangeArrowheads="1"/>
            </p:cNvSpPr>
            <p:nvPr/>
          </p:nvSpPr>
          <p:spPr bwMode="auto">
            <a:xfrm>
              <a:off x="1271" y="1661"/>
              <a:ext cx="3432" cy="1012"/>
            </a:xfrm>
            <a:prstGeom prst="rect">
              <a:avLst/>
            </a:prstGeom>
            <a:solidFill>
              <a:schemeClr val="accent5">
                <a:lumMod val="20000"/>
                <a:lumOff val="80000"/>
              </a:schemeClr>
            </a:solidFill>
            <a:ln w="12700">
              <a:noFill/>
              <a:miter lim="800000"/>
              <a:headEnd/>
              <a:tailEnd/>
            </a:ln>
          </p:spPr>
          <p:txBody>
            <a:bodyPr vert="horz" wrap="square" lIns="91440" tIns="45720" rIns="91440" bIns="45720" numCol="1" anchor="t" anchorCtr="0" compatLnSpc="1">
              <a:prstTxWarp prst="textNoShape">
                <a:avLst/>
              </a:prstTxWarp>
            </a:bodyPr>
            <a:lstStyle/>
            <a:p>
              <a:pPr algn="ctr" defTabSz="914377" eaLnBrk="0" fontAlgn="base" hangingPunct="0">
                <a:spcBef>
                  <a:spcPct val="0"/>
                </a:spcBef>
                <a:spcAft>
                  <a:spcPct val="0"/>
                </a:spcAft>
              </a:pPr>
              <a:r>
                <a:rPr lang="en-US" altLang="en-US" sz="1200" b="1" dirty="0">
                  <a:solidFill>
                    <a:srgbClr val="002060"/>
                  </a:solidFill>
                  <a:latin typeface="Tw Cen MT" panose="020B0602020104020603" pitchFamily="34" charset="0"/>
                  <a:ea typeface="Times New Roman" panose="02020603050405020304" pitchFamily="18" charset="0"/>
                </a:rPr>
                <a:t>Business Office Contract Compliance (BOCC)</a:t>
              </a:r>
              <a:endParaRPr lang="en-US" altLang="en-US" sz="1200" b="1" dirty="0">
                <a:solidFill>
                  <a:srgbClr val="002060"/>
                </a:solidFill>
                <a:latin typeface="Tw Cen MT" panose="020B0602020104020603" pitchFamily="34" charset="0"/>
              </a:endParaRPr>
            </a:p>
            <a:p>
              <a:pPr algn="ctr" defTabSz="914377" eaLnBrk="0" fontAlgn="base" hangingPunct="0">
                <a:spcBef>
                  <a:spcPct val="0"/>
                </a:spcBef>
                <a:spcAft>
                  <a:spcPct val="0"/>
                </a:spcAft>
              </a:pPr>
              <a:r>
                <a:rPr lang="en-US" altLang="en-US" sz="1200" dirty="0">
                  <a:latin typeface="Tw Cen MT" panose="020B0602020104020603" pitchFamily="34" charset="0"/>
                  <a:ea typeface="Times New Roman" panose="02020603050405020304" pitchFamily="18" charset="0"/>
                </a:rPr>
                <a:t>Michelle Ruggels, Interim Director</a:t>
              </a:r>
              <a:endParaRPr lang="en-US" altLang="en-US" sz="1200" dirty="0">
                <a:latin typeface="Tw Cen MT" panose="020B0602020104020603" pitchFamily="34" charset="0"/>
              </a:endParaRPr>
            </a:p>
          </p:txBody>
        </p:sp>
        <p:sp>
          <p:nvSpPr>
            <p:cNvPr id="40" name="Text Box 52"/>
            <p:cNvSpPr txBox="1">
              <a:spLocks noChangeArrowheads="1"/>
            </p:cNvSpPr>
            <p:nvPr/>
          </p:nvSpPr>
          <p:spPr bwMode="auto">
            <a:xfrm>
              <a:off x="4868" y="2770"/>
              <a:ext cx="3899" cy="7529"/>
            </a:xfrm>
            <a:prstGeom prst="rect">
              <a:avLst/>
            </a:prstGeom>
            <a:solidFill>
              <a:schemeClr val="accent3">
                <a:lumMod val="20000"/>
                <a:lumOff val="80000"/>
              </a:schemeClr>
            </a:solidFill>
            <a:ln w="12700">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171446" indent="-171446">
                <a:spcAft>
                  <a:spcPts val="300"/>
                </a:spcAft>
                <a:buFont typeface="Wingdings" panose="05000000000000000000" pitchFamily="2" charset="2"/>
                <a:buChar char="§"/>
              </a:pPr>
              <a:r>
                <a:rPr lang="en-US" altLang="en-US" sz="1100" kern="900" dirty="0">
                  <a:solidFill>
                    <a:srgbClr val="002060"/>
                  </a:solidFill>
                  <a:latin typeface="Tw Cen MT" panose="020B0602020104020603" pitchFamily="34" charset="0"/>
                  <a:ea typeface="Times New Roman" panose="02020603050405020304" pitchFamily="18" charset="0"/>
                </a:rPr>
                <a:t>Principal Point of Contact for contracting organizations</a:t>
              </a:r>
            </a:p>
            <a:p>
              <a:pPr marL="171446" indent="-171446">
                <a:spcAft>
                  <a:spcPts val="300"/>
                </a:spcAft>
                <a:buFont typeface="Wingdings" panose="05000000000000000000" pitchFamily="2" charset="2"/>
                <a:buChar char="§"/>
              </a:pPr>
              <a:r>
                <a:rPr lang="en-US" altLang="en-US" sz="1100" kern="900" dirty="0">
                  <a:solidFill>
                    <a:srgbClr val="002060"/>
                  </a:solidFill>
                  <a:latin typeface="Tw Cen MT" panose="020B0602020104020603" pitchFamily="34" charset="0"/>
                  <a:ea typeface="Times New Roman" panose="02020603050405020304" pitchFamily="18" charset="0"/>
                </a:rPr>
                <a:t>Develop standardized contracting policies and procedures</a:t>
              </a:r>
            </a:p>
            <a:p>
              <a:pPr marL="171446" indent="-171446">
                <a:spcAft>
                  <a:spcPts val="300"/>
                </a:spcAft>
                <a:buFont typeface="Wingdings" panose="05000000000000000000" pitchFamily="2" charset="2"/>
                <a:buChar char="§"/>
              </a:pPr>
              <a:r>
                <a:rPr lang="en-US" altLang="en-US" sz="1100" kern="900" dirty="0">
                  <a:solidFill>
                    <a:srgbClr val="002060"/>
                  </a:solidFill>
                  <a:latin typeface="Tw Cen MT" panose="020B0602020104020603" pitchFamily="34" charset="0"/>
                  <a:ea typeface="Times New Roman" panose="02020603050405020304" pitchFamily="18" charset="0"/>
                </a:rPr>
                <a:t>Liaison across covered sections to ensure consistency of contract documents and policies.</a:t>
              </a:r>
            </a:p>
            <a:p>
              <a:pPr marL="171446" indent="-171446">
                <a:spcAft>
                  <a:spcPts val="300"/>
                </a:spcAft>
                <a:buFont typeface="Wingdings" panose="05000000000000000000" pitchFamily="2" charset="2"/>
                <a:buChar char="§"/>
              </a:pPr>
              <a:r>
                <a:rPr lang="en-US" altLang="en-US" sz="1100" kern="900" dirty="0">
                  <a:solidFill>
                    <a:srgbClr val="002060"/>
                  </a:solidFill>
                  <a:latin typeface="Tw Cen MT" panose="020B0602020104020603" pitchFamily="34" charset="0"/>
                  <a:ea typeface="Times New Roman" panose="02020603050405020304" pitchFamily="18" charset="0"/>
                </a:rPr>
                <a:t>Coordination of contract development process, including negotiations, planning and implementation</a:t>
              </a:r>
            </a:p>
            <a:p>
              <a:pPr marL="171446" indent="-171446">
                <a:spcAft>
                  <a:spcPts val="300"/>
                </a:spcAft>
                <a:buFont typeface="Wingdings" panose="05000000000000000000" pitchFamily="2" charset="2"/>
                <a:buChar char="§"/>
              </a:pPr>
              <a:r>
                <a:rPr lang="en-US" altLang="en-US" sz="1100" kern="900" dirty="0">
                  <a:solidFill>
                    <a:srgbClr val="002060"/>
                  </a:solidFill>
                  <a:latin typeface="Tw Cen MT" panose="020B0602020104020603" pitchFamily="34" charset="0"/>
                  <a:ea typeface="Times New Roman" panose="02020603050405020304" pitchFamily="18" charset="0"/>
                </a:rPr>
                <a:t>Liaison with Contracts Office and Budget Unit through certification</a:t>
              </a:r>
            </a:p>
            <a:p>
              <a:pPr marL="171446" indent="-171446">
                <a:spcAft>
                  <a:spcPts val="300"/>
                </a:spcAft>
                <a:buFont typeface="Wingdings" panose="05000000000000000000" pitchFamily="2" charset="2"/>
                <a:buChar char="§"/>
              </a:pPr>
              <a:r>
                <a:rPr lang="en-US" altLang="en-US" sz="1100" kern="900" dirty="0">
                  <a:solidFill>
                    <a:srgbClr val="002060"/>
                  </a:solidFill>
                  <a:latin typeface="Tw Cen MT" panose="020B0602020104020603" pitchFamily="34" charset="0"/>
                  <a:ea typeface="Times New Roman" panose="02020603050405020304" pitchFamily="18" charset="0"/>
                </a:rPr>
                <a:t>Preparation of Appendix A and B for all contracts</a:t>
              </a:r>
            </a:p>
            <a:p>
              <a:pPr marL="171446" indent="-171446">
                <a:spcAft>
                  <a:spcPts val="300"/>
                </a:spcAft>
                <a:buFont typeface="Wingdings" panose="05000000000000000000" pitchFamily="2" charset="2"/>
                <a:buChar char="§"/>
              </a:pPr>
              <a:r>
                <a:rPr lang="en-US" altLang="en-US" sz="1100" kern="900" dirty="0">
                  <a:solidFill>
                    <a:srgbClr val="002060"/>
                  </a:solidFill>
                  <a:latin typeface="Tw Cen MT" panose="020B0602020104020603" pitchFamily="34" charset="0"/>
                  <a:ea typeface="Times New Roman" panose="02020603050405020304" pitchFamily="18" charset="0"/>
                </a:rPr>
                <a:t>Maintain and manage calendar of activities that affect contract development</a:t>
              </a:r>
            </a:p>
            <a:p>
              <a:pPr marL="171446" indent="-171446">
                <a:spcAft>
                  <a:spcPts val="300"/>
                </a:spcAft>
                <a:buFont typeface="Wingdings" panose="05000000000000000000" pitchFamily="2" charset="2"/>
                <a:buChar char="§"/>
              </a:pPr>
              <a:r>
                <a:rPr lang="en-US" altLang="en-US" sz="1100" kern="900" dirty="0">
                  <a:solidFill>
                    <a:srgbClr val="002060"/>
                  </a:solidFill>
                  <a:latin typeface="Tw Cen MT" panose="020B0602020104020603" pitchFamily="34" charset="0"/>
                  <a:ea typeface="Times New Roman" panose="02020603050405020304" pitchFamily="18" charset="0"/>
                </a:rPr>
                <a:t>Plan technical assistance resources and methods of deployment; offer technical assistance as needed</a:t>
              </a:r>
            </a:p>
            <a:p>
              <a:pPr marL="171446" indent="-171446">
                <a:spcAft>
                  <a:spcPts val="300"/>
                </a:spcAft>
                <a:buFont typeface="Wingdings" panose="05000000000000000000" pitchFamily="2" charset="2"/>
                <a:buChar char="§"/>
              </a:pPr>
              <a:r>
                <a:rPr lang="en-US" altLang="en-US" sz="1100" kern="900" dirty="0">
                  <a:solidFill>
                    <a:srgbClr val="002060"/>
                  </a:solidFill>
                  <a:latin typeface="Tw Cen MT" panose="020B0602020104020603" pitchFamily="34" charset="0"/>
                  <a:ea typeface="Times New Roman" panose="02020603050405020304" pitchFamily="18" charset="0"/>
                </a:rPr>
                <a:t>Initiate and/or review contract modification/ revision requests  </a:t>
              </a:r>
            </a:p>
            <a:p>
              <a:pPr marL="171446" indent="-171446">
                <a:spcAft>
                  <a:spcPts val="300"/>
                </a:spcAft>
                <a:buFont typeface="Wingdings" panose="05000000000000000000" pitchFamily="2" charset="2"/>
                <a:buChar char="§"/>
              </a:pPr>
              <a:r>
                <a:rPr lang="en-US" altLang="en-US" sz="1100" kern="900" dirty="0">
                  <a:solidFill>
                    <a:srgbClr val="002060"/>
                  </a:solidFill>
                  <a:latin typeface="Tw Cen MT" panose="020B0602020104020603" pitchFamily="34" charset="0"/>
                  <a:ea typeface="Times New Roman" panose="02020603050405020304" pitchFamily="18" charset="0"/>
                </a:rPr>
                <a:t>Lead through </a:t>
              </a:r>
              <a:r>
                <a:rPr lang="en-US" altLang="en-US" sz="1100" kern="900" dirty="0" err="1">
                  <a:solidFill>
                    <a:srgbClr val="002060"/>
                  </a:solidFill>
                  <a:latin typeface="Tw Cen MT" panose="020B0602020104020603" pitchFamily="34" charset="0"/>
                  <a:ea typeface="Times New Roman" panose="02020603050405020304" pitchFamily="18" charset="0"/>
                </a:rPr>
                <a:t>Medi</a:t>
              </a:r>
              <a:r>
                <a:rPr lang="en-US" altLang="en-US" sz="1100" kern="900" dirty="0">
                  <a:solidFill>
                    <a:srgbClr val="002060"/>
                  </a:solidFill>
                  <a:latin typeface="Tw Cen MT" panose="020B0602020104020603" pitchFamily="34" charset="0"/>
                  <a:ea typeface="Times New Roman" panose="02020603050405020304" pitchFamily="18" charset="0"/>
                </a:rPr>
                <a:t>-Cal Certification process coordination</a:t>
              </a:r>
            </a:p>
            <a:p>
              <a:pPr marL="171446" indent="-171446">
                <a:spcAft>
                  <a:spcPts val="300"/>
                </a:spcAft>
                <a:buFont typeface="Wingdings" panose="05000000000000000000" pitchFamily="2" charset="2"/>
                <a:buChar char="§"/>
              </a:pPr>
              <a:r>
                <a:rPr lang="en-US" altLang="en-US" sz="1100" kern="900" dirty="0">
                  <a:solidFill>
                    <a:srgbClr val="002060"/>
                  </a:solidFill>
                  <a:latin typeface="Tw Cen MT" panose="020B0602020104020603" pitchFamily="34" charset="0"/>
                  <a:ea typeface="Times New Roman" panose="02020603050405020304" pitchFamily="18" charset="0"/>
                </a:rPr>
                <a:t>Develop, monitor Corrective Action Plans, and update Health Commission </a:t>
              </a:r>
            </a:p>
            <a:p>
              <a:pPr defTabSz="914377">
                <a:tabLst>
                  <a:tab pos="228594" algn="l"/>
                </a:tabLst>
              </a:pPr>
              <a:endParaRPr lang="en-US" altLang="en-US" dirty="0">
                <a:solidFill>
                  <a:srgbClr val="002060"/>
                </a:solidFill>
                <a:latin typeface="Tw Cen MT" panose="020B0602020104020603" pitchFamily="34" charset="0"/>
              </a:endParaRPr>
            </a:p>
          </p:txBody>
        </p:sp>
        <p:sp>
          <p:nvSpPr>
            <p:cNvPr id="41" name="Text Box 51"/>
            <p:cNvSpPr txBox="1">
              <a:spLocks noChangeArrowheads="1"/>
            </p:cNvSpPr>
            <p:nvPr/>
          </p:nvSpPr>
          <p:spPr bwMode="auto">
            <a:xfrm>
              <a:off x="8932" y="1661"/>
              <a:ext cx="3442" cy="1012"/>
            </a:xfrm>
            <a:prstGeom prst="rect">
              <a:avLst/>
            </a:prstGeom>
            <a:solidFill>
              <a:schemeClr val="accent5">
                <a:lumMod val="20000"/>
                <a:lumOff val="80000"/>
              </a:schemeClr>
            </a:solidFill>
            <a:ln w="12700">
              <a:noFill/>
              <a:miter lim="800000"/>
              <a:headEnd/>
              <a:tailEnd/>
            </a:ln>
          </p:spPr>
          <p:txBody>
            <a:bodyPr vert="horz" wrap="square" lIns="91440" tIns="45720" rIns="91440" bIns="45720" numCol="1" anchor="t" anchorCtr="0" compatLnSpc="1">
              <a:prstTxWarp prst="textNoShape">
                <a:avLst/>
              </a:prstTxWarp>
            </a:bodyPr>
            <a:lstStyle/>
            <a:p>
              <a:pPr algn="ctr" defTabSz="914377" eaLnBrk="0" fontAlgn="base" hangingPunct="0">
                <a:spcBef>
                  <a:spcPct val="0"/>
                </a:spcBef>
                <a:spcAft>
                  <a:spcPct val="0"/>
                </a:spcAft>
              </a:pPr>
              <a:r>
                <a:rPr lang="en-US" altLang="en-US" sz="1200" b="1" dirty="0">
                  <a:solidFill>
                    <a:srgbClr val="002060"/>
                  </a:solidFill>
                  <a:latin typeface="Tw Cen MT" panose="020B0602020104020603" pitchFamily="34" charset="0"/>
                  <a:ea typeface="Times New Roman" panose="02020603050405020304" pitchFamily="18" charset="0"/>
                </a:rPr>
                <a:t>Budget Unit</a:t>
              </a:r>
              <a:endParaRPr lang="en-US" altLang="en-US" sz="1200" b="1" dirty="0">
                <a:solidFill>
                  <a:srgbClr val="002060"/>
                </a:solidFill>
                <a:latin typeface="Tw Cen MT" panose="020B0602020104020603" pitchFamily="34" charset="0"/>
              </a:endParaRPr>
            </a:p>
            <a:p>
              <a:pPr algn="ctr" defTabSz="914377" eaLnBrk="0" fontAlgn="base" hangingPunct="0">
                <a:spcBef>
                  <a:spcPct val="0"/>
                </a:spcBef>
                <a:spcAft>
                  <a:spcPct val="0"/>
                </a:spcAft>
              </a:pPr>
              <a:r>
                <a:rPr lang="en-US" altLang="en-US" sz="1200" dirty="0">
                  <a:solidFill>
                    <a:srgbClr val="002060"/>
                  </a:solidFill>
                  <a:latin typeface="Tw Cen MT" panose="020B0602020104020603" pitchFamily="34" charset="0"/>
                  <a:ea typeface="Times New Roman" panose="02020603050405020304" pitchFamily="18" charset="0"/>
                </a:rPr>
                <a:t>Shirley Giang, Director</a:t>
              </a:r>
              <a:endParaRPr lang="en-US" altLang="en-US" sz="1200" dirty="0">
                <a:solidFill>
                  <a:srgbClr val="002060"/>
                </a:solidFill>
                <a:latin typeface="Tw Cen MT" panose="020B0602020104020603" pitchFamily="34" charset="0"/>
              </a:endParaRPr>
            </a:p>
          </p:txBody>
        </p:sp>
        <p:sp>
          <p:nvSpPr>
            <p:cNvPr id="42" name="Text Box 50"/>
            <p:cNvSpPr txBox="1">
              <a:spLocks noChangeArrowheads="1"/>
            </p:cNvSpPr>
            <p:nvPr/>
          </p:nvSpPr>
          <p:spPr bwMode="auto">
            <a:xfrm>
              <a:off x="8932" y="2770"/>
              <a:ext cx="3442" cy="7529"/>
            </a:xfrm>
            <a:prstGeom prst="rect">
              <a:avLst/>
            </a:prstGeom>
            <a:solidFill>
              <a:schemeClr val="accent3">
                <a:lumMod val="20000"/>
                <a:lumOff val="80000"/>
              </a:schemeClr>
            </a:solidFill>
            <a:ln w="12700">
              <a:noFill/>
              <a:miter lim="800000"/>
              <a:headEnd/>
              <a:tailEnd/>
            </a:ln>
          </p:spPr>
          <p:txBody>
            <a:bodyPr vert="horz" wrap="square" lIns="91440" tIns="45720" rIns="91440" bIns="45720" numCol="1" anchor="t" anchorCtr="0" compatLnSpc="1">
              <a:prstTxWarp prst="textNoShape">
                <a:avLst/>
              </a:prstTxWarp>
            </a:bodyPr>
            <a:lstStyle/>
            <a:p>
              <a:pPr marL="171446" indent="-171446" eaLnBrk="0" fontAlgn="base" hangingPunct="0">
                <a:spcBef>
                  <a:spcPct val="0"/>
                </a:spcBef>
                <a:spcAft>
                  <a:spcPts val="300"/>
                </a:spcAft>
                <a:buFont typeface="Wingdings" panose="05000000000000000000" pitchFamily="2" charset="2"/>
                <a:buChar char="§"/>
                <a:tabLst>
                  <a:tab pos="228594" algn="l"/>
                </a:tabLst>
              </a:pPr>
              <a:r>
                <a:rPr lang="en-US" altLang="en-US" sz="1100" dirty="0">
                  <a:solidFill>
                    <a:srgbClr val="002060"/>
                  </a:solidFill>
                  <a:latin typeface="Tw Cen MT" panose="020B0602020104020603" pitchFamily="34" charset="0"/>
                  <a:ea typeface="Times New Roman" panose="02020603050405020304" pitchFamily="18" charset="0"/>
                </a:rPr>
                <a:t>Monitor expenditures and revenues in BHS, both contractual and civil service; prepare revenue projections and track </a:t>
              </a:r>
              <a:r>
                <a:rPr lang="en-US" altLang="en-US" sz="1100" dirty="0" err="1">
                  <a:solidFill>
                    <a:srgbClr val="002060"/>
                  </a:solidFill>
                  <a:latin typeface="Tw Cen MT" panose="020B0602020104020603" pitchFamily="34" charset="0"/>
                  <a:ea typeface="Times New Roman" panose="02020603050405020304" pitchFamily="18" charset="0"/>
                </a:rPr>
                <a:t>Medi</a:t>
              </a:r>
              <a:r>
                <a:rPr lang="en-US" altLang="en-US" sz="1100" dirty="0">
                  <a:solidFill>
                    <a:srgbClr val="002060"/>
                  </a:solidFill>
                  <a:latin typeface="Tw Cen MT" panose="020B0602020104020603" pitchFamily="34" charset="0"/>
                  <a:ea typeface="Times New Roman" panose="02020603050405020304" pitchFamily="18" charset="0"/>
                </a:rPr>
                <a:t>-Cal variance</a:t>
              </a:r>
            </a:p>
            <a:p>
              <a:pPr marL="171446" indent="-171446" eaLnBrk="0" fontAlgn="base" hangingPunct="0">
                <a:spcBef>
                  <a:spcPct val="0"/>
                </a:spcBef>
                <a:spcAft>
                  <a:spcPts val="300"/>
                </a:spcAft>
                <a:buFont typeface="Wingdings" panose="05000000000000000000" pitchFamily="2" charset="2"/>
                <a:buChar char="§"/>
                <a:tabLst>
                  <a:tab pos="228594" algn="l"/>
                </a:tabLst>
              </a:pPr>
              <a:r>
                <a:rPr lang="en-US" altLang="en-US" sz="1100" dirty="0">
                  <a:solidFill>
                    <a:srgbClr val="002060"/>
                  </a:solidFill>
                  <a:latin typeface="Tw Cen MT" panose="020B0602020104020603" pitchFamily="34" charset="0"/>
                  <a:ea typeface="Times New Roman" panose="02020603050405020304" pitchFamily="18" charset="0"/>
                </a:rPr>
                <a:t>Oversee the preparation of funding notification letters and invoice templates; approve monthly invoice payments</a:t>
              </a:r>
            </a:p>
            <a:p>
              <a:pPr marL="171446" indent="-171446" eaLnBrk="0" fontAlgn="base" hangingPunct="0">
                <a:spcBef>
                  <a:spcPct val="0"/>
                </a:spcBef>
                <a:spcAft>
                  <a:spcPts val="300"/>
                </a:spcAft>
                <a:buFont typeface="Wingdings" panose="05000000000000000000" pitchFamily="2" charset="2"/>
                <a:buChar char="§"/>
                <a:tabLst>
                  <a:tab pos="228594" algn="l"/>
                </a:tabLst>
              </a:pPr>
              <a:r>
                <a:rPr lang="en-US" altLang="en-US" sz="1100" dirty="0">
                  <a:solidFill>
                    <a:srgbClr val="002060"/>
                  </a:solidFill>
                  <a:latin typeface="Tw Cen MT" panose="020B0602020104020603" pitchFamily="34" charset="0"/>
                  <a:ea typeface="Times New Roman" panose="02020603050405020304" pitchFamily="18" charset="0"/>
                </a:rPr>
                <a:t>Develop standardized budget related contracting policies and procedures</a:t>
              </a:r>
            </a:p>
            <a:p>
              <a:pPr marL="171446" indent="-171446" eaLnBrk="0" fontAlgn="base" hangingPunct="0">
                <a:spcBef>
                  <a:spcPct val="0"/>
                </a:spcBef>
                <a:spcAft>
                  <a:spcPts val="300"/>
                </a:spcAft>
                <a:buFont typeface="Wingdings" panose="05000000000000000000" pitchFamily="2" charset="2"/>
                <a:buChar char="§"/>
                <a:tabLst>
                  <a:tab pos="228594" algn="l"/>
                </a:tabLst>
              </a:pPr>
              <a:r>
                <a:rPr lang="en-US" altLang="en-US" sz="1100" dirty="0">
                  <a:solidFill>
                    <a:srgbClr val="002060"/>
                  </a:solidFill>
                  <a:latin typeface="Tw Cen MT" panose="020B0602020104020603" pitchFamily="34" charset="0"/>
                  <a:ea typeface="Times New Roman" panose="02020603050405020304" pitchFamily="18" charset="0"/>
                </a:rPr>
                <a:t>Develop and Monitor contract funding mixes by modalities</a:t>
              </a:r>
            </a:p>
            <a:p>
              <a:pPr marL="171446" indent="-171446" eaLnBrk="0" fontAlgn="base" hangingPunct="0">
                <a:spcBef>
                  <a:spcPct val="0"/>
                </a:spcBef>
                <a:spcAft>
                  <a:spcPts val="300"/>
                </a:spcAft>
                <a:buFont typeface="Wingdings" panose="05000000000000000000" pitchFamily="2" charset="2"/>
                <a:buChar char="§"/>
                <a:tabLst>
                  <a:tab pos="228594" algn="l"/>
                </a:tabLst>
              </a:pPr>
              <a:r>
                <a:rPr lang="en-US" altLang="en-US" sz="1100" dirty="0">
                  <a:solidFill>
                    <a:srgbClr val="002060"/>
                  </a:solidFill>
                  <a:latin typeface="Tw Cen MT" panose="020B0602020104020603" pitchFamily="34" charset="0"/>
                  <a:ea typeface="Times New Roman" panose="02020603050405020304" pitchFamily="18" charset="0"/>
                </a:rPr>
                <a:t>Oversee and approve budgets for contract and contract mods</a:t>
              </a:r>
            </a:p>
            <a:p>
              <a:pPr marL="171446" indent="-171446" eaLnBrk="0" fontAlgn="base" hangingPunct="0">
                <a:spcBef>
                  <a:spcPct val="0"/>
                </a:spcBef>
                <a:spcAft>
                  <a:spcPts val="300"/>
                </a:spcAft>
                <a:buFont typeface="Wingdings" panose="05000000000000000000" pitchFamily="2" charset="2"/>
                <a:buChar char="§"/>
                <a:tabLst>
                  <a:tab pos="228594" algn="l"/>
                </a:tabLst>
              </a:pPr>
              <a:r>
                <a:rPr lang="en-US" altLang="en-US" sz="1100" dirty="0">
                  <a:solidFill>
                    <a:srgbClr val="002060"/>
                  </a:solidFill>
                  <a:latin typeface="Tw Cen MT" panose="020B0602020104020603" pitchFamily="34" charset="0"/>
                  <a:ea typeface="Times New Roman" panose="02020603050405020304" pitchFamily="18" charset="0"/>
                </a:rPr>
                <a:t>Assist BOCC in performing contractor fiscal reviews</a:t>
              </a:r>
            </a:p>
            <a:p>
              <a:pPr marL="171446" indent="-171446" eaLnBrk="0" fontAlgn="base" hangingPunct="0">
                <a:spcBef>
                  <a:spcPct val="0"/>
                </a:spcBef>
                <a:spcAft>
                  <a:spcPts val="300"/>
                </a:spcAft>
                <a:buFont typeface="Wingdings" panose="05000000000000000000" pitchFamily="2" charset="2"/>
                <a:buChar char="§"/>
                <a:tabLst>
                  <a:tab pos="228594" algn="l"/>
                </a:tabLst>
              </a:pPr>
              <a:r>
                <a:rPr lang="en-US" altLang="en-US" sz="1100" dirty="0">
                  <a:solidFill>
                    <a:srgbClr val="002060"/>
                  </a:solidFill>
                  <a:latin typeface="Tw Cen MT" panose="020B0602020104020603" pitchFamily="34" charset="0"/>
                  <a:ea typeface="Times New Roman" panose="02020603050405020304" pitchFamily="18" charset="0"/>
                </a:rPr>
                <a:t>Monitor and oversee the preparation of the annual budget narratives, write-ups and analyses for BHS, and others sections as requested</a:t>
              </a:r>
            </a:p>
            <a:p>
              <a:pPr marL="171446" indent="-171446" eaLnBrk="0" fontAlgn="base" hangingPunct="0">
                <a:spcBef>
                  <a:spcPct val="0"/>
                </a:spcBef>
                <a:spcAft>
                  <a:spcPts val="300"/>
                </a:spcAft>
                <a:buFont typeface="Wingdings" panose="05000000000000000000" pitchFamily="2" charset="2"/>
                <a:buChar char="§"/>
                <a:tabLst>
                  <a:tab pos="228594" algn="l"/>
                </a:tabLst>
              </a:pPr>
              <a:r>
                <a:rPr lang="en-US" altLang="en-US" sz="1100" dirty="0">
                  <a:solidFill>
                    <a:srgbClr val="002060"/>
                  </a:solidFill>
                  <a:latin typeface="Tw Cen MT" panose="020B0602020104020603" pitchFamily="34" charset="0"/>
                  <a:ea typeface="Times New Roman" panose="02020603050405020304" pitchFamily="18" charset="0"/>
                </a:rPr>
                <a:t>Compile information requests and prepare data analyses pertaining to contractual, and civil service services</a:t>
              </a:r>
            </a:p>
          </p:txBody>
        </p:sp>
        <p:sp>
          <p:nvSpPr>
            <p:cNvPr id="43" name="Text Box 49"/>
            <p:cNvSpPr txBox="1">
              <a:spLocks noChangeArrowheads="1"/>
            </p:cNvSpPr>
            <p:nvPr/>
          </p:nvSpPr>
          <p:spPr bwMode="auto">
            <a:xfrm>
              <a:off x="12539" y="1661"/>
              <a:ext cx="3347" cy="1012"/>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377" eaLnBrk="0" fontAlgn="base" hangingPunct="0">
                <a:spcBef>
                  <a:spcPct val="0"/>
                </a:spcBef>
                <a:spcAft>
                  <a:spcPct val="0"/>
                </a:spcAft>
              </a:pPr>
              <a:r>
                <a:rPr lang="en-US" altLang="en-US" sz="1200" b="1" dirty="0">
                  <a:solidFill>
                    <a:srgbClr val="002060"/>
                  </a:solidFill>
                  <a:latin typeface="Tw Cen MT" panose="020B0602020104020603" pitchFamily="34" charset="0"/>
                  <a:ea typeface="Times New Roman" panose="02020603050405020304" pitchFamily="18" charset="0"/>
                </a:rPr>
                <a:t>Office of Contracts Management &amp; Compliance (OCM)</a:t>
              </a:r>
              <a:endParaRPr lang="en-US" altLang="en-US" sz="1200" b="1" dirty="0">
                <a:solidFill>
                  <a:srgbClr val="002060"/>
                </a:solidFill>
                <a:latin typeface="Tw Cen MT" panose="020B0602020104020603" pitchFamily="34" charset="0"/>
              </a:endParaRPr>
            </a:p>
            <a:p>
              <a:pPr algn="ctr" defTabSz="914377" eaLnBrk="0" fontAlgn="base" hangingPunct="0">
                <a:spcBef>
                  <a:spcPct val="0"/>
                </a:spcBef>
                <a:spcAft>
                  <a:spcPct val="0"/>
                </a:spcAft>
              </a:pPr>
              <a:r>
                <a:rPr lang="en-US" altLang="en-US" sz="1200" dirty="0">
                  <a:latin typeface="Tw Cen MT" panose="020B0602020104020603" pitchFamily="34" charset="0"/>
                  <a:ea typeface="Times New Roman" panose="02020603050405020304" pitchFamily="18" charset="0"/>
                </a:rPr>
                <a:t>Mario Moreno</a:t>
              </a:r>
              <a:r>
                <a:rPr lang="en-US" altLang="en-US" sz="1200" dirty="0">
                  <a:solidFill>
                    <a:srgbClr val="002060"/>
                  </a:solidFill>
                  <a:latin typeface="Tw Cen MT" panose="020B0602020104020603" pitchFamily="34" charset="0"/>
                  <a:ea typeface="Times New Roman" panose="02020603050405020304" pitchFamily="18" charset="0"/>
                </a:rPr>
                <a:t>, Director</a:t>
              </a:r>
              <a:endParaRPr lang="en-US" altLang="en-US" sz="1200" dirty="0">
                <a:solidFill>
                  <a:srgbClr val="002060"/>
                </a:solidFill>
                <a:latin typeface="Tw Cen MT" panose="020B0602020104020603" pitchFamily="34" charset="0"/>
              </a:endParaRPr>
            </a:p>
          </p:txBody>
        </p:sp>
        <p:sp>
          <p:nvSpPr>
            <p:cNvPr id="44" name="Text Box 48"/>
            <p:cNvSpPr txBox="1">
              <a:spLocks noChangeArrowheads="1"/>
            </p:cNvSpPr>
            <p:nvPr/>
          </p:nvSpPr>
          <p:spPr bwMode="auto">
            <a:xfrm>
              <a:off x="12539" y="2770"/>
              <a:ext cx="3347" cy="7529"/>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171446" indent="-171446" eaLnBrk="0" fontAlgn="base" hangingPunct="0">
                <a:spcBef>
                  <a:spcPct val="0"/>
                </a:spcBef>
                <a:spcAft>
                  <a:spcPts val="300"/>
                </a:spcAft>
                <a:buFont typeface="Wingdings" panose="05000000000000000000" pitchFamily="2" charset="2"/>
                <a:buChar char="§"/>
                <a:tabLst>
                  <a:tab pos="228594" algn="l"/>
                </a:tabLst>
              </a:pPr>
              <a:r>
                <a:rPr lang="en-US" altLang="en-US" sz="1100" dirty="0">
                  <a:solidFill>
                    <a:srgbClr val="002060"/>
                  </a:solidFill>
                  <a:latin typeface="Tw Cen MT" panose="020B0602020104020603" pitchFamily="34" charset="0"/>
                  <a:ea typeface="Times New Roman" panose="02020603050405020304" pitchFamily="18" charset="0"/>
                </a:rPr>
                <a:t>Advise and assist planning for contract needs</a:t>
              </a:r>
            </a:p>
            <a:p>
              <a:pPr marL="171446" indent="-171446" eaLnBrk="0" fontAlgn="base" hangingPunct="0">
                <a:spcBef>
                  <a:spcPct val="0"/>
                </a:spcBef>
                <a:spcAft>
                  <a:spcPts val="300"/>
                </a:spcAft>
                <a:buFont typeface="Wingdings" panose="05000000000000000000" pitchFamily="2" charset="2"/>
                <a:buChar char="§"/>
                <a:tabLst>
                  <a:tab pos="228594" algn="l"/>
                </a:tabLst>
              </a:pPr>
              <a:r>
                <a:rPr lang="en-US" altLang="en-US" sz="1100" dirty="0">
                  <a:solidFill>
                    <a:srgbClr val="002060"/>
                  </a:solidFill>
                  <a:latin typeface="Tw Cen MT" panose="020B0602020104020603" pitchFamily="34" charset="0"/>
                  <a:ea typeface="Times New Roman" panose="02020603050405020304" pitchFamily="18" charset="0"/>
                </a:rPr>
                <a:t>As needed. prepare and assist in development of Scopes Of Work and contract budgets </a:t>
              </a:r>
            </a:p>
            <a:p>
              <a:pPr marL="171446" indent="-171446" eaLnBrk="0" fontAlgn="base" hangingPunct="0">
                <a:spcBef>
                  <a:spcPct val="0"/>
                </a:spcBef>
                <a:spcAft>
                  <a:spcPts val="300"/>
                </a:spcAft>
                <a:buFont typeface="Wingdings" panose="05000000000000000000" pitchFamily="2" charset="2"/>
                <a:buChar char="§"/>
                <a:tabLst>
                  <a:tab pos="228594" algn="l"/>
                </a:tabLst>
              </a:pPr>
              <a:r>
                <a:rPr lang="en-US" altLang="en-US" sz="1100" dirty="0">
                  <a:solidFill>
                    <a:srgbClr val="002060"/>
                  </a:solidFill>
                  <a:latin typeface="Tw Cen MT" panose="020B0602020104020603" pitchFamily="34" charset="0"/>
                  <a:ea typeface="Times New Roman" panose="02020603050405020304" pitchFamily="18" charset="0"/>
                </a:rPr>
                <a:t>Plan, prepare, coordinate, and track Civil Service Comm.  (CSC) requests for approval to contract out</a:t>
              </a:r>
            </a:p>
            <a:p>
              <a:pPr marL="171446" indent="-171446" eaLnBrk="0" fontAlgn="base" hangingPunct="0">
                <a:spcBef>
                  <a:spcPct val="0"/>
                </a:spcBef>
                <a:spcAft>
                  <a:spcPts val="300"/>
                </a:spcAft>
                <a:buFont typeface="Wingdings" panose="05000000000000000000" pitchFamily="2" charset="2"/>
                <a:buChar char="§"/>
                <a:tabLst>
                  <a:tab pos="228594" algn="l"/>
                </a:tabLst>
              </a:pPr>
              <a:r>
                <a:rPr lang="en-US" altLang="en-US" sz="1100" dirty="0">
                  <a:solidFill>
                    <a:srgbClr val="002060"/>
                  </a:solidFill>
                  <a:latin typeface="Tw Cen MT" panose="020B0602020104020603" pitchFamily="34" charset="0"/>
                  <a:ea typeface="Times New Roman" panose="02020603050405020304" pitchFamily="18" charset="0"/>
                </a:rPr>
                <a:t>Conduct competitive selection processes (RFPs/RFQs); prepare and obtain approval of no-bid and other sole source contracts</a:t>
              </a:r>
            </a:p>
            <a:p>
              <a:pPr marL="171446" indent="-171446" eaLnBrk="0" fontAlgn="base" hangingPunct="0">
                <a:spcBef>
                  <a:spcPct val="0"/>
                </a:spcBef>
                <a:spcAft>
                  <a:spcPts val="300"/>
                </a:spcAft>
                <a:buFont typeface="Wingdings" panose="05000000000000000000" pitchFamily="2" charset="2"/>
                <a:buChar char="§"/>
                <a:tabLst>
                  <a:tab pos="228594" algn="l"/>
                </a:tabLst>
              </a:pPr>
              <a:r>
                <a:rPr lang="en-US" altLang="en-US" sz="1100" dirty="0">
                  <a:solidFill>
                    <a:srgbClr val="002060"/>
                  </a:solidFill>
                  <a:latin typeface="Tw Cen MT" panose="020B0602020104020603" pitchFamily="34" charset="0"/>
                  <a:ea typeface="Times New Roman" panose="02020603050405020304" pitchFamily="18" charset="0"/>
                </a:rPr>
                <a:t>Facilitate compliance with City requirements (e.g., insurance, taxes, LBE/MCO/HCAO, etc.)</a:t>
              </a:r>
            </a:p>
            <a:p>
              <a:pPr marL="171446" indent="-171446" eaLnBrk="0" fontAlgn="base" hangingPunct="0">
                <a:spcBef>
                  <a:spcPct val="0"/>
                </a:spcBef>
                <a:spcAft>
                  <a:spcPts val="300"/>
                </a:spcAft>
                <a:buFont typeface="Wingdings" panose="05000000000000000000" pitchFamily="2" charset="2"/>
                <a:buChar char="§"/>
                <a:tabLst>
                  <a:tab pos="228594" algn="l"/>
                </a:tabLst>
              </a:pPr>
              <a:r>
                <a:rPr lang="en-US" altLang="en-US" sz="1100" dirty="0">
                  <a:solidFill>
                    <a:srgbClr val="002060"/>
                  </a:solidFill>
                  <a:latin typeface="Tw Cen MT" panose="020B0602020104020603" pitchFamily="34" charset="0"/>
                  <a:ea typeface="Times New Roman" panose="02020603050405020304" pitchFamily="18" charset="0"/>
                </a:rPr>
                <a:t>Plan, prepare, coordinate, and track requests for approval by City Attorney, OCA,  the Health Commission and BOS, including responses to Board Budget Analyst and annual  Health Commission reporting</a:t>
              </a:r>
            </a:p>
            <a:p>
              <a:pPr marL="171446" indent="-171446" eaLnBrk="0" fontAlgn="base" hangingPunct="0">
                <a:spcBef>
                  <a:spcPct val="0"/>
                </a:spcBef>
                <a:spcAft>
                  <a:spcPts val="300"/>
                </a:spcAft>
                <a:buFont typeface="Wingdings" panose="05000000000000000000" pitchFamily="2" charset="2"/>
                <a:buChar char="§"/>
                <a:tabLst>
                  <a:tab pos="228594" algn="l"/>
                </a:tabLst>
              </a:pPr>
              <a:r>
                <a:rPr lang="en-US" altLang="en-US" sz="1100" dirty="0">
                  <a:solidFill>
                    <a:srgbClr val="002060"/>
                  </a:solidFill>
                  <a:latin typeface="Tw Cen MT" panose="020B0602020104020603" pitchFamily="34" charset="0"/>
                  <a:ea typeface="Times New Roman" panose="02020603050405020304" pitchFamily="18" charset="0"/>
                </a:rPr>
                <a:t>As needed, assist program staff in negotiating contract boilerplates and contract terms and conditions</a:t>
              </a:r>
            </a:p>
            <a:p>
              <a:pPr defTabSz="914377" eaLnBrk="0" fontAlgn="base" hangingPunct="0">
                <a:spcBef>
                  <a:spcPct val="0"/>
                </a:spcBef>
                <a:spcAft>
                  <a:spcPct val="0"/>
                </a:spcAft>
              </a:pPr>
              <a:endParaRPr lang="en-US" altLang="en-US" dirty="0">
                <a:solidFill>
                  <a:srgbClr val="002060"/>
                </a:solidFill>
                <a:latin typeface="Tw Cen MT" panose="020B0602020104020603" pitchFamily="34" charset="0"/>
              </a:endParaRPr>
            </a:p>
          </p:txBody>
        </p:sp>
      </p:grpSp>
      <p:sp>
        <p:nvSpPr>
          <p:cNvPr id="2" name="Slide Number Placeholder 1"/>
          <p:cNvSpPr>
            <a:spLocks noGrp="1"/>
          </p:cNvSpPr>
          <p:nvPr>
            <p:ph type="sldNum" sz="quarter" idx="12"/>
          </p:nvPr>
        </p:nvSpPr>
        <p:spPr/>
        <p:txBody>
          <a:bodyPr>
            <a:normAutofit fontScale="85000" lnSpcReduction="20000"/>
          </a:bodyPr>
          <a:lstStyle/>
          <a:p>
            <a:pPr>
              <a:defRPr/>
            </a:pPr>
            <a:fld id="{E3512004-C1C6-4EBA-80F0-A2527544C099}" type="slidenum">
              <a:rPr lang="en-US" smtClean="0"/>
              <a:pPr>
                <a:defRPr/>
              </a:pPr>
              <a:t>4</a:t>
            </a:fld>
            <a:endParaRPr lang="en-US"/>
          </a:p>
        </p:txBody>
      </p:sp>
    </p:spTree>
    <p:extLst>
      <p:ext uri="{BB962C8B-B14F-4D97-AF65-F5344CB8AC3E}">
        <p14:creationId xmlns:p14="http://schemas.microsoft.com/office/powerpoint/2010/main" val="32847450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2745230-4C6B-4F96-9196-DBE1A38C6AE3}"/>
              </a:ext>
            </a:extLst>
          </p:cNvPr>
          <p:cNvPicPr>
            <a:picLocks noGrp="1" noChangeAspect="1"/>
          </p:cNvPicPr>
          <p:nvPr>
            <p:ph sz="quarter" idx="4294967295"/>
          </p:nvPr>
        </p:nvPicPr>
        <p:blipFill>
          <a:blip r:embed="rId2"/>
          <a:stretch>
            <a:fillRect/>
          </a:stretch>
        </p:blipFill>
        <p:spPr>
          <a:xfrm>
            <a:off x="2171700" y="1703388"/>
            <a:ext cx="7478713" cy="4803775"/>
          </a:xfrm>
          <a:prstGeom prst="rect">
            <a:avLst/>
          </a:prstGeom>
        </p:spPr>
      </p:pic>
      <p:sp>
        <p:nvSpPr>
          <p:cNvPr id="5" name="Slide Number Placeholder 4"/>
          <p:cNvSpPr>
            <a:spLocks noGrp="1"/>
          </p:cNvSpPr>
          <p:nvPr>
            <p:ph type="sldNum" sz="quarter" idx="12"/>
          </p:nvPr>
        </p:nvSpPr>
        <p:spPr/>
        <p:txBody>
          <a:bodyPr>
            <a:normAutofit fontScale="85000" lnSpcReduction="20000"/>
          </a:bodyPr>
          <a:lstStyle/>
          <a:p>
            <a:pPr>
              <a:defRPr/>
            </a:pPr>
            <a:fld id="{9B492160-091D-4566-98BE-CB5CC3EE6372}" type="slidenum">
              <a:rPr lang="en-US" smtClean="0"/>
              <a:pPr>
                <a:defRPr/>
              </a:pPr>
              <a:t>40</a:t>
            </a:fld>
            <a:endParaRPr lang="en-US"/>
          </a:p>
        </p:txBody>
      </p:sp>
      <p:sp>
        <p:nvSpPr>
          <p:cNvPr id="9" name="Title 1"/>
          <p:cNvSpPr>
            <a:spLocks noGrp="1"/>
          </p:cNvSpPr>
          <p:nvPr>
            <p:ph type="title"/>
          </p:nvPr>
        </p:nvSpPr>
        <p:spPr>
          <a:xfrm>
            <a:off x="816864" y="228600"/>
            <a:ext cx="10871200" cy="990600"/>
          </a:xfrm>
        </p:spPr>
        <p:txBody>
          <a:bodyPr/>
          <a:lstStyle/>
          <a:p>
            <a:r>
              <a:rPr lang="en-US" b="1" dirty="0" smtClean="0"/>
              <a:t>Cover Letter</a:t>
            </a:r>
            <a:endParaRPr lang="en-US" b="1" dirty="0"/>
          </a:p>
        </p:txBody>
      </p:sp>
    </p:spTree>
    <p:extLst>
      <p:ext uri="{BB962C8B-B14F-4D97-AF65-F5344CB8AC3E}">
        <p14:creationId xmlns:p14="http://schemas.microsoft.com/office/powerpoint/2010/main" val="2353569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017" y="0"/>
            <a:ext cx="4930025" cy="6858000"/>
          </a:xfrm>
          <a:prstGeom prst="rect">
            <a:avLst/>
          </a:prstGeom>
        </p:spPr>
      </p:pic>
      <p:sp>
        <p:nvSpPr>
          <p:cNvPr id="3" name="Slide Number Placeholder 2"/>
          <p:cNvSpPr>
            <a:spLocks noGrp="1"/>
          </p:cNvSpPr>
          <p:nvPr>
            <p:ph type="sldNum" sz="quarter" idx="4294967295"/>
          </p:nvPr>
        </p:nvSpPr>
        <p:spPr>
          <a:xfrm>
            <a:off x="0" y="1271588"/>
            <a:ext cx="711200" cy="244475"/>
          </a:xfrm>
        </p:spPr>
        <p:txBody>
          <a:bodyPr>
            <a:normAutofit fontScale="85000" lnSpcReduction="20000"/>
          </a:bodyPr>
          <a:lstStyle/>
          <a:p>
            <a:pPr>
              <a:defRPr/>
            </a:pPr>
            <a:fld id="{9B492160-091D-4566-98BE-CB5CC3EE6372}" type="slidenum">
              <a:rPr lang="en-US" smtClean="0"/>
              <a:pPr>
                <a:defRPr/>
              </a:pPr>
              <a:t>41</a:t>
            </a:fld>
            <a:endParaRPr lang="en-US"/>
          </a:p>
        </p:txBody>
      </p:sp>
      <p:sp>
        <p:nvSpPr>
          <p:cNvPr id="5" name="Oval 4"/>
          <p:cNvSpPr/>
          <p:nvPr/>
        </p:nvSpPr>
        <p:spPr>
          <a:xfrm>
            <a:off x="3701797" y="1083469"/>
            <a:ext cx="2015715" cy="86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99968" y="898803"/>
            <a:ext cx="457200" cy="369332"/>
          </a:xfrm>
          <a:prstGeom prst="rect">
            <a:avLst/>
          </a:prstGeom>
          <a:noFill/>
        </p:spPr>
        <p:txBody>
          <a:bodyPr wrap="square" rtlCol="0">
            <a:spAutoFit/>
          </a:bodyPr>
          <a:lstStyle/>
          <a:p>
            <a:pPr algn="ctr"/>
            <a:r>
              <a:rPr lang="en-US" b="1" dirty="0" smtClean="0">
                <a:solidFill>
                  <a:srgbClr val="FF0000"/>
                </a:solidFill>
              </a:rPr>
              <a:t>1.</a:t>
            </a:r>
            <a:endParaRPr lang="en-US" b="1" dirty="0">
              <a:solidFill>
                <a:srgbClr val="FF0000"/>
              </a:solidFill>
            </a:endParaRPr>
          </a:p>
        </p:txBody>
      </p:sp>
      <p:sp>
        <p:nvSpPr>
          <p:cNvPr id="8" name="Oval 7"/>
          <p:cNvSpPr/>
          <p:nvPr/>
        </p:nvSpPr>
        <p:spPr>
          <a:xfrm>
            <a:off x="955207" y="1541881"/>
            <a:ext cx="975230" cy="617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4773" y="1653704"/>
            <a:ext cx="457200" cy="369332"/>
          </a:xfrm>
          <a:prstGeom prst="rect">
            <a:avLst/>
          </a:prstGeom>
          <a:noFill/>
        </p:spPr>
        <p:txBody>
          <a:bodyPr wrap="square" rtlCol="0">
            <a:spAutoFit/>
          </a:bodyPr>
          <a:lstStyle/>
          <a:p>
            <a:pPr algn="ctr"/>
            <a:r>
              <a:rPr lang="en-US" b="1" dirty="0">
                <a:solidFill>
                  <a:srgbClr val="FF0000"/>
                </a:solidFill>
              </a:rPr>
              <a:t>2</a:t>
            </a:r>
            <a:r>
              <a:rPr lang="en-US" b="1" dirty="0" smtClean="0">
                <a:solidFill>
                  <a:srgbClr val="FF0000"/>
                </a:solidFill>
              </a:rPr>
              <a:t>.</a:t>
            </a:r>
            <a:endParaRPr lang="en-US" b="1" dirty="0">
              <a:solidFill>
                <a:srgbClr val="FF0000"/>
              </a:solidFill>
            </a:endParaRPr>
          </a:p>
        </p:txBody>
      </p:sp>
      <p:sp>
        <p:nvSpPr>
          <p:cNvPr id="10" name="Oval 9"/>
          <p:cNvSpPr/>
          <p:nvPr/>
        </p:nvSpPr>
        <p:spPr>
          <a:xfrm>
            <a:off x="3028376" y="2807606"/>
            <a:ext cx="1079463" cy="5174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37456" y="2518931"/>
            <a:ext cx="457200" cy="369332"/>
          </a:xfrm>
          <a:prstGeom prst="rect">
            <a:avLst/>
          </a:prstGeom>
          <a:noFill/>
        </p:spPr>
        <p:txBody>
          <a:bodyPr wrap="square" rtlCol="0">
            <a:spAutoFit/>
          </a:bodyPr>
          <a:lstStyle/>
          <a:p>
            <a:pPr algn="ctr"/>
            <a:r>
              <a:rPr lang="en-US" b="1" dirty="0" smtClean="0">
                <a:solidFill>
                  <a:srgbClr val="FF0000"/>
                </a:solidFill>
              </a:rPr>
              <a:t>3.</a:t>
            </a:r>
            <a:endParaRPr lang="en-US" b="1" dirty="0">
              <a:solidFill>
                <a:srgbClr val="FF0000"/>
              </a:solidFill>
            </a:endParaRPr>
          </a:p>
        </p:txBody>
      </p:sp>
      <p:sp>
        <p:nvSpPr>
          <p:cNvPr id="13" name="Oval 12"/>
          <p:cNvSpPr/>
          <p:nvPr/>
        </p:nvSpPr>
        <p:spPr>
          <a:xfrm>
            <a:off x="1452916" y="5004316"/>
            <a:ext cx="1045909" cy="444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02971" y="4951690"/>
            <a:ext cx="457200" cy="369332"/>
          </a:xfrm>
          <a:prstGeom prst="rect">
            <a:avLst/>
          </a:prstGeom>
          <a:noFill/>
        </p:spPr>
        <p:txBody>
          <a:bodyPr wrap="square" rtlCol="0">
            <a:spAutoFit/>
          </a:bodyPr>
          <a:lstStyle/>
          <a:p>
            <a:pPr algn="ctr"/>
            <a:r>
              <a:rPr lang="en-US" b="1" dirty="0" smtClean="0">
                <a:solidFill>
                  <a:srgbClr val="FF0000"/>
                </a:solidFill>
              </a:rPr>
              <a:t>6.</a:t>
            </a:r>
            <a:endParaRPr lang="en-US" b="1" dirty="0">
              <a:solidFill>
                <a:srgbClr val="FF0000"/>
              </a:solidFill>
            </a:endParaRPr>
          </a:p>
        </p:txBody>
      </p:sp>
      <p:sp>
        <p:nvSpPr>
          <p:cNvPr id="15" name="Oval 14"/>
          <p:cNvSpPr/>
          <p:nvPr/>
        </p:nvSpPr>
        <p:spPr>
          <a:xfrm>
            <a:off x="1070480" y="3858279"/>
            <a:ext cx="931863" cy="409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02971" y="3804959"/>
            <a:ext cx="457200" cy="369332"/>
          </a:xfrm>
          <a:prstGeom prst="rect">
            <a:avLst/>
          </a:prstGeom>
          <a:noFill/>
        </p:spPr>
        <p:txBody>
          <a:bodyPr wrap="square" rtlCol="0">
            <a:spAutoFit/>
          </a:bodyPr>
          <a:lstStyle/>
          <a:p>
            <a:pPr algn="ctr"/>
            <a:r>
              <a:rPr lang="en-US" b="1" dirty="0" smtClean="0">
                <a:solidFill>
                  <a:srgbClr val="FF0000"/>
                </a:solidFill>
              </a:rPr>
              <a:t>4.</a:t>
            </a:r>
            <a:endParaRPr lang="en-US" b="1" dirty="0">
              <a:solidFill>
                <a:srgbClr val="FF0000"/>
              </a:solidFill>
            </a:endParaRPr>
          </a:p>
        </p:txBody>
      </p:sp>
      <p:sp>
        <p:nvSpPr>
          <p:cNvPr id="17" name="Oval 16"/>
          <p:cNvSpPr/>
          <p:nvPr/>
        </p:nvSpPr>
        <p:spPr>
          <a:xfrm>
            <a:off x="3125534" y="5019495"/>
            <a:ext cx="2066925" cy="7826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399968" y="5012838"/>
            <a:ext cx="457200" cy="369332"/>
          </a:xfrm>
          <a:prstGeom prst="rect">
            <a:avLst/>
          </a:prstGeom>
          <a:noFill/>
        </p:spPr>
        <p:txBody>
          <a:bodyPr wrap="square" rtlCol="0">
            <a:spAutoFit/>
          </a:bodyPr>
          <a:lstStyle/>
          <a:p>
            <a:pPr algn="ctr"/>
            <a:r>
              <a:rPr lang="en-US" b="1" dirty="0" smtClean="0">
                <a:solidFill>
                  <a:srgbClr val="FF0000"/>
                </a:solidFill>
              </a:rPr>
              <a:t>7.</a:t>
            </a:r>
            <a:endParaRPr lang="en-US" b="1" dirty="0">
              <a:solidFill>
                <a:srgbClr val="FF0000"/>
              </a:solidFill>
            </a:endParaRPr>
          </a:p>
        </p:txBody>
      </p:sp>
      <p:sp>
        <p:nvSpPr>
          <p:cNvPr id="19" name="Oval 18"/>
          <p:cNvSpPr/>
          <p:nvPr/>
        </p:nvSpPr>
        <p:spPr>
          <a:xfrm>
            <a:off x="3792913" y="4171596"/>
            <a:ext cx="1607055" cy="520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364105" y="4002185"/>
            <a:ext cx="457200" cy="369332"/>
          </a:xfrm>
          <a:prstGeom prst="rect">
            <a:avLst/>
          </a:prstGeom>
          <a:noFill/>
        </p:spPr>
        <p:txBody>
          <a:bodyPr wrap="square" rtlCol="0">
            <a:spAutoFit/>
          </a:bodyPr>
          <a:lstStyle/>
          <a:p>
            <a:pPr algn="ctr"/>
            <a:r>
              <a:rPr lang="en-US" b="1" dirty="0" smtClean="0">
                <a:solidFill>
                  <a:srgbClr val="FF0000"/>
                </a:solidFill>
              </a:rPr>
              <a:t>5.</a:t>
            </a:r>
            <a:endParaRPr lang="en-US" b="1" dirty="0">
              <a:solidFill>
                <a:srgbClr val="FF0000"/>
              </a:solidFill>
            </a:endParaRPr>
          </a:p>
        </p:txBody>
      </p:sp>
      <p:sp>
        <p:nvSpPr>
          <p:cNvPr id="21" name="Content Placeholder 2"/>
          <p:cNvSpPr txBox="1">
            <a:spLocks/>
          </p:cNvSpPr>
          <p:nvPr/>
        </p:nvSpPr>
        <p:spPr>
          <a:xfrm>
            <a:off x="6077786" y="390525"/>
            <a:ext cx="5992110" cy="6238875"/>
          </a:xfrm>
          <a:prstGeom prst="rect">
            <a:avLst/>
          </a:prstGeom>
          <a:ln>
            <a:solidFill>
              <a:schemeClr val="tx2"/>
            </a:solidFill>
          </a:ln>
        </p:spPr>
        <p:txBody>
          <a:bodyPr>
            <a:normAutofit/>
          </a:bodyPr>
          <a:lst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4000" b="1" dirty="0" smtClean="0"/>
              <a:t> Cover Letter</a:t>
            </a:r>
          </a:p>
          <a:p>
            <a:pPr marL="880101" lvl="1" indent="-514350">
              <a:buClr>
                <a:srgbClr val="FF0000"/>
              </a:buClr>
              <a:buFont typeface="+mj-lt"/>
              <a:buAutoNum type="arabicPeriod"/>
            </a:pPr>
            <a:r>
              <a:rPr lang="en-US" sz="3200" dirty="0" smtClean="0"/>
              <a:t>Funding Notification #</a:t>
            </a:r>
          </a:p>
          <a:p>
            <a:pPr marL="880101" lvl="1" indent="-514350">
              <a:buClr>
                <a:srgbClr val="FF0000"/>
              </a:buClr>
              <a:buFont typeface="+mj-lt"/>
              <a:buAutoNum type="arabicPeriod"/>
            </a:pPr>
            <a:r>
              <a:rPr lang="en-US" sz="3200" dirty="0" smtClean="0"/>
              <a:t>Funding Notification Date</a:t>
            </a:r>
          </a:p>
          <a:p>
            <a:pPr marL="880101" lvl="1" indent="-514350">
              <a:buClr>
                <a:srgbClr val="FF0000"/>
              </a:buClr>
              <a:buFont typeface="+mj-lt"/>
              <a:buAutoNum type="arabicPeriod"/>
            </a:pPr>
            <a:r>
              <a:rPr lang="en-US" sz="3200" dirty="0" smtClean="0"/>
              <a:t>Fiscal Year</a:t>
            </a:r>
          </a:p>
          <a:p>
            <a:pPr marL="880101" lvl="1" indent="-514350">
              <a:buClr>
                <a:srgbClr val="FF0000"/>
              </a:buClr>
              <a:buFont typeface="+mj-lt"/>
              <a:buAutoNum type="arabicPeriod"/>
            </a:pPr>
            <a:r>
              <a:rPr lang="en-US" sz="3200" dirty="0" smtClean="0"/>
              <a:t>Contract ID#</a:t>
            </a:r>
          </a:p>
          <a:p>
            <a:pPr marL="880101" lvl="1" indent="-514350">
              <a:buClr>
                <a:srgbClr val="FF0000"/>
              </a:buClr>
              <a:buFont typeface="+mj-lt"/>
              <a:buAutoNum type="arabicPeriod"/>
            </a:pPr>
            <a:r>
              <a:rPr lang="en-US" sz="3200" dirty="0" smtClean="0"/>
              <a:t>Funding Amount</a:t>
            </a:r>
          </a:p>
          <a:p>
            <a:pPr marL="880101" lvl="1" indent="-514350">
              <a:buClr>
                <a:srgbClr val="FF0000"/>
              </a:buClr>
              <a:buFont typeface="+mj-lt"/>
              <a:buAutoNum type="arabicPeriod"/>
            </a:pPr>
            <a:r>
              <a:rPr lang="en-US" sz="3200" dirty="0" smtClean="0"/>
              <a:t>Contract Document Submission Deadline</a:t>
            </a:r>
          </a:p>
          <a:p>
            <a:pPr marL="880101" lvl="1" indent="-514350">
              <a:buClr>
                <a:srgbClr val="FF0000"/>
              </a:buClr>
              <a:buFont typeface="+mj-lt"/>
              <a:buAutoNum type="arabicPeriod"/>
            </a:pPr>
            <a:r>
              <a:rPr lang="en-US" sz="3200" dirty="0" smtClean="0"/>
              <a:t>CDTA Website and </a:t>
            </a:r>
            <a:br>
              <a:rPr lang="en-US" sz="3200" dirty="0" smtClean="0"/>
            </a:br>
            <a:r>
              <a:rPr lang="en-US" sz="3200" dirty="0" smtClean="0"/>
              <a:t>E-mail Address for Contract Document Submission</a:t>
            </a:r>
          </a:p>
          <a:p>
            <a:endParaRPr lang="en-US" dirty="0"/>
          </a:p>
        </p:txBody>
      </p:sp>
    </p:spTree>
    <p:extLst>
      <p:ext uri="{BB962C8B-B14F-4D97-AF65-F5344CB8AC3E}">
        <p14:creationId xmlns:p14="http://schemas.microsoft.com/office/powerpoint/2010/main" val="26087592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807" y="0"/>
            <a:ext cx="5856754" cy="6858000"/>
          </a:xfrm>
          <a:prstGeom prst="rect">
            <a:avLst/>
          </a:prstGeom>
        </p:spPr>
      </p:pic>
      <p:sp>
        <p:nvSpPr>
          <p:cNvPr id="3" name="Slide Number Placeholder 2"/>
          <p:cNvSpPr>
            <a:spLocks noGrp="1"/>
          </p:cNvSpPr>
          <p:nvPr>
            <p:ph type="sldNum" sz="quarter" idx="4294967295"/>
          </p:nvPr>
        </p:nvSpPr>
        <p:spPr>
          <a:xfrm>
            <a:off x="0" y="1271588"/>
            <a:ext cx="711200" cy="244475"/>
          </a:xfrm>
        </p:spPr>
        <p:txBody>
          <a:bodyPr>
            <a:normAutofit fontScale="85000" lnSpcReduction="20000"/>
          </a:bodyPr>
          <a:lstStyle/>
          <a:p>
            <a:pPr>
              <a:defRPr/>
            </a:pPr>
            <a:fld id="{9B492160-091D-4566-98BE-CB5CC3EE6372}" type="slidenum">
              <a:rPr lang="en-US" smtClean="0"/>
              <a:pPr>
                <a:defRPr/>
              </a:pPr>
              <a:t>42</a:t>
            </a:fld>
            <a:endParaRPr lang="en-US"/>
          </a:p>
        </p:txBody>
      </p:sp>
      <p:sp>
        <p:nvSpPr>
          <p:cNvPr id="5" name="Oval 4"/>
          <p:cNvSpPr/>
          <p:nvPr/>
        </p:nvSpPr>
        <p:spPr>
          <a:xfrm>
            <a:off x="592853" y="1924050"/>
            <a:ext cx="5945708" cy="2101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4000" y="2105707"/>
            <a:ext cx="457200" cy="369332"/>
          </a:xfrm>
          <a:prstGeom prst="rect">
            <a:avLst/>
          </a:prstGeom>
          <a:noFill/>
        </p:spPr>
        <p:txBody>
          <a:bodyPr wrap="square" rtlCol="0">
            <a:spAutoFit/>
          </a:bodyPr>
          <a:lstStyle/>
          <a:p>
            <a:pPr algn="ctr"/>
            <a:r>
              <a:rPr lang="en-US" b="1" dirty="0" smtClean="0">
                <a:solidFill>
                  <a:srgbClr val="FF0000"/>
                </a:solidFill>
              </a:rPr>
              <a:t>8.</a:t>
            </a:r>
            <a:endParaRPr lang="en-US" b="1" dirty="0">
              <a:solidFill>
                <a:srgbClr val="FF0000"/>
              </a:solidFill>
            </a:endParaRPr>
          </a:p>
        </p:txBody>
      </p:sp>
      <p:sp>
        <p:nvSpPr>
          <p:cNvPr id="21" name="Content Placeholder 2"/>
          <p:cNvSpPr txBox="1">
            <a:spLocks/>
          </p:cNvSpPr>
          <p:nvPr/>
        </p:nvSpPr>
        <p:spPr>
          <a:xfrm>
            <a:off x="6742443" y="309562"/>
            <a:ext cx="5215095" cy="6238875"/>
          </a:xfrm>
          <a:prstGeom prst="rect">
            <a:avLst/>
          </a:prstGeom>
          <a:ln>
            <a:solidFill>
              <a:schemeClr val="tx2"/>
            </a:solidFill>
          </a:ln>
        </p:spPr>
        <p:txBody>
          <a:bodyPr>
            <a:normAutofit/>
          </a:bodyPr>
          <a:lst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4000" b="1" dirty="0" smtClean="0"/>
              <a:t>Cover Letter (</a:t>
            </a:r>
            <a:r>
              <a:rPr lang="en-US" sz="4000" b="1" dirty="0" err="1" smtClean="0"/>
              <a:t>con’t</a:t>
            </a:r>
            <a:r>
              <a:rPr lang="en-US" sz="4000" b="1" dirty="0" smtClean="0"/>
              <a:t>)</a:t>
            </a:r>
          </a:p>
          <a:p>
            <a:pPr marL="880101" lvl="1" indent="-514350">
              <a:buClr>
                <a:srgbClr val="FF0000"/>
              </a:buClr>
              <a:buFont typeface="+mj-lt"/>
              <a:buAutoNum type="arabicPeriod" startAt="8"/>
            </a:pPr>
            <a:r>
              <a:rPr lang="en-US" sz="3200" dirty="0"/>
              <a:t>Grant Information, if there is federal grant </a:t>
            </a:r>
            <a:r>
              <a:rPr lang="en-US" sz="3200" dirty="0" smtClean="0"/>
              <a:t>funding</a:t>
            </a:r>
          </a:p>
          <a:p>
            <a:pPr marL="880101" lvl="1" indent="-514350">
              <a:buClr>
                <a:srgbClr val="FF0000"/>
              </a:buClr>
              <a:buFont typeface="+mj-lt"/>
              <a:buAutoNum type="arabicPeriod" startAt="8"/>
            </a:pPr>
            <a:r>
              <a:rPr lang="en-US" sz="3200" dirty="0" smtClean="0"/>
              <a:t>CDTA </a:t>
            </a:r>
            <a:r>
              <a:rPr lang="en-US" sz="3200" dirty="0"/>
              <a:t>Manager and Contact </a:t>
            </a:r>
            <a:r>
              <a:rPr lang="en-US" sz="3200" dirty="0" smtClean="0"/>
              <a:t>Information</a:t>
            </a:r>
            <a:endParaRPr lang="en-US" sz="3200" dirty="0"/>
          </a:p>
        </p:txBody>
      </p:sp>
      <p:sp>
        <p:nvSpPr>
          <p:cNvPr id="24" name="TextBox 23"/>
          <p:cNvSpPr txBox="1"/>
          <p:nvPr/>
        </p:nvSpPr>
        <p:spPr>
          <a:xfrm>
            <a:off x="254000" y="4240096"/>
            <a:ext cx="457200" cy="369332"/>
          </a:xfrm>
          <a:prstGeom prst="rect">
            <a:avLst/>
          </a:prstGeom>
          <a:noFill/>
        </p:spPr>
        <p:txBody>
          <a:bodyPr wrap="square" rtlCol="0">
            <a:spAutoFit/>
          </a:bodyPr>
          <a:lstStyle/>
          <a:p>
            <a:pPr algn="ctr"/>
            <a:r>
              <a:rPr lang="en-US" b="1" dirty="0">
                <a:solidFill>
                  <a:srgbClr val="FF0000"/>
                </a:solidFill>
              </a:rPr>
              <a:t>9</a:t>
            </a:r>
            <a:r>
              <a:rPr lang="en-US" b="1" dirty="0" smtClean="0">
                <a:solidFill>
                  <a:srgbClr val="FF0000"/>
                </a:solidFill>
              </a:rPr>
              <a:t>.</a:t>
            </a:r>
            <a:endParaRPr lang="en-US" b="1" dirty="0">
              <a:solidFill>
                <a:srgbClr val="FF0000"/>
              </a:solidFill>
            </a:endParaRPr>
          </a:p>
        </p:txBody>
      </p:sp>
      <p:sp>
        <p:nvSpPr>
          <p:cNvPr id="25" name="Oval 24"/>
          <p:cNvSpPr/>
          <p:nvPr/>
        </p:nvSpPr>
        <p:spPr>
          <a:xfrm>
            <a:off x="592853" y="4129087"/>
            <a:ext cx="5945708" cy="1183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4755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pPr>
              <a:defRPr/>
            </a:pPr>
            <a:fld id="{9B492160-091D-4566-98BE-CB5CC3EE6372}" type="slidenum">
              <a:rPr lang="en-US" smtClean="0"/>
              <a:pPr>
                <a:defRPr/>
              </a:pPr>
              <a:t>43</a:t>
            </a:fld>
            <a:endParaRPr lang="en-US"/>
          </a:p>
        </p:txBody>
      </p:sp>
      <p:sp>
        <p:nvSpPr>
          <p:cNvPr id="9" name="Title 1"/>
          <p:cNvSpPr>
            <a:spLocks noGrp="1"/>
          </p:cNvSpPr>
          <p:nvPr>
            <p:ph type="title"/>
          </p:nvPr>
        </p:nvSpPr>
        <p:spPr>
          <a:xfrm>
            <a:off x="816864" y="228600"/>
            <a:ext cx="10871200" cy="990600"/>
          </a:xfrm>
        </p:spPr>
        <p:txBody>
          <a:bodyPr/>
          <a:lstStyle/>
          <a:p>
            <a:r>
              <a:rPr lang="en-US" b="1" dirty="0" smtClean="0"/>
              <a:t>Funding Detail</a:t>
            </a:r>
            <a:endParaRPr lang="en-US"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125" y="1542470"/>
            <a:ext cx="10058400" cy="5212080"/>
          </a:xfrm>
          <a:prstGeom prst="rect">
            <a:avLst/>
          </a:prstGeom>
        </p:spPr>
      </p:pic>
    </p:spTree>
    <p:extLst>
      <p:ext uri="{BB962C8B-B14F-4D97-AF65-F5344CB8AC3E}">
        <p14:creationId xmlns:p14="http://schemas.microsoft.com/office/powerpoint/2010/main" val="14731017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77" y="0"/>
            <a:ext cx="9765792" cy="5065776"/>
          </a:xfrm>
          <a:prstGeom prst="rect">
            <a:avLst/>
          </a:prstGeom>
        </p:spPr>
      </p:pic>
      <p:sp>
        <p:nvSpPr>
          <p:cNvPr id="5" name="Rectangle 4"/>
          <p:cNvSpPr/>
          <p:nvPr/>
        </p:nvSpPr>
        <p:spPr>
          <a:xfrm>
            <a:off x="7569841" y="1956122"/>
            <a:ext cx="4512197" cy="465422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85585" y="2154214"/>
            <a:ext cx="4271057" cy="3754874"/>
          </a:xfrm>
          <a:prstGeom prst="rect">
            <a:avLst/>
          </a:prstGeom>
          <a:noFill/>
        </p:spPr>
        <p:txBody>
          <a:bodyPr wrap="square" rtlCol="0">
            <a:spAutoFit/>
          </a:bodyPr>
          <a:lstStyle/>
          <a:p>
            <a:pPr marL="514350" indent="-514350">
              <a:buClr>
                <a:srgbClr val="FF0000"/>
              </a:buClr>
              <a:buFont typeface="+mj-lt"/>
              <a:buAutoNum type="arabicPeriod"/>
            </a:pPr>
            <a:r>
              <a:rPr lang="en-US" sz="3400" dirty="0"/>
              <a:t>Contractor, Contract, and Contact Information</a:t>
            </a:r>
          </a:p>
          <a:p>
            <a:pPr marL="514350" indent="-514350">
              <a:buClr>
                <a:srgbClr val="FF0000"/>
              </a:buClr>
              <a:buFont typeface="+mj-lt"/>
              <a:buAutoNum type="arabicPeriod"/>
            </a:pPr>
            <a:r>
              <a:rPr lang="en-US" sz="3400" dirty="0"/>
              <a:t>Program Details</a:t>
            </a:r>
          </a:p>
          <a:p>
            <a:pPr marL="514350" indent="-514350">
              <a:buClr>
                <a:srgbClr val="FF0000"/>
              </a:buClr>
              <a:buFont typeface="+mj-lt"/>
              <a:buAutoNum type="arabicPeriod"/>
            </a:pPr>
            <a:r>
              <a:rPr lang="en-US" sz="3400" dirty="0"/>
              <a:t>Funding Mix</a:t>
            </a:r>
          </a:p>
          <a:p>
            <a:pPr marL="514350" indent="-514350">
              <a:buClr>
                <a:srgbClr val="FF0000"/>
              </a:buClr>
              <a:buFont typeface="+mj-lt"/>
              <a:buAutoNum type="arabicPeriod"/>
            </a:pPr>
            <a:r>
              <a:rPr lang="en-US" sz="3400" dirty="0"/>
              <a:t>Variance Explanation </a:t>
            </a:r>
          </a:p>
        </p:txBody>
      </p:sp>
      <p:sp>
        <p:nvSpPr>
          <p:cNvPr id="7" name="Oval 6"/>
          <p:cNvSpPr/>
          <p:nvPr/>
        </p:nvSpPr>
        <p:spPr>
          <a:xfrm>
            <a:off x="1772632" y="416516"/>
            <a:ext cx="8494112" cy="12922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15432" y="816789"/>
            <a:ext cx="457200" cy="369332"/>
          </a:xfrm>
          <a:prstGeom prst="rect">
            <a:avLst/>
          </a:prstGeom>
          <a:noFill/>
        </p:spPr>
        <p:txBody>
          <a:bodyPr wrap="square" rtlCol="0">
            <a:spAutoFit/>
          </a:bodyPr>
          <a:lstStyle/>
          <a:p>
            <a:pPr algn="ctr"/>
            <a:r>
              <a:rPr lang="en-US" b="1" dirty="0" smtClean="0">
                <a:solidFill>
                  <a:srgbClr val="FF0000"/>
                </a:solidFill>
              </a:rPr>
              <a:t>1.</a:t>
            </a:r>
            <a:endParaRPr lang="en-US" b="1" dirty="0">
              <a:solidFill>
                <a:srgbClr val="FF0000"/>
              </a:solidFill>
            </a:endParaRPr>
          </a:p>
        </p:txBody>
      </p:sp>
      <p:sp>
        <p:nvSpPr>
          <p:cNvPr id="9" name="Oval 8"/>
          <p:cNvSpPr/>
          <p:nvPr/>
        </p:nvSpPr>
        <p:spPr>
          <a:xfrm>
            <a:off x="0" y="1481559"/>
            <a:ext cx="7222603" cy="13426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159" y="1448731"/>
            <a:ext cx="629681" cy="369332"/>
          </a:xfrm>
          <a:prstGeom prst="rect">
            <a:avLst/>
          </a:prstGeom>
          <a:noFill/>
        </p:spPr>
        <p:txBody>
          <a:bodyPr wrap="square" rtlCol="0">
            <a:spAutoFit/>
          </a:bodyPr>
          <a:lstStyle/>
          <a:p>
            <a:pPr algn="ctr"/>
            <a:r>
              <a:rPr lang="en-US" b="1" dirty="0">
                <a:solidFill>
                  <a:srgbClr val="FF0000"/>
                </a:solidFill>
              </a:rPr>
              <a:t>2</a:t>
            </a:r>
            <a:r>
              <a:rPr lang="en-US" b="1" dirty="0" smtClean="0">
                <a:solidFill>
                  <a:srgbClr val="FF0000"/>
                </a:solidFill>
              </a:rPr>
              <a:t>.</a:t>
            </a:r>
            <a:endParaRPr lang="en-US" b="1" dirty="0">
              <a:solidFill>
                <a:srgbClr val="FF0000"/>
              </a:solidFill>
            </a:endParaRPr>
          </a:p>
        </p:txBody>
      </p:sp>
      <p:sp>
        <p:nvSpPr>
          <p:cNvPr id="11" name="Oval 10"/>
          <p:cNvSpPr/>
          <p:nvPr/>
        </p:nvSpPr>
        <p:spPr>
          <a:xfrm>
            <a:off x="0" y="2776375"/>
            <a:ext cx="7222603" cy="13426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023" y="2709337"/>
            <a:ext cx="629681" cy="369332"/>
          </a:xfrm>
          <a:prstGeom prst="rect">
            <a:avLst/>
          </a:prstGeom>
          <a:noFill/>
        </p:spPr>
        <p:txBody>
          <a:bodyPr wrap="square" rtlCol="0">
            <a:spAutoFit/>
          </a:bodyPr>
          <a:lstStyle/>
          <a:p>
            <a:pPr algn="ctr"/>
            <a:r>
              <a:rPr lang="en-US" b="1" dirty="0" smtClean="0">
                <a:solidFill>
                  <a:srgbClr val="FF0000"/>
                </a:solidFill>
              </a:rPr>
              <a:t>3.</a:t>
            </a:r>
            <a:endParaRPr lang="en-US" b="1" dirty="0">
              <a:solidFill>
                <a:srgbClr val="FF0000"/>
              </a:solidFill>
            </a:endParaRPr>
          </a:p>
        </p:txBody>
      </p:sp>
      <p:sp>
        <p:nvSpPr>
          <p:cNvPr id="13" name="Oval 12"/>
          <p:cNvSpPr/>
          <p:nvPr/>
        </p:nvSpPr>
        <p:spPr>
          <a:xfrm>
            <a:off x="0" y="4036466"/>
            <a:ext cx="7222603" cy="11369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7272" y="3960449"/>
            <a:ext cx="629681" cy="369332"/>
          </a:xfrm>
          <a:prstGeom prst="rect">
            <a:avLst/>
          </a:prstGeom>
          <a:noFill/>
        </p:spPr>
        <p:txBody>
          <a:bodyPr wrap="square" rtlCol="0">
            <a:spAutoFit/>
          </a:bodyPr>
          <a:lstStyle/>
          <a:p>
            <a:pPr algn="ctr"/>
            <a:r>
              <a:rPr lang="en-US" b="1" dirty="0" smtClean="0">
                <a:solidFill>
                  <a:srgbClr val="FF0000"/>
                </a:solidFill>
              </a:rPr>
              <a:t>4.</a:t>
            </a:r>
            <a:endParaRPr lang="en-US" b="1" dirty="0">
              <a:solidFill>
                <a:srgbClr val="FF0000"/>
              </a:solidFill>
            </a:endParaRPr>
          </a:p>
        </p:txBody>
      </p:sp>
    </p:spTree>
    <p:extLst>
      <p:ext uri="{BB962C8B-B14F-4D97-AF65-F5344CB8AC3E}">
        <p14:creationId xmlns:p14="http://schemas.microsoft.com/office/powerpoint/2010/main" val="32629750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930" y="861801"/>
            <a:ext cx="8339328" cy="2487168"/>
          </a:xfrm>
          <a:prstGeom prst="rect">
            <a:avLst/>
          </a:prstGeom>
        </p:spPr>
      </p:pic>
      <p:sp>
        <p:nvSpPr>
          <p:cNvPr id="3" name="TextBox 2"/>
          <p:cNvSpPr txBox="1"/>
          <p:nvPr/>
        </p:nvSpPr>
        <p:spPr>
          <a:xfrm>
            <a:off x="8631764" y="1799453"/>
            <a:ext cx="3488918" cy="1661993"/>
          </a:xfrm>
          <a:prstGeom prst="rect">
            <a:avLst/>
          </a:prstGeom>
          <a:noFill/>
          <a:ln>
            <a:solidFill>
              <a:schemeClr val="tx2"/>
            </a:solidFill>
          </a:ln>
        </p:spPr>
        <p:txBody>
          <a:bodyPr wrap="square" rtlCol="0">
            <a:spAutoFit/>
          </a:bodyPr>
          <a:lstStyle/>
          <a:p>
            <a:pPr marL="514350" indent="-514350">
              <a:buClr>
                <a:srgbClr val="FF0000"/>
              </a:buClr>
              <a:buFont typeface="+mj-lt"/>
              <a:buAutoNum type="arabicPeriod" startAt="5"/>
            </a:pPr>
            <a:r>
              <a:rPr lang="en-US" sz="3400" dirty="0" smtClean="0"/>
              <a:t>Funding Detail at Program Level</a:t>
            </a:r>
            <a:endParaRPr lang="en-US" sz="3400" dirty="0"/>
          </a:p>
        </p:txBody>
      </p:sp>
      <p:sp>
        <p:nvSpPr>
          <p:cNvPr id="4" name="Oval 3"/>
          <p:cNvSpPr/>
          <p:nvPr/>
        </p:nvSpPr>
        <p:spPr>
          <a:xfrm>
            <a:off x="891973" y="1799453"/>
            <a:ext cx="7640285" cy="14067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2436" y="2203845"/>
            <a:ext cx="629681" cy="369332"/>
          </a:xfrm>
          <a:prstGeom prst="rect">
            <a:avLst/>
          </a:prstGeom>
          <a:noFill/>
        </p:spPr>
        <p:txBody>
          <a:bodyPr wrap="square" rtlCol="0">
            <a:spAutoFit/>
          </a:bodyPr>
          <a:lstStyle/>
          <a:p>
            <a:pPr algn="ctr"/>
            <a:r>
              <a:rPr lang="en-US" b="1" dirty="0" smtClean="0">
                <a:solidFill>
                  <a:srgbClr val="FF0000"/>
                </a:solidFill>
              </a:rPr>
              <a:t>5.</a:t>
            </a:r>
            <a:endParaRPr lang="en-US" b="1" dirty="0">
              <a:solidFill>
                <a:srgbClr val="FF0000"/>
              </a:solidFill>
            </a:endParaRPr>
          </a:p>
        </p:txBody>
      </p:sp>
    </p:spTree>
    <p:extLst>
      <p:ext uri="{BB962C8B-B14F-4D97-AF65-F5344CB8AC3E}">
        <p14:creationId xmlns:p14="http://schemas.microsoft.com/office/powerpoint/2010/main" val="23986010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1939895" y="1600200"/>
            <a:ext cx="10169495" cy="990600"/>
          </a:xfrm>
        </p:spPr>
        <p:txBody>
          <a:bodyPr>
            <a:normAutofit/>
          </a:bodyPr>
          <a:lstStyle/>
          <a:p>
            <a:r>
              <a:rPr lang="en-US" altLang="en-US" sz="4800" b="1" dirty="0"/>
              <a:t>Appendix B – Budget </a:t>
            </a:r>
            <a:r>
              <a:rPr lang="en-US" altLang="en-US" sz="4800" b="1" dirty="0" smtClean="0"/>
              <a:t>(BHS</a:t>
            </a:r>
            <a:r>
              <a:rPr lang="en-US" altLang="en-US" sz="4800" b="1" dirty="0"/>
              <a:t>)</a:t>
            </a:r>
          </a:p>
        </p:txBody>
      </p:sp>
      <p:sp>
        <p:nvSpPr>
          <p:cNvPr id="2" name="Slide Number Placeholder 1"/>
          <p:cNvSpPr>
            <a:spLocks noGrp="1"/>
          </p:cNvSpPr>
          <p:nvPr>
            <p:ph type="sldNum" sz="quarter" idx="11"/>
          </p:nvPr>
        </p:nvSpPr>
        <p:spPr/>
        <p:txBody>
          <a:bodyPr/>
          <a:lstStyle/>
          <a:p>
            <a:pPr>
              <a:defRPr/>
            </a:pPr>
            <a:fld id="{3F25EBAF-8DA1-4DF5-8B62-239669122EDE}" type="slidenum">
              <a:rPr lang="en-US" smtClean="0"/>
              <a:pPr>
                <a:defRPr/>
              </a:pPr>
              <a:t>46</a:t>
            </a:fld>
            <a:endParaRPr lang="en-US"/>
          </a:p>
        </p:txBody>
      </p:sp>
    </p:spTree>
    <p:extLst>
      <p:ext uri="{BB962C8B-B14F-4D97-AF65-F5344CB8AC3E}">
        <p14:creationId xmlns:p14="http://schemas.microsoft.com/office/powerpoint/2010/main" val="71635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191D-9A48-4963-AA39-460EEE7D3013}"/>
              </a:ext>
            </a:extLst>
          </p:cNvPr>
          <p:cNvSpPr>
            <a:spLocks noGrp="1"/>
          </p:cNvSpPr>
          <p:nvPr>
            <p:ph type="title"/>
          </p:nvPr>
        </p:nvSpPr>
        <p:spPr/>
        <p:txBody>
          <a:bodyPr/>
          <a:lstStyle/>
          <a:p>
            <a:r>
              <a:rPr lang="en-US" b="1" dirty="0"/>
              <a:t>Appendix B – Contract Budget</a:t>
            </a:r>
          </a:p>
        </p:txBody>
      </p:sp>
      <p:sp>
        <p:nvSpPr>
          <p:cNvPr id="5" name="Content Placeholder 4">
            <a:extLst>
              <a:ext uri="{FF2B5EF4-FFF2-40B4-BE49-F238E27FC236}">
                <a16:creationId xmlns:a16="http://schemas.microsoft.com/office/drawing/2014/main" id="{36D28FCD-FB7D-41D3-AB8D-B09D74CB42D6}"/>
              </a:ext>
            </a:extLst>
          </p:cNvPr>
          <p:cNvSpPr>
            <a:spLocks noGrp="1"/>
          </p:cNvSpPr>
          <p:nvPr>
            <p:ph sz="quarter" idx="1"/>
          </p:nvPr>
        </p:nvSpPr>
        <p:spPr>
          <a:xfrm>
            <a:off x="816864" y="1600200"/>
            <a:ext cx="10468452" cy="5066818"/>
          </a:xfrm>
        </p:spPr>
        <p:txBody>
          <a:bodyPr/>
          <a:lstStyle/>
          <a:p>
            <a:r>
              <a:rPr lang="en-US" sz="4000" dirty="0"/>
              <a:t> </a:t>
            </a:r>
            <a:r>
              <a:rPr lang="en-US" sz="4000" dirty="0" smtClean="0"/>
              <a:t>DPH </a:t>
            </a:r>
            <a:r>
              <a:rPr lang="en-US" sz="4000" dirty="0"/>
              <a:t>1 –  Contract Budget Summary</a:t>
            </a:r>
          </a:p>
          <a:p>
            <a:r>
              <a:rPr lang="en-US" sz="4000" dirty="0" smtClean="0"/>
              <a:t> DPH </a:t>
            </a:r>
            <a:r>
              <a:rPr lang="en-US" sz="4000" dirty="0"/>
              <a:t>2 –  Cost Reporting Data </a:t>
            </a:r>
            <a:r>
              <a:rPr lang="en-US" sz="4000" dirty="0" smtClean="0"/>
              <a:t>Collection</a:t>
            </a:r>
            <a:endParaRPr lang="en-US" sz="4000" dirty="0"/>
          </a:p>
          <a:p>
            <a:r>
              <a:rPr lang="en-US" sz="4000" dirty="0" smtClean="0"/>
              <a:t> DPH </a:t>
            </a:r>
            <a:r>
              <a:rPr lang="en-US" sz="4000" dirty="0"/>
              <a:t>3 – Salaries and Employee Benefits Detail</a:t>
            </a:r>
          </a:p>
          <a:p>
            <a:r>
              <a:rPr lang="en-US" sz="4000" dirty="0" smtClean="0"/>
              <a:t> DPH </a:t>
            </a:r>
            <a:r>
              <a:rPr lang="en-US" sz="4000" dirty="0"/>
              <a:t>4 – Operating Expenses Detail</a:t>
            </a:r>
          </a:p>
          <a:p>
            <a:r>
              <a:rPr lang="en-US" sz="4000" dirty="0" smtClean="0"/>
              <a:t> DPH </a:t>
            </a:r>
            <a:r>
              <a:rPr lang="en-US" sz="4000" dirty="0"/>
              <a:t>5 – Capital Expenses Detail</a:t>
            </a:r>
          </a:p>
          <a:p>
            <a:r>
              <a:rPr lang="en-US" sz="4000" dirty="0" smtClean="0"/>
              <a:t> DPH </a:t>
            </a:r>
            <a:r>
              <a:rPr lang="en-US" sz="4000" dirty="0"/>
              <a:t>6 – Contract-Wide Indirect Detail</a:t>
            </a:r>
          </a:p>
          <a:p>
            <a:r>
              <a:rPr lang="en-US" sz="4000" dirty="0" smtClean="0"/>
              <a:t> DPH </a:t>
            </a:r>
            <a:r>
              <a:rPr lang="en-US" sz="4000" dirty="0"/>
              <a:t>7 – Budget Justification </a:t>
            </a:r>
          </a:p>
          <a:p>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E3512004-C1C6-4EBA-80F0-A2527544C099}" type="slidenum">
              <a:rPr lang="en-US" smtClean="0"/>
              <a:pPr>
                <a:defRPr/>
              </a:pPr>
              <a:t>47</a:t>
            </a:fld>
            <a:endParaRPr lang="en-US"/>
          </a:p>
        </p:txBody>
      </p:sp>
    </p:spTree>
    <p:extLst>
      <p:ext uri="{BB962C8B-B14F-4D97-AF65-F5344CB8AC3E}">
        <p14:creationId xmlns:p14="http://schemas.microsoft.com/office/powerpoint/2010/main" val="11114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745" y="8858"/>
            <a:ext cx="8352000" cy="6858000"/>
          </a:xfrm>
          <a:prstGeom prst="rect">
            <a:avLst/>
          </a:prstGeom>
        </p:spPr>
      </p:pic>
      <p:sp>
        <p:nvSpPr>
          <p:cNvPr id="6" name="Oval 5"/>
          <p:cNvSpPr/>
          <p:nvPr/>
        </p:nvSpPr>
        <p:spPr>
          <a:xfrm>
            <a:off x="1055077" y="39002"/>
            <a:ext cx="7576175" cy="15148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163" y="191551"/>
            <a:ext cx="449163" cy="369332"/>
          </a:xfrm>
          <a:prstGeom prst="rect">
            <a:avLst/>
          </a:prstGeom>
          <a:noFill/>
        </p:spPr>
        <p:txBody>
          <a:bodyPr wrap="square" rtlCol="0">
            <a:spAutoFit/>
          </a:bodyPr>
          <a:lstStyle/>
          <a:p>
            <a:pPr algn="ctr"/>
            <a:r>
              <a:rPr lang="en-US" b="1" dirty="0">
                <a:solidFill>
                  <a:srgbClr val="FF0000"/>
                </a:solidFill>
              </a:rPr>
              <a:t>1</a:t>
            </a:r>
            <a:r>
              <a:rPr lang="en-US" b="1" dirty="0" smtClean="0">
                <a:solidFill>
                  <a:srgbClr val="FF0000"/>
                </a:solidFill>
              </a:rPr>
              <a:t>.</a:t>
            </a:r>
            <a:endParaRPr lang="en-US" b="1" dirty="0">
              <a:solidFill>
                <a:srgbClr val="FF0000"/>
              </a:solidFill>
            </a:endParaRPr>
          </a:p>
        </p:txBody>
      </p:sp>
      <p:sp>
        <p:nvSpPr>
          <p:cNvPr id="8" name="Content Placeholder 2"/>
          <p:cNvSpPr txBox="1">
            <a:spLocks/>
          </p:cNvSpPr>
          <p:nvPr/>
        </p:nvSpPr>
        <p:spPr>
          <a:xfrm>
            <a:off x="8695342" y="231494"/>
            <a:ext cx="3402872" cy="6504972"/>
          </a:xfrm>
          <a:prstGeom prst="rect">
            <a:avLst/>
          </a:prstGeom>
          <a:ln>
            <a:solidFill>
              <a:schemeClr val="tx2"/>
            </a:solidFill>
          </a:ln>
        </p:spPr>
        <p:txBody>
          <a:bodyPr>
            <a:normAutofit/>
          </a:bodyPr>
          <a:lst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b="1" dirty="0" smtClean="0">
                <a:solidFill>
                  <a:schemeClr val="tx2"/>
                </a:solidFill>
              </a:rPr>
              <a:t>DPH 1 – Contract Budget Summary</a:t>
            </a:r>
          </a:p>
          <a:p>
            <a:pPr marL="880101" lvl="1" indent="-514350">
              <a:buClr>
                <a:srgbClr val="FF0000"/>
              </a:buClr>
              <a:buFont typeface="+mj-lt"/>
              <a:buAutoNum type="arabicPeriod"/>
            </a:pPr>
            <a:r>
              <a:rPr lang="en-US" sz="2400" dirty="0" smtClean="0"/>
              <a:t>Contractor, Contract, and Program Information</a:t>
            </a:r>
          </a:p>
          <a:p>
            <a:pPr marL="880101" lvl="1" indent="-514350">
              <a:buClr>
                <a:srgbClr val="FF0000"/>
              </a:buClr>
              <a:buFont typeface="+mj-lt"/>
              <a:buAutoNum type="arabicPeriod"/>
            </a:pPr>
            <a:r>
              <a:rPr lang="en-US" sz="2400" dirty="0" smtClean="0"/>
              <a:t>Funding Term</a:t>
            </a:r>
          </a:p>
          <a:p>
            <a:pPr marL="880101" lvl="1" indent="-514350">
              <a:buClr>
                <a:srgbClr val="FF0000"/>
              </a:buClr>
              <a:buFont typeface="+mj-lt"/>
              <a:buAutoNum type="arabicPeriod"/>
            </a:pPr>
            <a:r>
              <a:rPr lang="en-US" sz="2400" dirty="0" smtClean="0"/>
              <a:t>Funding Uses and Indirect Rate</a:t>
            </a:r>
          </a:p>
          <a:p>
            <a:pPr marL="880101" lvl="1" indent="-514350">
              <a:buClr>
                <a:srgbClr val="FF0000"/>
              </a:buClr>
              <a:buFont typeface="+mj-lt"/>
              <a:buAutoNum type="arabicPeriod"/>
            </a:pPr>
            <a:r>
              <a:rPr lang="en-US" sz="2400" dirty="0" smtClean="0"/>
              <a:t>Funding Sources: MH, SUD, Other DPH Section, and Non DPH Funding</a:t>
            </a:r>
          </a:p>
          <a:p>
            <a:pPr marL="880101" lvl="1" indent="-514350">
              <a:buClr>
                <a:srgbClr val="FF0000"/>
              </a:buClr>
              <a:buFont typeface="+mj-lt"/>
              <a:buAutoNum type="arabicPeriod"/>
            </a:pPr>
            <a:r>
              <a:rPr lang="en-US" sz="2400" dirty="0" smtClean="0"/>
              <a:t>Prepared by and Phone #</a:t>
            </a:r>
          </a:p>
        </p:txBody>
      </p:sp>
      <p:sp>
        <p:nvSpPr>
          <p:cNvPr id="11" name="Oval 10"/>
          <p:cNvSpPr/>
          <p:nvPr/>
        </p:nvSpPr>
        <p:spPr>
          <a:xfrm>
            <a:off x="94726" y="1707379"/>
            <a:ext cx="8376034" cy="1578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8178" y="1890072"/>
            <a:ext cx="405098" cy="369332"/>
          </a:xfrm>
          <a:prstGeom prst="rect">
            <a:avLst/>
          </a:prstGeom>
          <a:noFill/>
        </p:spPr>
        <p:txBody>
          <a:bodyPr wrap="square" rtlCol="0">
            <a:spAutoFit/>
          </a:bodyPr>
          <a:lstStyle/>
          <a:p>
            <a:pPr algn="ctr"/>
            <a:r>
              <a:rPr lang="en-US" b="1" dirty="0" smtClean="0">
                <a:solidFill>
                  <a:srgbClr val="FF0000"/>
                </a:solidFill>
              </a:rPr>
              <a:t>3.</a:t>
            </a:r>
            <a:endParaRPr lang="en-US" b="1" dirty="0">
              <a:solidFill>
                <a:srgbClr val="FF0000"/>
              </a:solidFill>
            </a:endParaRPr>
          </a:p>
        </p:txBody>
      </p:sp>
      <p:sp>
        <p:nvSpPr>
          <p:cNvPr id="13" name="Oval 12"/>
          <p:cNvSpPr/>
          <p:nvPr/>
        </p:nvSpPr>
        <p:spPr>
          <a:xfrm>
            <a:off x="94726" y="3209567"/>
            <a:ext cx="8376034" cy="14766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7538" y="3253192"/>
            <a:ext cx="418551" cy="369332"/>
          </a:xfrm>
          <a:prstGeom prst="rect">
            <a:avLst/>
          </a:prstGeom>
          <a:noFill/>
        </p:spPr>
        <p:txBody>
          <a:bodyPr wrap="square" rtlCol="0">
            <a:spAutoFit/>
          </a:bodyPr>
          <a:lstStyle/>
          <a:p>
            <a:pPr algn="ctr"/>
            <a:r>
              <a:rPr lang="en-US" b="1" dirty="0" smtClean="0">
                <a:solidFill>
                  <a:srgbClr val="FF0000"/>
                </a:solidFill>
              </a:rPr>
              <a:t>4.</a:t>
            </a:r>
            <a:endParaRPr lang="en-US" b="1" dirty="0">
              <a:solidFill>
                <a:srgbClr val="FF0000"/>
              </a:solidFill>
            </a:endParaRPr>
          </a:p>
        </p:txBody>
      </p:sp>
      <p:sp>
        <p:nvSpPr>
          <p:cNvPr id="15" name="Oval 14"/>
          <p:cNvSpPr/>
          <p:nvPr/>
        </p:nvSpPr>
        <p:spPr>
          <a:xfrm>
            <a:off x="2002681" y="6380703"/>
            <a:ext cx="4920633" cy="4554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8614" y="6380703"/>
            <a:ext cx="418551" cy="369332"/>
          </a:xfrm>
          <a:prstGeom prst="rect">
            <a:avLst/>
          </a:prstGeom>
          <a:noFill/>
        </p:spPr>
        <p:txBody>
          <a:bodyPr wrap="square" rtlCol="0">
            <a:spAutoFit/>
          </a:bodyPr>
          <a:lstStyle/>
          <a:p>
            <a:pPr algn="ctr"/>
            <a:r>
              <a:rPr lang="en-US" b="1" dirty="0" smtClean="0">
                <a:solidFill>
                  <a:srgbClr val="FF0000"/>
                </a:solidFill>
              </a:rPr>
              <a:t>5.</a:t>
            </a:r>
            <a:endParaRPr lang="en-US" b="1" dirty="0">
              <a:solidFill>
                <a:srgbClr val="FF0000"/>
              </a:solidFill>
            </a:endParaRPr>
          </a:p>
        </p:txBody>
      </p:sp>
      <p:sp>
        <p:nvSpPr>
          <p:cNvPr id="10" name="TextBox 9"/>
          <p:cNvSpPr txBox="1"/>
          <p:nvPr/>
        </p:nvSpPr>
        <p:spPr>
          <a:xfrm>
            <a:off x="52032" y="1370835"/>
            <a:ext cx="517389" cy="369332"/>
          </a:xfrm>
          <a:prstGeom prst="rect">
            <a:avLst/>
          </a:prstGeom>
          <a:noFill/>
        </p:spPr>
        <p:txBody>
          <a:bodyPr wrap="square" rtlCol="0">
            <a:spAutoFit/>
          </a:bodyPr>
          <a:lstStyle/>
          <a:p>
            <a:pPr algn="ctr"/>
            <a:r>
              <a:rPr lang="en-US" b="1" dirty="0" smtClean="0">
                <a:solidFill>
                  <a:srgbClr val="FF0000"/>
                </a:solidFill>
              </a:rPr>
              <a:t>2.</a:t>
            </a:r>
            <a:endParaRPr lang="en-US" b="1" dirty="0">
              <a:solidFill>
                <a:srgbClr val="FF0000"/>
              </a:solidFill>
            </a:endParaRPr>
          </a:p>
        </p:txBody>
      </p:sp>
      <p:cxnSp>
        <p:nvCxnSpPr>
          <p:cNvPr id="5" name="Straight Arrow Connector 4"/>
          <p:cNvCxnSpPr/>
          <p:nvPr/>
        </p:nvCxnSpPr>
        <p:spPr>
          <a:xfrm>
            <a:off x="416829" y="1569342"/>
            <a:ext cx="2105307"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4462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255" y="-21883"/>
            <a:ext cx="8218714" cy="6858000"/>
          </a:xfrm>
          <a:prstGeom prst="rect">
            <a:avLst/>
          </a:prstGeom>
        </p:spPr>
      </p:pic>
      <p:sp>
        <p:nvSpPr>
          <p:cNvPr id="6" name="Oval 5"/>
          <p:cNvSpPr/>
          <p:nvPr/>
        </p:nvSpPr>
        <p:spPr>
          <a:xfrm>
            <a:off x="1055077" y="39002"/>
            <a:ext cx="7640265" cy="12579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163" y="191551"/>
            <a:ext cx="449163" cy="369332"/>
          </a:xfrm>
          <a:prstGeom prst="rect">
            <a:avLst/>
          </a:prstGeom>
          <a:noFill/>
        </p:spPr>
        <p:txBody>
          <a:bodyPr wrap="square" rtlCol="0">
            <a:spAutoFit/>
          </a:bodyPr>
          <a:lstStyle/>
          <a:p>
            <a:pPr algn="ctr"/>
            <a:r>
              <a:rPr lang="en-US" b="1" dirty="0">
                <a:solidFill>
                  <a:srgbClr val="FF0000"/>
                </a:solidFill>
              </a:rPr>
              <a:t>1</a:t>
            </a:r>
            <a:r>
              <a:rPr lang="en-US" b="1" dirty="0" smtClean="0">
                <a:solidFill>
                  <a:srgbClr val="FF0000"/>
                </a:solidFill>
              </a:rPr>
              <a:t>.</a:t>
            </a:r>
            <a:endParaRPr lang="en-US" b="1" dirty="0">
              <a:solidFill>
                <a:srgbClr val="FF0000"/>
              </a:solidFill>
            </a:endParaRPr>
          </a:p>
        </p:txBody>
      </p:sp>
      <p:sp>
        <p:nvSpPr>
          <p:cNvPr id="8" name="Content Placeholder 2"/>
          <p:cNvSpPr txBox="1">
            <a:spLocks/>
          </p:cNvSpPr>
          <p:nvPr/>
        </p:nvSpPr>
        <p:spPr>
          <a:xfrm>
            <a:off x="8695342" y="231494"/>
            <a:ext cx="3402872" cy="6504972"/>
          </a:xfrm>
          <a:prstGeom prst="rect">
            <a:avLst/>
          </a:prstGeom>
          <a:ln>
            <a:solidFill>
              <a:schemeClr val="tx2"/>
            </a:solidFill>
          </a:ln>
        </p:spPr>
        <p:txBody>
          <a:bodyPr>
            <a:normAutofit fontScale="92500"/>
          </a:bodyPr>
          <a:lst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b="1" dirty="0">
                <a:solidFill>
                  <a:schemeClr val="tx2"/>
                </a:solidFill>
              </a:rPr>
              <a:t>DPH 2 – Cost Reporting Data Collection </a:t>
            </a:r>
            <a:r>
              <a:rPr lang="en-US" b="1" dirty="0" smtClean="0">
                <a:solidFill>
                  <a:schemeClr val="tx2"/>
                </a:solidFill>
              </a:rPr>
              <a:t>(CRDC)</a:t>
            </a:r>
          </a:p>
          <a:p>
            <a:pPr marL="880101" lvl="1" indent="-514350">
              <a:buClr>
                <a:srgbClr val="FF0000"/>
              </a:buClr>
              <a:buFont typeface="+mj-lt"/>
              <a:buAutoNum type="arabicPeriod"/>
            </a:pPr>
            <a:r>
              <a:rPr lang="en-US" sz="2400" dirty="0" smtClean="0"/>
              <a:t>Contract, Program Information, and Service Description</a:t>
            </a:r>
          </a:p>
          <a:p>
            <a:pPr marL="880101" lvl="1" indent="-514350">
              <a:buClr>
                <a:srgbClr val="FF0000"/>
              </a:buClr>
              <a:buFont typeface="+mj-lt"/>
              <a:buAutoNum type="arabicPeriod"/>
            </a:pPr>
            <a:r>
              <a:rPr lang="en-US" sz="2400" dirty="0" smtClean="0"/>
              <a:t>Funding </a:t>
            </a:r>
            <a:r>
              <a:rPr lang="en-US" sz="2400" dirty="0"/>
              <a:t>Term</a:t>
            </a:r>
          </a:p>
          <a:p>
            <a:pPr marL="880101" lvl="1" indent="-514350">
              <a:buClr>
                <a:srgbClr val="FF0000"/>
              </a:buClr>
              <a:buFont typeface="+mj-lt"/>
              <a:buAutoNum type="arabicPeriod"/>
            </a:pPr>
            <a:r>
              <a:rPr lang="en-US" sz="2400" dirty="0"/>
              <a:t>Funding Uses and Indirect Rate</a:t>
            </a:r>
          </a:p>
          <a:p>
            <a:pPr marL="880101" lvl="1" indent="-514350">
              <a:buClr>
                <a:srgbClr val="FF0000"/>
              </a:buClr>
              <a:buFont typeface="+mj-lt"/>
              <a:buAutoNum type="arabicPeriod"/>
            </a:pPr>
            <a:r>
              <a:rPr lang="en-US" sz="2400" dirty="0"/>
              <a:t>Funding Sources and Accounting Codes</a:t>
            </a:r>
          </a:p>
          <a:p>
            <a:pPr marL="880101" lvl="1" indent="-514350">
              <a:buClr>
                <a:srgbClr val="FF0000"/>
              </a:buClr>
              <a:buFont typeface="+mj-lt"/>
              <a:buAutoNum type="arabicPeriod"/>
            </a:pPr>
            <a:r>
              <a:rPr lang="en-US" sz="2400" dirty="0"/>
              <a:t>Payment Method, UOS, Unit Rates, UDC, and Published Rate if there’s </a:t>
            </a:r>
            <a:r>
              <a:rPr lang="en-US" sz="2400" dirty="0" err="1" smtClean="0"/>
              <a:t>MediCal</a:t>
            </a:r>
            <a:r>
              <a:rPr lang="en-US" sz="2400" dirty="0" smtClean="0"/>
              <a:t> </a:t>
            </a:r>
            <a:r>
              <a:rPr lang="en-US" sz="2400" dirty="0"/>
              <a:t>funding</a:t>
            </a:r>
          </a:p>
        </p:txBody>
      </p:sp>
      <p:sp>
        <p:nvSpPr>
          <p:cNvPr id="10" name="TextBox 9"/>
          <p:cNvSpPr txBox="1"/>
          <p:nvPr/>
        </p:nvSpPr>
        <p:spPr>
          <a:xfrm>
            <a:off x="17908" y="1116775"/>
            <a:ext cx="517389" cy="369332"/>
          </a:xfrm>
          <a:prstGeom prst="rect">
            <a:avLst/>
          </a:prstGeom>
          <a:noFill/>
        </p:spPr>
        <p:txBody>
          <a:bodyPr wrap="square" rtlCol="0">
            <a:spAutoFit/>
          </a:bodyPr>
          <a:lstStyle/>
          <a:p>
            <a:pPr algn="ctr"/>
            <a:r>
              <a:rPr lang="en-US" b="1" dirty="0" smtClean="0">
                <a:solidFill>
                  <a:srgbClr val="FF0000"/>
                </a:solidFill>
              </a:rPr>
              <a:t>2.</a:t>
            </a:r>
            <a:endParaRPr lang="en-US" b="1" dirty="0">
              <a:solidFill>
                <a:srgbClr val="FF0000"/>
              </a:solidFill>
            </a:endParaRPr>
          </a:p>
        </p:txBody>
      </p:sp>
      <p:sp>
        <p:nvSpPr>
          <p:cNvPr id="11" name="Oval 10"/>
          <p:cNvSpPr/>
          <p:nvPr/>
        </p:nvSpPr>
        <p:spPr>
          <a:xfrm>
            <a:off x="1416818" y="1383065"/>
            <a:ext cx="7395586" cy="11568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0616" y="1623588"/>
            <a:ext cx="405098" cy="369332"/>
          </a:xfrm>
          <a:prstGeom prst="rect">
            <a:avLst/>
          </a:prstGeom>
          <a:noFill/>
        </p:spPr>
        <p:txBody>
          <a:bodyPr wrap="square" rtlCol="0">
            <a:spAutoFit/>
          </a:bodyPr>
          <a:lstStyle/>
          <a:p>
            <a:pPr algn="ctr"/>
            <a:r>
              <a:rPr lang="en-US" b="1" dirty="0" smtClean="0">
                <a:solidFill>
                  <a:srgbClr val="FF0000"/>
                </a:solidFill>
              </a:rPr>
              <a:t>3.</a:t>
            </a:r>
            <a:endParaRPr lang="en-US" b="1" dirty="0">
              <a:solidFill>
                <a:srgbClr val="FF0000"/>
              </a:solidFill>
            </a:endParaRPr>
          </a:p>
        </p:txBody>
      </p:sp>
      <p:sp>
        <p:nvSpPr>
          <p:cNvPr id="13" name="Oval 12"/>
          <p:cNvSpPr/>
          <p:nvPr/>
        </p:nvSpPr>
        <p:spPr>
          <a:xfrm>
            <a:off x="94726" y="2279045"/>
            <a:ext cx="8717678" cy="28420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7163" y="2684354"/>
            <a:ext cx="418551" cy="369332"/>
          </a:xfrm>
          <a:prstGeom prst="rect">
            <a:avLst/>
          </a:prstGeom>
          <a:noFill/>
        </p:spPr>
        <p:txBody>
          <a:bodyPr wrap="square" rtlCol="0">
            <a:spAutoFit/>
          </a:bodyPr>
          <a:lstStyle/>
          <a:p>
            <a:pPr algn="ctr"/>
            <a:r>
              <a:rPr lang="en-US" b="1" dirty="0" smtClean="0">
                <a:solidFill>
                  <a:srgbClr val="FF0000"/>
                </a:solidFill>
              </a:rPr>
              <a:t>4.</a:t>
            </a:r>
            <a:endParaRPr lang="en-US" b="1" dirty="0">
              <a:solidFill>
                <a:srgbClr val="FF0000"/>
              </a:solidFill>
            </a:endParaRPr>
          </a:p>
        </p:txBody>
      </p:sp>
      <p:sp>
        <p:nvSpPr>
          <p:cNvPr id="15" name="Oval 14"/>
          <p:cNvSpPr/>
          <p:nvPr/>
        </p:nvSpPr>
        <p:spPr>
          <a:xfrm>
            <a:off x="346438" y="4936429"/>
            <a:ext cx="8465966" cy="18136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9293" y="5265514"/>
            <a:ext cx="418551" cy="369332"/>
          </a:xfrm>
          <a:prstGeom prst="rect">
            <a:avLst/>
          </a:prstGeom>
          <a:noFill/>
        </p:spPr>
        <p:txBody>
          <a:bodyPr wrap="square" rtlCol="0">
            <a:spAutoFit/>
          </a:bodyPr>
          <a:lstStyle/>
          <a:p>
            <a:pPr algn="ctr"/>
            <a:r>
              <a:rPr lang="en-US" b="1" dirty="0" smtClean="0">
                <a:solidFill>
                  <a:srgbClr val="FF0000"/>
                </a:solidFill>
              </a:rPr>
              <a:t>5.</a:t>
            </a:r>
            <a:endParaRPr lang="en-US" b="1" dirty="0">
              <a:solidFill>
                <a:srgbClr val="FF0000"/>
              </a:solidFill>
            </a:endParaRPr>
          </a:p>
        </p:txBody>
      </p:sp>
      <p:cxnSp>
        <p:nvCxnSpPr>
          <p:cNvPr id="17" name="Straight Arrow Connector 16"/>
          <p:cNvCxnSpPr/>
          <p:nvPr/>
        </p:nvCxnSpPr>
        <p:spPr>
          <a:xfrm>
            <a:off x="371255" y="1355483"/>
            <a:ext cx="1751960"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362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124" y="272143"/>
            <a:ext cx="10340411" cy="457200"/>
          </a:xfrm>
        </p:spPr>
        <p:txBody>
          <a:bodyPr>
            <a:noAutofit/>
          </a:bodyPr>
          <a:lstStyle/>
          <a:p>
            <a:pPr algn="ctr"/>
            <a:r>
              <a:rPr lang="en-US" sz="3600" b="1" spc="-100" dirty="0"/>
              <a:t>What does it mean to be Principal Point of Contact?</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608220700"/>
              </p:ext>
            </p:extLst>
          </p:nvPr>
        </p:nvGraphicFramePr>
        <p:xfrm>
          <a:off x="1478643" y="824592"/>
          <a:ext cx="9144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normAutofit fontScale="85000" lnSpcReduction="20000"/>
          </a:bodyPr>
          <a:lstStyle/>
          <a:p>
            <a:fld id="{FCF24281-4FC9-463B-9FFB-B19B2A82C111}" type="slidenum">
              <a:rPr lang="en-US" smtClean="0"/>
              <a:pPr/>
              <a:t>5</a:t>
            </a:fld>
            <a:endParaRPr lang="en-US"/>
          </a:p>
        </p:txBody>
      </p:sp>
    </p:spTree>
    <p:extLst>
      <p:ext uri="{BB962C8B-B14F-4D97-AF65-F5344CB8AC3E}">
        <p14:creationId xmlns:p14="http://schemas.microsoft.com/office/powerpoint/2010/main" val="107947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graphicEl>
                                              <a:dgm id="{32AA5602-C3AB-4A0E-AE36-9926F2039FFC}"/>
                                            </p:graphicEl>
                                          </p:spTgt>
                                        </p:tgtEl>
                                        <p:attrNameLst>
                                          <p:attrName>style.visibility</p:attrName>
                                        </p:attrNameLst>
                                      </p:cBhvr>
                                      <p:to>
                                        <p:strVal val="visible"/>
                                      </p:to>
                                    </p:set>
                                    <p:animEffect transition="in" filter="fade">
                                      <p:cBhvr>
                                        <p:cTn id="7" dur="2000"/>
                                        <p:tgtEl>
                                          <p:spTgt spid="4">
                                            <p:graphicEl>
                                              <a:dgm id="{32AA5602-C3AB-4A0E-AE36-9926F2039FFC}"/>
                                            </p:graphicEl>
                                          </p:spTgt>
                                        </p:tgtEl>
                                      </p:cBhvr>
                                    </p:animEffect>
                                    <p:anim calcmode="lin" valueType="num">
                                      <p:cBhvr>
                                        <p:cTn id="8" dur="2000" fill="hold"/>
                                        <p:tgtEl>
                                          <p:spTgt spid="4">
                                            <p:graphicEl>
                                              <a:dgm id="{32AA5602-C3AB-4A0E-AE36-9926F2039FFC}"/>
                                            </p:graphicEl>
                                          </p:spTgt>
                                        </p:tgtEl>
                                        <p:attrNameLst>
                                          <p:attrName>ppt_w</p:attrName>
                                        </p:attrNameLst>
                                      </p:cBhvr>
                                      <p:tavLst>
                                        <p:tav tm="0" fmla="#ppt_w*sin(2.5*pi*$)">
                                          <p:val>
                                            <p:fltVal val="0"/>
                                          </p:val>
                                        </p:tav>
                                        <p:tav tm="100000">
                                          <p:val>
                                            <p:fltVal val="1"/>
                                          </p:val>
                                        </p:tav>
                                      </p:tavLst>
                                    </p:anim>
                                    <p:anim calcmode="lin" valueType="num">
                                      <p:cBhvr>
                                        <p:cTn id="9" dur="2000" fill="hold"/>
                                        <p:tgtEl>
                                          <p:spTgt spid="4">
                                            <p:graphicEl>
                                              <a:dgm id="{32AA5602-C3AB-4A0E-AE36-9926F2039FFC}"/>
                                            </p:graphic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graphicEl>
                                              <a:dgm id="{FD46561C-8EC3-4615-BF69-347FE0E20371}"/>
                                            </p:graphicEl>
                                          </p:spTgt>
                                        </p:tgtEl>
                                        <p:attrNameLst>
                                          <p:attrName>style.visibility</p:attrName>
                                        </p:attrNameLst>
                                      </p:cBhvr>
                                      <p:to>
                                        <p:strVal val="visible"/>
                                      </p:to>
                                    </p:set>
                                    <p:animEffect transition="in" filter="fade">
                                      <p:cBhvr>
                                        <p:cTn id="14" dur="2000"/>
                                        <p:tgtEl>
                                          <p:spTgt spid="4">
                                            <p:graphicEl>
                                              <a:dgm id="{FD46561C-8EC3-4615-BF69-347FE0E20371}"/>
                                            </p:graphicEl>
                                          </p:spTgt>
                                        </p:tgtEl>
                                      </p:cBhvr>
                                    </p:animEffect>
                                    <p:anim calcmode="lin" valueType="num">
                                      <p:cBhvr>
                                        <p:cTn id="15" dur="2000" fill="hold"/>
                                        <p:tgtEl>
                                          <p:spTgt spid="4">
                                            <p:graphicEl>
                                              <a:dgm id="{FD46561C-8EC3-4615-BF69-347FE0E20371}"/>
                                            </p:graphicEl>
                                          </p:spTgt>
                                        </p:tgtEl>
                                        <p:attrNameLst>
                                          <p:attrName>ppt_w</p:attrName>
                                        </p:attrNameLst>
                                      </p:cBhvr>
                                      <p:tavLst>
                                        <p:tav tm="0" fmla="#ppt_w*sin(2.5*pi*$)">
                                          <p:val>
                                            <p:fltVal val="0"/>
                                          </p:val>
                                        </p:tav>
                                        <p:tav tm="100000">
                                          <p:val>
                                            <p:fltVal val="1"/>
                                          </p:val>
                                        </p:tav>
                                      </p:tavLst>
                                    </p:anim>
                                    <p:anim calcmode="lin" valueType="num">
                                      <p:cBhvr>
                                        <p:cTn id="16" dur="2000" fill="hold"/>
                                        <p:tgtEl>
                                          <p:spTgt spid="4">
                                            <p:graphicEl>
                                              <a:dgm id="{FD46561C-8EC3-4615-BF69-347FE0E20371}"/>
                                            </p:graphicEl>
                                          </p:spTgt>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4">
                                            <p:graphicEl>
                                              <a:dgm id="{E7662496-7AA4-4A90-9778-F9414713722E}"/>
                                            </p:graphicEl>
                                          </p:spTgt>
                                        </p:tgtEl>
                                        <p:attrNameLst>
                                          <p:attrName>style.visibility</p:attrName>
                                        </p:attrNameLst>
                                      </p:cBhvr>
                                      <p:to>
                                        <p:strVal val="visible"/>
                                      </p:to>
                                    </p:set>
                                    <p:animEffect transition="in" filter="fade">
                                      <p:cBhvr>
                                        <p:cTn id="19" dur="2000"/>
                                        <p:tgtEl>
                                          <p:spTgt spid="4">
                                            <p:graphicEl>
                                              <a:dgm id="{E7662496-7AA4-4A90-9778-F9414713722E}"/>
                                            </p:graphicEl>
                                          </p:spTgt>
                                        </p:tgtEl>
                                      </p:cBhvr>
                                    </p:animEffect>
                                    <p:anim calcmode="lin" valueType="num">
                                      <p:cBhvr>
                                        <p:cTn id="20" dur="2000" fill="hold"/>
                                        <p:tgtEl>
                                          <p:spTgt spid="4">
                                            <p:graphicEl>
                                              <a:dgm id="{E7662496-7AA4-4A90-9778-F9414713722E}"/>
                                            </p:graphicEl>
                                          </p:spTgt>
                                        </p:tgtEl>
                                        <p:attrNameLst>
                                          <p:attrName>ppt_w</p:attrName>
                                        </p:attrNameLst>
                                      </p:cBhvr>
                                      <p:tavLst>
                                        <p:tav tm="0" fmla="#ppt_w*sin(2.5*pi*$)">
                                          <p:val>
                                            <p:fltVal val="0"/>
                                          </p:val>
                                        </p:tav>
                                        <p:tav tm="100000">
                                          <p:val>
                                            <p:fltVal val="1"/>
                                          </p:val>
                                        </p:tav>
                                      </p:tavLst>
                                    </p:anim>
                                    <p:anim calcmode="lin" valueType="num">
                                      <p:cBhvr>
                                        <p:cTn id="21" dur="2000" fill="hold"/>
                                        <p:tgtEl>
                                          <p:spTgt spid="4">
                                            <p:graphicEl>
                                              <a:dgm id="{E7662496-7AA4-4A90-9778-F9414713722E}"/>
                                            </p:graphicEl>
                                          </p:spTgt>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4">
                                            <p:graphicEl>
                                              <a:dgm id="{67618DFE-ED10-493F-A6CC-B40E0289FC12}"/>
                                            </p:graphicEl>
                                          </p:spTgt>
                                        </p:tgtEl>
                                        <p:attrNameLst>
                                          <p:attrName>style.visibility</p:attrName>
                                        </p:attrNameLst>
                                      </p:cBhvr>
                                      <p:to>
                                        <p:strVal val="visible"/>
                                      </p:to>
                                    </p:set>
                                    <p:animEffect transition="in" filter="fade">
                                      <p:cBhvr>
                                        <p:cTn id="24" dur="2000"/>
                                        <p:tgtEl>
                                          <p:spTgt spid="4">
                                            <p:graphicEl>
                                              <a:dgm id="{67618DFE-ED10-493F-A6CC-B40E0289FC12}"/>
                                            </p:graphicEl>
                                          </p:spTgt>
                                        </p:tgtEl>
                                      </p:cBhvr>
                                    </p:animEffect>
                                    <p:anim calcmode="lin" valueType="num">
                                      <p:cBhvr>
                                        <p:cTn id="25" dur="2000" fill="hold"/>
                                        <p:tgtEl>
                                          <p:spTgt spid="4">
                                            <p:graphicEl>
                                              <a:dgm id="{67618DFE-ED10-493F-A6CC-B40E0289FC12}"/>
                                            </p:graphicEl>
                                          </p:spTgt>
                                        </p:tgtEl>
                                        <p:attrNameLst>
                                          <p:attrName>ppt_w</p:attrName>
                                        </p:attrNameLst>
                                      </p:cBhvr>
                                      <p:tavLst>
                                        <p:tav tm="0" fmla="#ppt_w*sin(2.5*pi*$)">
                                          <p:val>
                                            <p:fltVal val="0"/>
                                          </p:val>
                                        </p:tav>
                                        <p:tav tm="100000">
                                          <p:val>
                                            <p:fltVal val="1"/>
                                          </p:val>
                                        </p:tav>
                                      </p:tavLst>
                                    </p:anim>
                                    <p:anim calcmode="lin" valueType="num">
                                      <p:cBhvr>
                                        <p:cTn id="26" dur="2000" fill="hold"/>
                                        <p:tgtEl>
                                          <p:spTgt spid="4">
                                            <p:graphicEl>
                                              <a:dgm id="{67618DFE-ED10-493F-A6CC-B40E0289FC12}"/>
                                            </p:graphicEl>
                                          </p:spTgt>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4">
                                            <p:graphicEl>
                                              <a:dgm id="{21E743B3-ADD1-40C5-ADD3-C7C07E16F07B}"/>
                                            </p:graphicEl>
                                          </p:spTgt>
                                        </p:tgtEl>
                                        <p:attrNameLst>
                                          <p:attrName>style.visibility</p:attrName>
                                        </p:attrNameLst>
                                      </p:cBhvr>
                                      <p:to>
                                        <p:strVal val="visible"/>
                                      </p:to>
                                    </p:set>
                                    <p:animEffect transition="in" filter="fade">
                                      <p:cBhvr>
                                        <p:cTn id="29" dur="2000"/>
                                        <p:tgtEl>
                                          <p:spTgt spid="4">
                                            <p:graphicEl>
                                              <a:dgm id="{21E743B3-ADD1-40C5-ADD3-C7C07E16F07B}"/>
                                            </p:graphicEl>
                                          </p:spTgt>
                                        </p:tgtEl>
                                      </p:cBhvr>
                                    </p:animEffect>
                                    <p:anim calcmode="lin" valueType="num">
                                      <p:cBhvr>
                                        <p:cTn id="30" dur="2000" fill="hold"/>
                                        <p:tgtEl>
                                          <p:spTgt spid="4">
                                            <p:graphicEl>
                                              <a:dgm id="{21E743B3-ADD1-40C5-ADD3-C7C07E16F07B}"/>
                                            </p:graphicEl>
                                          </p:spTgt>
                                        </p:tgtEl>
                                        <p:attrNameLst>
                                          <p:attrName>ppt_w</p:attrName>
                                        </p:attrNameLst>
                                      </p:cBhvr>
                                      <p:tavLst>
                                        <p:tav tm="0" fmla="#ppt_w*sin(2.5*pi*$)">
                                          <p:val>
                                            <p:fltVal val="0"/>
                                          </p:val>
                                        </p:tav>
                                        <p:tav tm="100000">
                                          <p:val>
                                            <p:fltVal val="1"/>
                                          </p:val>
                                        </p:tav>
                                      </p:tavLst>
                                    </p:anim>
                                    <p:anim calcmode="lin" valueType="num">
                                      <p:cBhvr>
                                        <p:cTn id="31" dur="2000" fill="hold"/>
                                        <p:tgtEl>
                                          <p:spTgt spid="4">
                                            <p:graphicEl>
                                              <a:dgm id="{21E743B3-ADD1-40C5-ADD3-C7C07E16F07B}"/>
                                            </p:graphicEl>
                                          </p:spTgt>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4">
                                            <p:graphicEl>
                                              <a:dgm id="{434B38F9-3CFE-4483-AFE4-CA4D06A2D0CA}"/>
                                            </p:graphicEl>
                                          </p:spTgt>
                                        </p:tgtEl>
                                        <p:attrNameLst>
                                          <p:attrName>style.visibility</p:attrName>
                                        </p:attrNameLst>
                                      </p:cBhvr>
                                      <p:to>
                                        <p:strVal val="visible"/>
                                      </p:to>
                                    </p:set>
                                    <p:animEffect transition="in" filter="fade">
                                      <p:cBhvr>
                                        <p:cTn id="34" dur="2000"/>
                                        <p:tgtEl>
                                          <p:spTgt spid="4">
                                            <p:graphicEl>
                                              <a:dgm id="{434B38F9-3CFE-4483-AFE4-CA4D06A2D0CA}"/>
                                            </p:graphicEl>
                                          </p:spTgt>
                                        </p:tgtEl>
                                      </p:cBhvr>
                                    </p:animEffect>
                                    <p:anim calcmode="lin" valueType="num">
                                      <p:cBhvr>
                                        <p:cTn id="35" dur="2000" fill="hold"/>
                                        <p:tgtEl>
                                          <p:spTgt spid="4">
                                            <p:graphicEl>
                                              <a:dgm id="{434B38F9-3CFE-4483-AFE4-CA4D06A2D0CA}"/>
                                            </p:graphicEl>
                                          </p:spTgt>
                                        </p:tgtEl>
                                        <p:attrNameLst>
                                          <p:attrName>ppt_w</p:attrName>
                                        </p:attrNameLst>
                                      </p:cBhvr>
                                      <p:tavLst>
                                        <p:tav tm="0" fmla="#ppt_w*sin(2.5*pi*$)">
                                          <p:val>
                                            <p:fltVal val="0"/>
                                          </p:val>
                                        </p:tav>
                                        <p:tav tm="100000">
                                          <p:val>
                                            <p:fltVal val="1"/>
                                          </p:val>
                                        </p:tav>
                                      </p:tavLst>
                                    </p:anim>
                                    <p:anim calcmode="lin" valueType="num">
                                      <p:cBhvr>
                                        <p:cTn id="36" dur="2000" fill="hold"/>
                                        <p:tgtEl>
                                          <p:spTgt spid="4">
                                            <p:graphicEl>
                                              <a:dgm id="{434B38F9-3CFE-4483-AFE4-CA4D06A2D0CA}"/>
                                            </p:graphicEl>
                                          </p:spTgt>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4">
                                            <p:graphicEl>
                                              <a:dgm id="{069D2B5A-409E-4D88-8BDB-A91B13929869}"/>
                                            </p:graphicEl>
                                          </p:spTgt>
                                        </p:tgtEl>
                                        <p:attrNameLst>
                                          <p:attrName>style.visibility</p:attrName>
                                        </p:attrNameLst>
                                      </p:cBhvr>
                                      <p:to>
                                        <p:strVal val="visible"/>
                                      </p:to>
                                    </p:set>
                                    <p:animEffect transition="in" filter="fade">
                                      <p:cBhvr>
                                        <p:cTn id="39" dur="2000"/>
                                        <p:tgtEl>
                                          <p:spTgt spid="4">
                                            <p:graphicEl>
                                              <a:dgm id="{069D2B5A-409E-4D88-8BDB-A91B13929869}"/>
                                            </p:graphicEl>
                                          </p:spTgt>
                                        </p:tgtEl>
                                      </p:cBhvr>
                                    </p:animEffect>
                                    <p:anim calcmode="lin" valueType="num">
                                      <p:cBhvr>
                                        <p:cTn id="40" dur="2000" fill="hold"/>
                                        <p:tgtEl>
                                          <p:spTgt spid="4">
                                            <p:graphicEl>
                                              <a:dgm id="{069D2B5A-409E-4D88-8BDB-A91B13929869}"/>
                                            </p:graphicEl>
                                          </p:spTgt>
                                        </p:tgtEl>
                                        <p:attrNameLst>
                                          <p:attrName>ppt_w</p:attrName>
                                        </p:attrNameLst>
                                      </p:cBhvr>
                                      <p:tavLst>
                                        <p:tav tm="0" fmla="#ppt_w*sin(2.5*pi*$)">
                                          <p:val>
                                            <p:fltVal val="0"/>
                                          </p:val>
                                        </p:tav>
                                        <p:tav tm="100000">
                                          <p:val>
                                            <p:fltVal val="1"/>
                                          </p:val>
                                        </p:tav>
                                      </p:tavLst>
                                    </p:anim>
                                    <p:anim calcmode="lin" valueType="num">
                                      <p:cBhvr>
                                        <p:cTn id="41" dur="2000" fill="hold"/>
                                        <p:tgtEl>
                                          <p:spTgt spid="4">
                                            <p:graphicEl>
                                              <a:dgm id="{069D2B5A-409E-4D88-8BDB-A91B13929869}"/>
                                            </p:graphicEl>
                                          </p:spTgt>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4">
                                            <p:graphicEl>
                                              <a:dgm id="{8C3E5658-AF2E-45B7-88B1-F97BDF87F900}"/>
                                            </p:graphicEl>
                                          </p:spTgt>
                                        </p:tgtEl>
                                        <p:attrNameLst>
                                          <p:attrName>style.visibility</p:attrName>
                                        </p:attrNameLst>
                                      </p:cBhvr>
                                      <p:to>
                                        <p:strVal val="visible"/>
                                      </p:to>
                                    </p:set>
                                    <p:animEffect transition="in" filter="fade">
                                      <p:cBhvr>
                                        <p:cTn id="44" dur="2000"/>
                                        <p:tgtEl>
                                          <p:spTgt spid="4">
                                            <p:graphicEl>
                                              <a:dgm id="{8C3E5658-AF2E-45B7-88B1-F97BDF87F900}"/>
                                            </p:graphicEl>
                                          </p:spTgt>
                                        </p:tgtEl>
                                      </p:cBhvr>
                                    </p:animEffect>
                                    <p:anim calcmode="lin" valueType="num">
                                      <p:cBhvr>
                                        <p:cTn id="45" dur="2000" fill="hold"/>
                                        <p:tgtEl>
                                          <p:spTgt spid="4">
                                            <p:graphicEl>
                                              <a:dgm id="{8C3E5658-AF2E-45B7-88B1-F97BDF87F900}"/>
                                            </p:graphicEl>
                                          </p:spTgt>
                                        </p:tgtEl>
                                        <p:attrNameLst>
                                          <p:attrName>ppt_w</p:attrName>
                                        </p:attrNameLst>
                                      </p:cBhvr>
                                      <p:tavLst>
                                        <p:tav tm="0" fmla="#ppt_w*sin(2.5*pi*$)">
                                          <p:val>
                                            <p:fltVal val="0"/>
                                          </p:val>
                                        </p:tav>
                                        <p:tav tm="100000">
                                          <p:val>
                                            <p:fltVal val="1"/>
                                          </p:val>
                                        </p:tav>
                                      </p:tavLst>
                                    </p:anim>
                                    <p:anim calcmode="lin" valueType="num">
                                      <p:cBhvr>
                                        <p:cTn id="46" dur="2000" fill="hold"/>
                                        <p:tgtEl>
                                          <p:spTgt spid="4">
                                            <p:graphicEl>
                                              <a:dgm id="{8C3E5658-AF2E-45B7-88B1-F97BDF87F900}"/>
                                            </p:graphicEl>
                                          </p:spTgt>
                                        </p:tgtEl>
                                        <p:attrNameLst>
                                          <p:attrName>ppt_h</p:attrName>
                                        </p:attrNameLst>
                                      </p:cBhvr>
                                      <p:tavLst>
                                        <p:tav tm="0">
                                          <p:val>
                                            <p:strVal val="#ppt_h"/>
                                          </p:val>
                                        </p:tav>
                                        <p:tav tm="100000">
                                          <p:val>
                                            <p:strVal val="#ppt_h"/>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graphicEl>
                                              <a:dgm id="{22487F14-3249-4FE8-AF00-60F91DB26CB9}"/>
                                            </p:graphicEl>
                                          </p:spTgt>
                                        </p:tgtEl>
                                        <p:attrNameLst>
                                          <p:attrName>style.visibility</p:attrName>
                                        </p:attrNameLst>
                                      </p:cBhvr>
                                      <p:to>
                                        <p:strVal val="visible"/>
                                      </p:to>
                                    </p:set>
                                    <p:animEffect transition="in" filter="fade">
                                      <p:cBhvr>
                                        <p:cTn id="49" dur="2000"/>
                                        <p:tgtEl>
                                          <p:spTgt spid="4">
                                            <p:graphicEl>
                                              <a:dgm id="{22487F14-3249-4FE8-AF00-60F91DB26CB9}"/>
                                            </p:graphicEl>
                                          </p:spTgt>
                                        </p:tgtEl>
                                      </p:cBhvr>
                                    </p:animEffect>
                                    <p:anim calcmode="lin" valueType="num">
                                      <p:cBhvr>
                                        <p:cTn id="50" dur="2000" fill="hold"/>
                                        <p:tgtEl>
                                          <p:spTgt spid="4">
                                            <p:graphicEl>
                                              <a:dgm id="{22487F14-3249-4FE8-AF00-60F91DB26CB9}"/>
                                            </p:graphicEl>
                                          </p:spTgt>
                                        </p:tgtEl>
                                        <p:attrNameLst>
                                          <p:attrName>ppt_w</p:attrName>
                                        </p:attrNameLst>
                                      </p:cBhvr>
                                      <p:tavLst>
                                        <p:tav tm="0" fmla="#ppt_w*sin(2.5*pi*$)">
                                          <p:val>
                                            <p:fltVal val="0"/>
                                          </p:val>
                                        </p:tav>
                                        <p:tav tm="100000">
                                          <p:val>
                                            <p:fltVal val="1"/>
                                          </p:val>
                                        </p:tav>
                                      </p:tavLst>
                                    </p:anim>
                                    <p:anim calcmode="lin" valueType="num">
                                      <p:cBhvr>
                                        <p:cTn id="51" dur="2000" fill="hold"/>
                                        <p:tgtEl>
                                          <p:spTgt spid="4">
                                            <p:graphicEl>
                                              <a:dgm id="{22487F14-3249-4FE8-AF00-60F91DB26CB9}"/>
                                            </p:graphicEl>
                                          </p:spTgt>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4">
                                            <p:graphicEl>
                                              <a:dgm id="{CE6B6012-A5CC-4EB0-B1A9-8E882628230C}"/>
                                            </p:graphicEl>
                                          </p:spTgt>
                                        </p:tgtEl>
                                        <p:attrNameLst>
                                          <p:attrName>style.visibility</p:attrName>
                                        </p:attrNameLst>
                                      </p:cBhvr>
                                      <p:to>
                                        <p:strVal val="visible"/>
                                      </p:to>
                                    </p:set>
                                    <p:animEffect transition="in" filter="fade">
                                      <p:cBhvr>
                                        <p:cTn id="54" dur="2000"/>
                                        <p:tgtEl>
                                          <p:spTgt spid="4">
                                            <p:graphicEl>
                                              <a:dgm id="{CE6B6012-A5CC-4EB0-B1A9-8E882628230C}"/>
                                            </p:graphicEl>
                                          </p:spTgt>
                                        </p:tgtEl>
                                      </p:cBhvr>
                                    </p:animEffect>
                                    <p:anim calcmode="lin" valueType="num">
                                      <p:cBhvr>
                                        <p:cTn id="55" dur="2000" fill="hold"/>
                                        <p:tgtEl>
                                          <p:spTgt spid="4">
                                            <p:graphicEl>
                                              <a:dgm id="{CE6B6012-A5CC-4EB0-B1A9-8E882628230C}"/>
                                            </p:graphicEl>
                                          </p:spTgt>
                                        </p:tgtEl>
                                        <p:attrNameLst>
                                          <p:attrName>ppt_w</p:attrName>
                                        </p:attrNameLst>
                                      </p:cBhvr>
                                      <p:tavLst>
                                        <p:tav tm="0" fmla="#ppt_w*sin(2.5*pi*$)">
                                          <p:val>
                                            <p:fltVal val="0"/>
                                          </p:val>
                                        </p:tav>
                                        <p:tav tm="100000">
                                          <p:val>
                                            <p:fltVal val="1"/>
                                          </p:val>
                                        </p:tav>
                                      </p:tavLst>
                                    </p:anim>
                                    <p:anim calcmode="lin" valueType="num">
                                      <p:cBhvr>
                                        <p:cTn id="56" dur="2000" fill="hold"/>
                                        <p:tgtEl>
                                          <p:spTgt spid="4">
                                            <p:graphicEl>
                                              <a:dgm id="{CE6B6012-A5CC-4EB0-B1A9-8E882628230C}"/>
                                            </p:graphicEl>
                                          </p:spTgt>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
                                            <p:graphicEl>
                                              <a:dgm id="{963C8666-A840-4E9D-8EF2-5A592E6F24CF}"/>
                                            </p:graphicEl>
                                          </p:spTgt>
                                        </p:tgtEl>
                                        <p:attrNameLst>
                                          <p:attrName>style.visibility</p:attrName>
                                        </p:attrNameLst>
                                      </p:cBhvr>
                                      <p:to>
                                        <p:strVal val="visible"/>
                                      </p:to>
                                    </p:set>
                                    <p:animEffect transition="in" filter="fade">
                                      <p:cBhvr>
                                        <p:cTn id="59" dur="2000"/>
                                        <p:tgtEl>
                                          <p:spTgt spid="4">
                                            <p:graphicEl>
                                              <a:dgm id="{963C8666-A840-4E9D-8EF2-5A592E6F24CF}"/>
                                            </p:graphicEl>
                                          </p:spTgt>
                                        </p:tgtEl>
                                      </p:cBhvr>
                                    </p:animEffect>
                                    <p:anim calcmode="lin" valueType="num">
                                      <p:cBhvr>
                                        <p:cTn id="60" dur="2000" fill="hold"/>
                                        <p:tgtEl>
                                          <p:spTgt spid="4">
                                            <p:graphicEl>
                                              <a:dgm id="{963C8666-A840-4E9D-8EF2-5A592E6F24CF}"/>
                                            </p:graphicEl>
                                          </p:spTgt>
                                        </p:tgtEl>
                                        <p:attrNameLst>
                                          <p:attrName>ppt_w</p:attrName>
                                        </p:attrNameLst>
                                      </p:cBhvr>
                                      <p:tavLst>
                                        <p:tav tm="0" fmla="#ppt_w*sin(2.5*pi*$)">
                                          <p:val>
                                            <p:fltVal val="0"/>
                                          </p:val>
                                        </p:tav>
                                        <p:tav tm="100000">
                                          <p:val>
                                            <p:fltVal val="1"/>
                                          </p:val>
                                        </p:tav>
                                      </p:tavLst>
                                    </p:anim>
                                    <p:anim calcmode="lin" valueType="num">
                                      <p:cBhvr>
                                        <p:cTn id="61" dur="2000" fill="hold"/>
                                        <p:tgtEl>
                                          <p:spTgt spid="4">
                                            <p:graphicEl>
                                              <a:dgm id="{963C8666-A840-4E9D-8EF2-5A592E6F24CF}"/>
                                            </p:graphicEl>
                                          </p:spTgt>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childTnLst>
                                    <p:set>
                                      <p:cBhvr>
                                        <p:cTn id="63" dur="1" fill="hold">
                                          <p:stCondLst>
                                            <p:cond delay="0"/>
                                          </p:stCondLst>
                                        </p:cTn>
                                        <p:tgtEl>
                                          <p:spTgt spid="4">
                                            <p:graphicEl>
                                              <a:dgm id="{2690C01A-BFDB-471D-A872-8560327DD1E8}"/>
                                            </p:graphicEl>
                                          </p:spTgt>
                                        </p:tgtEl>
                                        <p:attrNameLst>
                                          <p:attrName>style.visibility</p:attrName>
                                        </p:attrNameLst>
                                      </p:cBhvr>
                                      <p:to>
                                        <p:strVal val="visible"/>
                                      </p:to>
                                    </p:set>
                                    <p:animEffect transition="in" filter="fade">
                                      <p:cBhvr>
                                        <p:cTn id="64" dur="2000"/>
                                        <p:tgtEl>
                                          <p:spTgt spid="4">
                                            <p:graphicEl>
                                              <a:dgm id="{2690C01A-BFDB-471D-A872-8560327DD1E8}"/>
                                            </p:graphicEl>
                                          </p:spTgt>
                                        </p:tgtEl>
                                      </p:cBhvr>
                                    </p:animEffect>
                                    <p:anim calcmode="lin" valueType="num">
                                      <p:cBhvr>
                                        <p:cTn id="65" dur="2000" fill="hold"/>
                                        <p:tgtEl>
                                          <p:spTgt spid="4">
                                            <p:graphicEl>
                                              <a:dgm id="{2690C01A-BFDB-471D-A872-8560327DD1E8}"/>
                                            </p:graphicEl>
                                          </p:spTgt>
                                        </p:tgtEl>
                                        <p:attrNameLst>
                                          <p:attrName>ppt_w</p:attrName>
                                        </p:attrNameLst>
                                      </p:cBhvr>
                                      <p:tavLst>
                                        <p:tav tm="0" fmla="#ppt_w*sin(2.5*pi*$)">
                                          <p:val>
                                            <p:fltVal val="0"/>
                                          </p:val>
                                        </p:tav>
                                        <p:tav tm="100000">
                                          <p:val>
                                            <p:fltVal val="1"/>
                                          </p:val>
                                        </p:tav>
                                      </p:tavLst>
                                    </p:anim>
                                    <p:anim calcmode="lin" valueType="num">
                                      <p:cBhvr>
                                        <p:cTn id="66" dur="2000" fill="hold"/>
                                        <p:tgtEl>
                                          <p:spTgt spid="4">
                                            <p:graphicEl>
                                              <a:dgm id="{2690C01A-BFDB-471D-A872-8560327DD1E8}"/>
                                            </p:graphicEl>
                                          </p:spTgt>
                                        </p:tgtEl>
                                        <p:attrNameLst>
                                          <p:attrName>ppt_h</p:attrName>
                                        </p:attrNameLst>
                                      </p:cBhvr>
                                      <p:tavLst>
                                        <p:tav tm="0">
                                          <p:val>
                                            <p:strVal val="#ppt_h"/>
                                          </p:val>
                                        </p:tav>
                                        <p:tav tm="100000">
                                          <p:val>
                                            <p:strVal val="#ppt_h"/>
                                          </p:val>
                                        </p:tav>
                                      </p:tavLst>
                                    </p:anim>
                                  </p:childTnLst>
                                </p:cTn>
                              </p:par>
                              <p:par>
                                <p:cTn id="67" presetID="45" presetClass="entr" presetSubtype="0" fill="hold" grpId="0" nodeType="withEffect">
                                  <p:stCondLst>
                                    <p:cond delay="0"/>
                                  </p:stCondLst>
                                  <p:childTnLst>
                                    <p:set>
                                      <p:cBhvr>
                                        <p:cTn id="68" dur="1" fill="hold">
                                          <p:stCondLst>
                                            <p:cond delay="0"/>
                                          </p:stCondLst>
                                        </p:cTn>
                                        <p:tgtEl>
                                          <p:spTgt spid="4">
                                            <p:graphicEl>
                                              <a:dgm id="{53410616-423D-4CB9-8475-588CCA424370}"/>
                                            </p:graphicEl>
                                          </p:spTgt>
                                        </p:tgtEl>
                                        <p:attrNameLst>
                                          <p:attrName>style.visibility</p:attrName>
                                        </p:attrNameLst>
                                      </p:cBhvr>
                                      <p:to>
                                        <p:strVal val="visible"/>
                                      </p:to>
                                    </p:set>
                                    <p:animEffect transition="in" filter="fade">
                                      <p:cBhvr>
                                        <p:cTn id="69" dur="2000"/>
                                        <p:tgtEl>
                                          <p:spTgt spid="4">
                                            <p:graphicEl>
                                              <a:dgm id="{53410616-423D-4CB9-8475-588CCA424370}"/>
                                            </p:graphicEl>
                                          </p:spTgt>
                                        </p:tgtEl>
                                      </p:cBhvr>
                                    </p:animEffect>
                                    <p:anim calcmode="lin" valueType="num">
                                      <p:cBhvr>
                                        <p:cTn id="70" dur="2000" fill="hold"/>
                                        <p:tgtEl>
                                          <p:spTgt spid="4">
                                            <p:graphicEl>
                                              <a:dgm id="{53410616-423D-4CB9-8475-588CCA424370}"/>
                                            </p:graphicEl>
                                          </p:spTgt>
                                        </p:tgtEl>
                                        <p:attrNameLst>
                                          <p:attrName>ppt_w</p:attrName>
                                        </p:attrNameLst>
                                      </p:cBhvr>
                                      <p:tavLst>
                                        <p:tav tm="0" fmla="#ppt_w*sin(2.5*pi*$)">
                                          <p:val>
                                            <p:fltVal val="0"/>
                                          </p:val>
                                        </p:tav>
                                        <p:tav tm="100000">
                                          <p:val>
                                            <p:fltVal val="1"/>
                                          </p:val>
                                        </p:tav>
                                      </p:tavLst>
                                    </p:anim>
                                    <p:anim calcmode="lin" valueType="num">
                                      <p:cBhvr>
                                        <p:cTn id="71" dur="2000" fill="hold"/>
                                        <p:tgtEl>
                                          <p:spTgt spid="4">
                                            <p:graphicEl>
                                              <a:dgm id="{53410616-423D-4CB9-8475-588CCA424370}"/>
                                            </p:graphicEl>
                                          </p:spTgt>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0"/>
                                  </p:stCondLst>
                                  <p:childTnLst>
                                    <p:set>
                                      <p:cBhvr>
                                        <p:cTn id="73" dur="1" fill="hold">
                                          <p:stCondLst>
                                            <p:cond delay="0"/>
                                          </p:stCondLst>
                                        </p:cTn>
                                        <p:tgtEl>
                                          <p:spTgt spid="4">
                                            <p:graphicEl>
                                              <a:dgm id="{09B849C4-1BFC-4A4F-A660-95E76F7AE26A}"/>
                                            </p:graphicEl>
                                          </p:spTgt>
                                        </p:tgtEl>
                                        <p:attrNameLst>
                                          <p:attrName>style.visibility</p:attrName>
                                        </p:attrNameLst>
                                      </p:cBhvr>
                                      <p:to>
                                        <p:strVal val="visible"/>
                                      </p:to>
                                    </p:set>
                                    <p:animEffect transition="in" filter="fade">
                                      <p:cBhvr>
                                        <p:cTn id="74" dur="2000"/>
                                        <p:tgtEl>
                                          <p:spTgt spid="4">
                                            <p:graphicEl>
                                              <a:dgm id="{09B849C4-1BFC-4A4F-A660-95E76F7AE26A}"/>
                                            </p:graphicEl>
                                          </p:spTgt>
                                        </p:tgtEl>
                                      </p:cBhvr>
                                    </p:animEffect>
                                    <p:anim calcmode="lin" valueType="num">
                                      <p:cBhvr>
                                        <p:cTn id="75" dur="2000" fill="hold"/>
                                        <p:tgtEl>
                                          <p:spTgt spid="4">
                                            <p:graphicEl>
                                              <a:dgm id="{09B849C4-1BFC-4A4F-A660-95E76F7AE26A}"/>
                                            </p:graphicEl>
                                          </p:spTgt>
                                        </p:tgtEl>
                                        <p:attrNameLst>
                                          <p:attrName>ppt_w</p:attrName>
                                        </p:attrNameLst>
                                      </p:cBhvr>
                                      <p:tavLst>
                                        <p:tav tm="0" fmla="#ppt_w*sin(2.5*pi*$)">
                                          <p:val>
                                            <p:fltVal val="0"/>
                                          </p:val>
                                        </p:tav>
                                        <p:tav tm="100000">
                                          <p:val>
                                            <p:fltVal val="1"/>
                                          </p:val>
                                        </p:tav>
                                      </p:tavLst>
                                    </p:anim>
                                    <p:anim calcmode="lin" valueType="num">
                                      <p:cBhvr>
                                        <p:cTn id="76" dur="2000" fill="hold"/>
                                        <p:tgtEl>
                                          <p:spTgt spid="4">
                                            <p:graphicEl>
                                              <a:dgm id="{09B849C4-1BFC-4A4F-A660-95E76F7AE26A}"/>
                                            </p:graphicEl>
                                          </p:spTgt>
                                        </p:tgtEl>
                                        <p:attrNameLst>
                                          <p:attrName>ppt_h</p:attrName>
                                        </p:attrNameLst>
                                      </p:cBhvr>
                                      <p:tavLst>
                                        <p:tav tm="0">
                                          <p:val>
                                            <p:strVal val="#ppt_h"/>
                                          </p:val>
                                        </p:tav>
                                        <p:tav tm="100000">
                                          <p:val>
                                            <p:strVal val="#ppt_h"/>
                                          </p:val>
                                        </p:tav>
                                      </p:tavLst>
                                    </p:anim>
                                  </p:childTnLst>
                                </p:cTn>
                              </p:par>
                              <p:par>
                                <p:cTn id="77" presetID="45" presetClass="entr" presetSubtype="0" fill="hold" grpId="0" nodeType="withEffect">
                                  <p:stCondLst>
                                    <p:cond delay="0"/>
                                  </p:stCondLst>
                                  <p:childTnLst>
                                    <p:set>
                                      <p:cBhvr>
                                        <p:cTn id="78" dur="1" fill="hold">
                                          <p:stCondLst>
                                            <p:cond delay="0"/>
                                          </p:stCondLst>
                                        </p:cTn>
                                        <p:tgtEl>
                                          <p:spTgt spid="4">
                                            <p:graphicEl>
                                              <a:dgm id="{E0FD2424-5C3E-4E68-94BC-9CF16129765F}"/>
                                            </p:graphicEl>
                                          </p:spTgt>
                                        </p:tgtEl>
                                        <p:attrNameLst>
                                          <p:attrName>style.visibility</p:attrName>
                                        </p:attrNameLst>
                                      </p:cBhvr>
                                      <p:to>
                                        <p:strVal val="visible"/>
                                      </p:to>
                                    </p:set>
                                    <p:animEffect transition="in" filter="fade">
                                      <p:cBhvr>
                                        <p:cTn id="79" dur="2000"/>
                                        <p:tgtEl>
                                          <p:spTgt spid="4">
                                            <p:graphicEl>
                                              <a:dgm id="{E0FD2424-5C3E-4E68-94BC-9CF16129765F}"/>
                                            </p:graphicEl>
                                          </p:spTgt>
                                        </p:tgtEl>
                                      </p:cBhvr>
                                    </p:animEffect>
                                    <p:anim calcmode="lin" valueType="num">
                                      <p:cBhvr>
                                        <p:cTn id="80" dur="2000" fill="hold"/>
                                        <p:tgtEl>
                                          <p:spTgt spid="4">
                                            <p:graphicEl>
                                              <a:dgm id="{E0FD2424-5C3E-4E68-94BC-9CF16129765F}"/>
                                            </p:graphicEl>
                                          </p:spTgt>
                                        </p:tgtEl>
                                        <p:attrNameLst>
                                          <p:attrName>ppt_w</p:attrName>
                                        </p:attrNameLst>
                                      </p:cBhvr>
                                      <p:tavLst>
                                        <p:tav tm="0" fmla="#ppt_w*sin(2.5*pi*$)">
                                          <p:val>
                                            <p:fltVal val="0"/>
                                          </p:val>
                                        </p:tav>
                                        <p:tav tm="100000">
                                          <p:val>
                                            <p:fltVal val="1"/>
                                          </p:val>
                                        </p:tav>
                                      </p:tavLst>
                                    </p:anim>
                                    <p:anim calcmode="lin" valueType="num">
                                      <p:cBhvr>
                                        <p:cTn id="81" dur="2000" fill="hold"/>
                                        <p:tgtEl>
                                          <p:spTgt spid="4">
                                            <p:graphicEl>
                                              <a:dgm id="{E0FD2424-5C3E-4E68-94BC-9CF16129765F}"/>
                                            </p:graphicEl>
                                          </p:spTgt>
                                        </p:tgtEl>
                                        <p:attrNameLst>
                                          <p:attrName>ppt_h</p:attrName>
                                        </p:attrNameLst>
                                      </p:cBhvr>
                                      <p:tavLst>
                                        <p:tav tm="0">
                                          <p:val>
                                            <p:strVal val="#ppt_h"/>
                                          </p:val>
                                        </p:tav>
                                        <p:tav tm="100000">
                                          <p:val>
                                            <p:strVal val="#ppt_h"/>
                                          </p:val>
                                        </p:tav>
                                      </p:tavLst>
                                    </p:anim>
                                  </p:childTnLst>
                                </p:cTn>
                              </p:par>
                              <p:par>
                                <p:cTn id="82" presetID="45" presetClass="entr" presetSubtype="0" fill="hold" grpId="0" nodeType="withEffect">
                                  <p:stCondLst>
                                    <p:cond delay="0"/>
                                  </p:stCondLst>
                                  <p:childTnLst>
                                    <p:set>
                                      <p:cBhvr>
                                        <p:cTn id="83" dur="1" fill="hold">
                                          <p:stCondLst>
                                            <p:cond delay="0"/>
                                          </p:stCondLst>
                                        </p:cTn>
                                        <p:tgtEl>
                                          <p:spTgt spid="4">
                                            <p:graphicEl>
                                              <a:dgm id="{A164D826-4431-4D4A-A0DA-9C7E1EDF440F}"/>
                                            </p:graphicEl>
                                          </p:spTgt>
                                        </p:tgtEl>
                                        <p:attrNameLst>
                                          <p:attrName>style.visibility</p:attrName>
                                        </p:attrNameLst>
                                      </p:cBhvr>
                                      <p:to>
                                        <p:strVal val="visible"/>
                                      </p:to>
                                    </p:set>
                                    <p:animEffect transition="in" filter="fade">
                                      <p:cBhvr>
                                        <p:cTn id="84" dur="2000"/>
                                        <p:tgtEl>
                                          <p:spTgt spid="4">
                                            <p:graphicEl>
                                              <a:dgm id="{A164D826-4431-4D4A-A0DA-9C7E1EDF440F}"/>
                                            </p:graphicEl>
                                          </p:spTgt>
                                        </p:tgtEl>
                                      </p:cBhvr>
                                    </p:animEffect>
                                    <p:anim calcmode="lin" valueType="num">
                                      <p:cBhvr>
                                        <p:cTn id="85" dur="2000" fill="hold"/>
                                        <p:tgtEl>
                                          <p:spTgt spid="4">
                                            <p:graphicEl>
                                              <a:dgm id="{A164D826-4431-4D4A-A0DA-9C7E1EDF440F}"/>
                                            </p:graphicEl>
                                          </p:spTgt>
                                        </p:tgtEl>
                                        <p:attrNameLst>
                                          <p:attrName>ppt_w</p:attrName>
                                        </p:attrNameLst>
                                      </p:cBhvr>
                                      <p:tavLst>
                                        <p:tav tm="0" fmla="#ppt_w*sin(2.5*pi*$)">
                                          <p:val>
                                            <p:fltVal val="0"/>
                                          </p:val>
                                        </p:tav>
                                        <p:tav tm="100000">
                                          <p:val>
                                            <p:fltVal val="1"/>
                                          </p:val>
                                        </p:tav>
                                      </p:tavLst>
                                    </p:anim>
                                    <p:anim calcmode="lin" valueType="num">
                                      <p:cBhvr>
                                        <p:cTn id="86" dur="2000" fill="hold"/>
                                        <p:tgtEl>
                                          <p:spTgt spid="4">
                                            <p:graphicEl>
                                              <a:dgm id="{A164D826-4431-4D4A-A0DA-9C7E1EDF440F}"/>
                                            </p:graphicEl>
                                          </p:spTgt>
                                        </p:tgtEl>
                                        <p:attrNameLst>
                                          <p:attrName>ppt_h</p:attrName>
                                        </p:attrNameLst>
                                      </p:cBhvr>
                                      <p:tavLst>
                                        <p:tav tm="0">
                                          <p:val>
                                            <p:strVal val="#ppt_h"/>
                                          </p:val>
                                        </p:tav>
                                        <p:tav tm="100000">
                                          <p:val>
                                            <p:strVal val="#ppt_h"/>
                                          </p:val>
                                        </p:tav>
                                      </p:tavLst>
                                    </p:anim>
                                  </p:childTnLst>
                                </p:cTn>
                              </p:par>
                              <p:par>
                                <p:cTn id="87" presetID="45" presetClass="entr" presetSubtype="0" fill="hold" grpId="0" nodeType="withEffect">
                                  <p:stCondLst>
                                    <p:cond delay="0"/>
                                  </p:stCondLst>
                                  <p:childTnLst>
                                    <p:set>
                                      <p:cBhvr>
                                        <p:cTn id="88" dur="1" fill="hold">
                                          <p:stCondLst>
                                            <p:cond delay="0"/>
                                          </p:stCondLst>
                                        </p:cTn>
                                        <p:tgtEl>
                                          <p:spTgt spid="4">
                                            <p:graphicEl>
                                              <a:dgm id="{1E8C6218-632F-494F-98B2-0283B8C64547}"/>
                                            </p:graphicEl>
                                          </p:spTgt>
                                        </p:tgtEl>
                                        <p:attrNameLst>
                                          <p:attrName>style.visibility</p:attrName>
                                        </p:attrNameLst>
                                      </p:cBhvr>
                                      <p:to>
                                        <p:strVal val="visible"/>
                                      </p:to>
                                    </p:set>
                                    <p:animEffect transition="in" filter="fade">
                                      <p:cBhvr>
                                        <p:cTn id="89" dur="2000"/>
                                        <p:tgtEl>
                                          <p:spTgt spid="4">
                                            <p:graphicEl>
                                              <a:dgm id="{1E8C6218-632F-494F-98B2-0283B8C64547}"/>
                                            </p:graphicEl>
                                          </p:spTgt>
                                        </p:tgtEl>
                                      </p:cBhvr>
                                    </p:animEffect>
                                    <p:anim calcmode="lin" valueType="num">
                                      <p:cBhvr>
                                        <p:cTn id="90" dur="2000" fill="hold"/>
                                        <p:tgtEl>
                                          <p:spTgt spid="4">
                                            <p:graphicEl>
                                              <a:dgm id="{1E8C6218-632F-494F-98B2-0283B8C64547}"/>
                                            </p:graphicEl>
                                          </p:spTgt>
                                        </p:tgtEl>
                                        <p:attrNameLst>
                                          <p:attrName>ppt_w</p:attrName>
                                        </p:attrNameLst>
                                      </p:cBhvr>
                                      <p:tavLst>
                                        <p:tav tm="0" fmla="#ppt_w*sin(2.5*pi*$)">
                                          <p:val>
                                            <p:fltVal val="0"/>
                                          </p:val>
                                        </p:tav>
                                        <p:tav tm="100000">
                                          <p:val>
                                            <p:fltVal val="1"/>
                                          </p:val>
                                        </p:tav>
                                      </p:tavLst>
                                    </p:anim>
                                    <p:anim calcmode="lin" valueType="num">
                                      <p:cBhvr>
                                        <p:cTn id="91" dur="2000" fill="hold"/>
                                        <p:tgtEl>
                                          <p:spTgt spid="4">
                                            <p:graphicEl>
                                              <a:dgm id="{1E8C6218-632F-494F-98B2-0283B8C64547}"/>
                                            </p:graphicEl>
                                          </p:spTgt>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4">
                                            <p:graphicEl>
                                              <a:dgm id="{D6CCA9FB-6363-4999-B38C-3D2C89A33446}"/>
                                            </p:graphicEl>
                                          </p:spTgt>
                                        </p:tgtEl>
                                        <p:attrNameLst>
                                          <p:attrName>style.visibility</p:attrName>
                                        </p:attrNameLst>
                                      </p:cBhvr>
                                      <p:to>
                                        <p:strVal val="visible"/>
                                      </p:to>
                                    </p:set>
                                    <p:animEffect transition="in" filter="fade">
                                      <p:cBhvr>
                                        <p:cTn id="94" dur="2000"/>
                                        <p:tgtEl>
                                          <p:spTgt spid="4">
                                            <p:graphicEl>
                                              <a:dgm id="{D6CCA9FB-6363-4999-B38C-3D2C89A33446}"/>
                                            </p:graphicEl>
                                          </p:spTgt>
                                        </p:tgtEl>
                                      </p:cBhvr>
                                    </p:animEffect>
                                    <p:anim calcmode="lin" valueType="num">
                                      <p:cBhvr>
                                        <p:cTn id="95" dur="2000" fill="hold"/>
                                        <p:tgtEl>
                                          <p:spTgt spid="4">
                                            <p:graphicEl>
                                              <a:dgm id="{D6CCA9FB-6363-4999-B38C-3D2C89A33446}"/>
                                            </p:graphicEl>
                                          </p:spTgt>
                                        </p:tgtEl>
                                        <p:attrNameLst>
                                          <p:attrName>ppt_w</p:attrName>
                                        </p:attrNameLst>
                                      </p:cBhvr>
                                      <p:tavLst>
                                        <p:tav tm="0" fmla="#ppt_w*sin(2.5*pi*$)">
                                          <p:val>
                                            <p:fltVal val="0"/>
                                          </p:val>
                                        </p:tav>
                                        <p:tav tm="100000">
                                          <p:val>
                                            <p:fltVal val="1"/>
                                          </p:val>
                                        </p:tav>
                                      </p:tavLst>
                                    </p:anim>
                                    <p:anim calcmode="lin" valueType="num">
                                      <p:cBhvr>
                                        <p:cTn id="96" dur="2000" fill="hold"/>
                                        <p:tgtEl>
                                          <p:spTgt spid="4">
                                            <p:graphicEl>
                                              <a:dgm id="{D6CCA9FB-6363-4999-B38C-3D2C89A33446}"/>
                                            </p:graphicEl>
                                          </p:spTgt>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4">
                                            <p:graphicEl>
                                              <a:dgm id="{D95E27F1-9BC4-411E-A371-D512E25378DD}"/>
                                            </p:graphicEl>
                                          </p:spTgt>
                                        </p:tgtEl>
                                        <p:attrNameLst>
                                          <p:attrName>style.visibility</p:attrName>
                                        </p:attrNameLst>
                                      </p:cBhvr>
                                      <p:to>
                                        <p:strVal val="visible"/>
                                      </p:to>
                                    </p:set>
                                    <p:animEffect transition="in" filter="fade">
                                      <p:cBhvr>
                                        <p:cTn id="99" dur="2000"/>
                                        <p:tgtEl>
                                          <p:spTgt spid="4">
                                            <p:graphicEl>
                                              <a:dgm id="{D95E27F1-9BC4-411E-A371-D512E25378DD}"/>
                                            </p:graphicEl>
                                          </p:spTgt>
                                        </p:tgtEl>
                                      </p:cBhvr>
                                    </p:animEffect>
                                    <p:anim calcmode="lin" valueType="num">
                                      <p:cBhvr>
                                        <p:cTn id="100" dur="2000" fill="hold"/>
                                        <p:tgtEl>
                                          <p:spTgt spid="4">
                                            <p:graphicEl>
                                              <a:dgm id="{D95E27F1-9BC4-411E-A371-D512E25378DD}"/>
                                            </p:graphicEl>
                                          </p:spTgt>
                                        </p:tgtEl>
                                        <p:attrNameLst>
                                          <p:attrName>ppt_w</p:attrName>
                                        </p:attrNameLst>
                                      </p:cBhvr>
                                      <p:tavLst>
                                        <p:tav tm="0" fmla="#ppt_w*sin(2.5*pi*$)">
                                          <p:val>
                                            <p:fltVal val="0"/>
                                          </p:val>
                                        </p:tav>
                                        <p:tav tm="100000">
                                          <p:val>
                                            <p:fltVal val="1"/>
                                          </p:val>
                                        </p:tav>
                                      </p:tavLst>
                                    </p:anim>
                                    <p:anim calcmode="lin" valueType="num">
                                      <p:cBhvr>
                                        <p:cTn id="101" dur="2000" fill="hold"/>
                                        <p:tgtEl>
                                          <p:spTgt spid="4">
                                            <p:graphicEl>
                                              <a:dgm id="{D95E27F1-9BC4-411E-A371-D512E25378DD}"/>
                                            </p:graphicEl>
                                          </p:spTgt>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4">
                                            <p:graphicEl>
                                              <a:dgm id="{7A1B17D4-B6E4-4565-AAD6-28CC97DE0AF2}"/>
                                            </p:graphicEl>
                                          </p:spTgt>
                                        </p:tgtEl>
                                        <p:attrNameLst>
                                          <p:attrName>style.visibility</p:attrName>
                                        </p:attrNameLst>
                                      </p:cBhvr>
                                      <p:to>
                                        <p:strVal val="visible"/>
                                      </p:to>
                                    </p:set>
                                    <p:animEffect transition="in" filter="fade">
                                      <p:cBhvr>
                                        <p:cTn id="104" dur="2000"/>
                                        <p:tgtEl>
                                          <p:spTgt spid="4">
                                            <p:graphicEl>
                                              <a:dgm id="{7A1B17D4-B6E4-4565-AAD6-28CC97DE0AF2}"/>
                                            </p:graphicEl>
                                          </p:spTgt>
                                        </p:tgtEl>
                                      </p:cBhvr>
                                    </p:animEffect>
                                    <p:anim calcmode="lin" valueType="num">
                                      <p:cBhvr>
                                        <p:cTn id="105" dur="2000" fill="hold"/>
                                        <p:tgtEl>
                                          <p:spTgt spid="4">
                                            <p:graphicEl>
                                              <a:dgm id="{7A1B17D4-B6E4-4565-AAD6-28CC97DE0AF2}"/>
                                            </p:graphicEl>
                                          </p:spTgt>
                                        </p:tgtEl>
                                        <p:attrNameLst>
                                          <p:attrName>ppt_w</p:attrName>
                                        </p:attrNameLst>
                                      </p:cBhvr>
                                      <p:tavLst>
                                        <p:tav tm="0" fmla="#ppt_w*sin(2.5*pi*$)">
                                          <p:val>
                                            <p:fltVal val="0"/>
                                          </p:val>
                                        </p:tav>
                                        <p:tav tm="100000">
                                          <p:val>
                                            <p:fltVal val="1"/>
                                          </p:val>
                                        </p:tav>
                                      </p:tavLst>
                                    </p:anim>
                                    <p:anim calcmode="lin" valueType="num">
                                      <p:cBhvr>
                                        <p:cTn id="106" dur="2000" fill="hold"/>
                                        <p:tgtEl>
                                          <p:spTgt spid="4">
                                            <p:graphicEl>
                                              <a:dgm id="{7A1B17D4-B6E4-4565-AAD6-28CC97DE0AF2}"/>
                                            </p:graphicEl>
                                          </p:spTgt>
                                        </p:tgtEl>
                                        <p:attrNameLst>
                                          <p:attrName>ppt_h</p:attrName>
                                        </p:attrNameLst>
                                      </p:cBhvr>
                                      <p:tavLst>
                                        <p:tav tm="0">
                                          <p:val>
                                            <p:strVal val="#ppt_h"/>
                                          </p:val>
                                        </p:tav>
                                        <p:tav tm="100000">
                                          <p:val>
                                            <p:strVal val="#ppt_h"/>
                                          </p:val>
                                        </p:tav>
                                      </p:tavLst>
                                    </p:anim>
                                  </p:childTnLst>
                                </p:cTn>
                              </p:par>
                              <p:par>
                                <p:cTn id="107" presetID="45" presetClass="entr" presetSubtype="0" fill="hold" grpId="0" nodeType="withEffect">
                                  <p:stCondLst>
                                    <p:cond delay="0"/>
                                  </p:stCondLst>
                                  <p:childTnLst>
                                    <p:set>
                                      <p:cBhvr>
                                        <p:cTn id="108" dur="1" fill="hold">
                                          <p:stCondLst>
                                            <p:cond delay="0"/>
                                          </p:stCondLst>
                                        </p:cTn>
                                        <p:tgtEl>
                                          <p:spTgt spid="4">
                                            <p:graphicEl>
                                              <a:dgm id="{DCBB7B8C-29DB-40DC-9F31-3E1F83307E9E}"/>
                                            </p:graphicEl>
                                          </p:spTgt>
                                        </p:tgtEl>
                                        <p:attrNameLst>
                                          <p:attrName>style.visibility</p:attrName>
                                        </p:attrNameLst>
                                      </p:cBhvr>
                                      <p:to>
                                        <p:strVal val="visible"/>
                                      </p:to>
                                    </p:set>
                                    <p:animEffect transition="in" filter="fade">
                                      <p:cBhvr>
                                        <p:cTn id="109" dur="2000"/>
                                        <p:tgtEl>
                                          <p:spTgt spid="4">
                                            <p:graphicEl>
                                              <a:dgm id="{DCBB7B8C-29DB-40DC-9F31-3E1F83307E9E}"/>
                                            </p:graphicEl>
                                          </p:spTgt>
                                        </p:tgtEl>
                                      </p:cBhvr>
                                    </p:animEffect>
                                    <p:anim calcmode="lin" valueType="num">
                                      <p:cBhvr>
                                        <p:cTn id="110" dur="2000" fill="hold"/>
                                        <p:tgtEl>
                                          <p:spTgt spid="4">
                                            <p:graphicEl>
                                              <a:dgm id="{DCBB7B8C-29DB-40DC-9F31-3E1F83307E9E}"/>
                                            </p:graphicEl>
                                          </p:spTgt>
                                        </p:tgtEl>
                                        <p:attrNameLst>
                                          <p:attrName>ppt_w</p:attrName>
                                        </p:attrNameLst>
                                      </p:cBhvr>
                                      <p:tavLst>
                                        <p:tav tm="0" fmla="#ppt_w*sin(2.5*pi*$)">
                                          <p:val>
                                            <p:fltVal val="0"/>
                                          </p:val>
                                        </p:tav>
                                        <p:tav tm="100000">
                                          <p:val>
                                            <p:fltVal val="1"/>
                                          </p:val>
                                        </p:tav>
                                      </p:tavLst>
                                    </p:anim>
                                    <p:anim calcmode="lin" valueType="num">
                                      <p:cBhvr>
                                        <p:cTn id="111" dur="2000" fill="hold"/>
                                        <p:tgtEl>
                                          <p:spTgt spid="4">
                                            <p:graphicEl>
                                              <a:dgm id="{DCBB7B8C-29DB-40DC-9F31-3E1F83307E9E}"/>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200" y="201524"/>
            <a:ext cx="9582912" cy="5248656"/>
          </a:xfrm>
          <a:prstGeom prst="rect">
            <a:avLst/>
          </a:prstGeom>
        </p:spPr>
      </p:pic>
      <p:sp>
        <p:nvSpPr>
          <p:cNvPr id="6" name="Oval 5"/>
          <p:cNvSpPr/>
          <p:nvPr/>
        </p:nvSpPr>
        <p:spPr>
          <a:xfrm>
            <a:off x="182652" y="1557495"/>
            <a:ext cx="2932338" cy="13766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5620" y="1557495"/>
            <a:ext cx="449163" cy="369332"/>
          </a:xfrm>
          <a:prstGeom prst="rect">
            <a:avLst/>
          </a:prstGeom>
          <a:noFill/>
        </p:spPr>
        <p:txBody>
          <a:bodyPr wrap="square" rtlCol="0">
            <a:spAutoFit/>
          </a:bodyPr>
          <a:lstStyle/>
          <a:p>
            <a:pPr algn="ctr"/>
            <a:r>
              <a:rPr lang="en-US" b="1" dirty="0" smtClean="0">
                <a:solidFill>
                  <a:srgbClr val="FF0000"/>
                </a:solidFill>
              </a:rPr>
              <a:t>2.</a:t>
            </a:r>
            <a:endParaRPr lang="en-US" b="1" dirty="0">
              <a:solidFill>
                <a:srgbClr val="FF0000"/>
              </a:solidFill>
            </a:endParaRPr>
          </a:p>
        </p:txBody>
      </p:sp>
      <p:sp>
        <p:nvSpPr>
          <p:cNvPr id="8" name="Content Placeholder 2"/>
          <p:cNvSpPr txBox="1">
            <a:spLocks/>
          </p:cNvSpPr>
          <p:nvPr/>
        </p:nvSpPr>
        <p:spPr>
          <a:xfrm>
            <a:off x="8854840" y="1794078"/>
            <a:ext cx="3243373" cy="4942387"/>
          </a:xfrm>
          <a:prstGeom prst="rect">
            <a:avLst/>
          </a:prstGeom>
          <a:solidFill>
            <a:schemeClr val="bg1"/>
          </a:solidFill>
          <a:ln>
            <a:solidFill>
              <a:schemeClr val="tx2"/>
            </a:solidFill>
          </a:ln>
        </p:spPr>
        <p:txBody>
          <a:bodyPr>
            <a:normAutofit fontScale="85000" lnSpcReduction="20000"/>
          </a:bodyPr>
          <a:lst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b="1" dirty="0">
                <a:solidFill>
                  <a:schemeClr val="tx2"/>
                </a:solidFill>
              </a:rPr>
              <a:t>DPH 3 – Salaries and Employee Benefits Detail</a:t>
            </a:r>
          </a:p>
          <a:p>
            <a:pPr marL="880101" lvl="1" indent="-514350">
              <a:buClr>
                <a:srgbClr val="FF0000"/>
              </a:buClr>
              <a:buFont typeface="+mj-lt"/>
              <a:buAutoNum type="arabicPeriod"/>
            </a:pPr>
            <a:r>
              <a:rPr lang="en-US" sz="2800" dirty="0" smtClean="0"/>
              <a:t>Program and Contract Information</a:t>
            </a:r>
          </a:p>
          <a:p>
            <a:pPr marL="880101" lvl="1" indent="-514350">
              <a:buClr>
                <a:srgbClr val="FF0000"/>
              </a:buClr>
              <a:buFont typeface="+mj-lt"/>
              <a:buAutoNum type="arabicPeriod"/>
            </a:pPr>
            <a:r>
              <a:rPr lang="en-US" sz="2800" dirty="0" smtClean="0"/>
              <a:t>Positions </a:t>
            </a:r>
            <a:r>
              <a:rPr lang="en-US" sz="2800" dirty="0"/>
              <a:t>and FTEs</a:t>
            </a:r>
          </a:p>
          <a:p>
            <a:pPr marL="880101" lvl="1" indent="-514350">
              <a:buClr>
                <a:srgbClr val="FF0000"/>
              </a:buClr>
              <a:buFont typeface="+mj-lt"/>
              <a:buAutoNum type="arabicPeriod"/>
            </a:pPr>
            <a:r>
              <a:rPr lang="en-US" sz="2800" dirty="0"/>
              <a:t>Funding Term</a:t>
            </a:r>
          </a:p>
          <a:p>
            <a:pPr marL="880101" lvl="1" indent="-514350">
              <a:buClr>
                <a:srgbClr val="FF0000"/>
              </a:buClr>
              <a:buFont typeface="+mj-lt"/>
              <a:buAutoNum type="arabicPeriod"/>
            </a:pPr>
            <a:r>
              <a:rPr lang="en-US" sz="2800" dirty="0"/>
              <a:t>Funding Sources (</a:t>
            </a:r>
            <a:r>
              <a:rPr lang="en-US" sz="2800" dirty="0" err="1"/>
              <a:t>Dept</a:t>
            </a:r>
            <a:r>
              <a:rPr lang="en-US" sz="2800" dirty="0"/>
              <a:t>-</a:t>
            </a:r>
            <a:r>
              <a:rPr lang="en-US" sz="2800" dirty="0" err="1"/>
              <a:t>Auth</a:t>
            </a:r>
            <a:r>
              <a:rPr lang="en-US" sz="2800" dirty="0"/>
              <a:t>-</a:t>
            </a:r>
            <a:r>
              <a:rPr lang="en-US" sz="2800" dirty="0" err="1"/>
              <a:t>Proj</a:t>
            </a:r>
            <a:r>
              <a:rPr lang="en-US" sz="2800" dirty="0"/>
              <a:t>-Activity)</a:t>
            </a:r>
          </a:p>
          <a:p>
            <a:pPr marL="880101" lvl="1" indent="-514350">
              <a:buClr>
                <a:srgbClr val="FF0000"/>
              </a:buClr>
              <a:buFont typeface="+mj-lt"/>
              <a:buAutoNum type="arabicPeriod"/>
            </a:pPr>
            <a:r>
              <a:rPr lang="en-US" sz="2800" dirty="0"/>
              <a:t>Employee Benefits Amount and Rate</a:t>
            </a:r>
          </a:p>
        </p:txBody>
      </p:sp>
      <p:sp>
        <p:nvSpPr>
          <p:cNvPr id="9" name="Oval 8"/>
          <p:cNvSpPr/>
          <p:nvPr/>
        </p:nvSpPr>
        <p:spPr>
          <a:xfrm>
            <a:off x="1563431" y="1238331"/>
            <a:ext cx="5269447" cy="4638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43987" y="1013733"/>
            <a:ext cx="517389" cy="369332"/>
          </a:xfrm>
          <a:prstGeom prst="rect">
            <a:avLst/>
          </a:prstGeom>
          <a:noFill/>
        </p:spPr>
        <p:txBody>
          <a:bodyPr wrap="square" rtlCol="0">
            <a:spAutoFit/>
          </a:bodyPr>
          <a:lstStyle/>
          <a:p>
            <a:pPr algn="ctr"/>
            <a:r>
              <a:rPr lang="en-US" b="1" dirty="0" smtClean="0">
                <a:solidFill>
                  <a:srgbClr val="FF0000"/>
                </a:solidFill>
              </a:rPr>
              <a:t>3.</a:t>
            </a:r>
            <a:endParaRPr lang="en-US" b="1" dirty="0">
              <a:solidFill>
                <a:srgbClr val="FF0000"/>
              </a:solidFill>
            </a:endParaRPr>
          </a:p>
        </p:txBody>
      </p:sp>
      <p:sp>
        <p:nvSpPr>
          <p:cNvPr id="11" name="Oval 10"/>
          <p:cNvSpPr/>
          <p:nvPr/>
        </p:nvSpPr>
        <p:spPr>
          <a:xfrm>
            <a:off x="6700431" y="979061"/>
            <a:ext cx="3587261" cy="7231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93278" y="768110"/>
            <a:ext cx="405098" cy="369332"/>
          </a:xfrm>
          <a:prstGeom prst="rect">
            <a:avLst/>
          </a:prstGeom>
          <a:noFill/>
        </p:spPr>
        <p:txBody>
          <a:bodyPr wrap="square" rtlCol="0">
            <a:spAutoFit/>
          </a:bodyPr>
          <a:lstStyle/>
          <a:p>
            <a:pPr algn="ctr"/>
            <a:r>
              <a:rPr lang="en-US" b="1" dirty="0" smtClean="0">
                <a:solidFill>
                  <a:srgbClr val="FF0000"/>
                </a:solidFill>
              </a:rPr>
              <a:t>4.</a:t>
            </a:r>
            <a:endParaRPr lang="en-US" b="1" dirty="0">
              <a:solidFill>
                <a:srgbClr val="FF0000"/>
              </a:solidFill>
            </a:endParaRPr>
          </a:p>
        </p:txBody>
      </p:sp>
      <p:sp>
        <p:nvSpPr>
          <p:cNvPr id="15" name="Oval 14"/>
          <p:cNvSpPr/>
          <p:nvPr/>
        </p:nvSpPr>
        <p:spPr>
          <a:xfrm>
            <a:off x="250921" y="4725478"/>
            <a:ext cx="8465966" cy="5137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785" y="4540812"/>
            <a:ext cx="418551" cy="369332"/>
          </a:xfrm>
          <a:prstGeom prst="rect">
            <a:avLst/>
          </a:prstGeom>
          <a:noFill/>
        </p:spPr>
        <p:txBody>
          <a:bodyPr wrap="square" rtlCol="0">
            <a:spAutoFit/>
          </a:bodyPr>
          <a:lstStyle/>
          <a:p>
            <a:pPr algn="ctr"/>
            <a:r>
              <a:rPr lang="en-US" b="1" dirty="0" smtClean="0">
                <a:solidFill>
                  <a:srgbClr val="FF0000"/>
                </a:solidFill>
              </a:rPr>
              <a:t>5.</a:t>
            </a:r>
            <a:endParaRPr lang="en-US" b="1" dirty="0">
              <a:solidFill>
                <a:srgbClr val="FF0000"/>
              </a:solidFill>
            </a:endParaRPr>
          </a:p>
        </p:txBody>
      </p:sp>
      <p:sp>
        <p:nvSpPr>
          <p:cNvPr id="13" name="Oval 12"/>
          <p:cNvSpPr/>
          <p:nvPr/>
        </p:nvSpPr>
        <p:spPr>
          <a:xfrm>
            <a:off x="250922" y="373760"/>
            <a:ext cx="2355546" cy="6399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94289" y="149162"/>
            <a:ext cx="449163" cy="369332"/>
          </a:xfrm>
          <a:prstGeom prst="rect">
            <a:avLst/>
          </a:prstGeom>
          <a:noFill/>
        </p:spPr>
        <p:txBody>
          <a:bodyPr wrap="square" rtlCol="0">
            <a:spAutoFit/>
          </a:bodyPr>
          <a:lstStyle/>
          <a:p>
            <a:pPr algn="ctr"/>
            <a:r>
              <a:rPr lang="en-US" b="1" dirty="0">
                <a:solidFill>
                  <a:srgbClr val="FF0000"/>
                </a:solidFill>
              </a:rPr>
              <a:t>1</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39761496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150" y="92407"/>
            <a:ext cx="9674352" cy="6035040"/>
          </a:xfrm>
          <a:prstGeom prst="rect">
            <a:avLst/>
          </a:prstGeom>
        </p:spPr>
      </p:pic>
      <p:sp>
        <p:nvSpPr>
          <p:cNvPr id="6" name="Oval 5"/>
          <p:cNvSpPr/>
          <p:nvPr/>
        </p:nvSpPr>
        <p:spPr>
          <a:xfrm>
            <a:off x="98512" y="907441"/>
            <a:ext cx="2462022" cy="33269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604" y="1092108"/>
            <a:ext cx="449163" cy="369332"/>
          </a:xfrm>
          <a:prstGeom prst="rect">
            <a:avLst/>
          </a:prstGeom>
          <a:noFill/>
        </p:spPr>
        <p:txBody>
          <a:bodyPr wrap="square" rtlCol="0">
            <a:spAutoFit/>
          </a:bodyPr>
          <a:lstStyle/>
          <a:p>
            <a:pPr algn="ctr"/>
            <a:r>
              <a:rPr lang="en-US" b="1" dirty="0" smtClean="0">
                <a:solidFill>
                  <a:srgbClr val="FF0000"/>
                </a:solidFill>
              </a:rPr>
              <a:t>2.</a:t>
            </a:r>
            <a:endParaRPr lang="en-US" b="1" dirty="0">
              <a:solidFill>
                <a:srgbClr val="FF0000"/>
              </a:solidFill>
            </a:endParaRPr>
          </a:p>
        </p:txBody>
      </p:sp>
      <p:sp>
        <p:nvSpPr>
          <p:cNvPr id="8" name="Content Placeholder 2"/>
          <p:cNvSpPr txBox="1">
            <a:spLocks/>
          </p:cNvSpPr>
          <p:nvPr/>
        </p:nvSpPr>
        <p:spPr>
          <a:xfrm>
            <a:off x="8698745" y="1631013"/>
            <a:ext cx="3402872" cy="5068780"/>
          </a:xfrm>
          <a:prstGeom prst="rect">
            <a:avLst/>
          </a:prstGeom>
          <a:solidFill>
            <a:schemeClr val="bg1"/>
          </a:solidFill>
          <a:ln>
            <a:solidFill>
              <a:schemeClr val="tx2"/>
            </a:solidFill>
          </a:ln>
        </p:spPr>
        <p:txBody>
          <a:bodyPr>
            <a:normAutofit fontScale="92500" lnSpcReduction="10000"/>
          </a:bodyPr>
          <a:lst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b="1" dirty="0">
                <a:solidFill>
                  <a:schemeClr val="tx2"/>
                </a:solidFill>
              </a:rPr>
              <a:t>DPH 4 – Operating Expenses </a:t>
            </a:r>
            <a:r>
              <a:rPr lang="en-US" b="1" dirty="0" smtClean="0">
                <a:solidFill>
                  <a:schemeClr val="tx2"/>
                </a:solidFill>
              </a:rPr>
              <a:t>Detail</a:t>
            </a:r>
          </a:p>
          <a:p>
            <a:pPr marL="880101" lvl="1" indent="-514350">
              <a:buClr>
                <a:srgbClr val="FF0000"/>
              </a:buClr>
              <a:buFont typeface="+mj-lt"/>
              <a:buAutoNum type="arabicPeriod"/>
            </a:pPr>
            <a:r>
              <a:rPr lang="en-US" sz="2000" dirty="0" smtClean="0"/>
              <a:t>Program and Contract Information</a:t>
            </a:r>
          </a:p>
          <a:p>
            <a:pPr marL="880101" lvl="1" indent="-514350">
              <a:buClr>
                <a:srgbClr val="FF0000"/>
              </a:buClr>
              <a:buFont typeface="+mj-lt"/>
              <a:buAutoNum type="arabicPeriod"/>
            </a:pPr>
            <a:r>
              <a:rPr lang="en-US" sz="2000" dirty="0" smtClean="0"/>
              <a:t>Expense </a:t>
            </a:r>
            <a:r>
              <a:rPr lang="en-US" sz="2000" dirty="0"/>
              <a:t>Categories and Line Items </a:t>
            </a:r>
          </a:p>
          <a:p>
            <a:pPr marL="880101" lvl="1" indent="-514350">
              <a:buClr>
                <a:srgbClr val="FF0000"/>
              </a:buClr>
              <a:buFont typeface="+mj-lt"/>
              <a:buAutoNum type="arabicPeriod"/>
            </a:pPr>
            <a:r>
              <a:rPr lang="en-US" sz="2000" dirty="0"/>
              <a:t>Funding Term</a:t>
            </a:r>
          </a:p>
          <a:p>
            <a:pPr marL="880101" lvl="1" indent="-514350">
              <a:buClr>
                <a:srgbClr val="FF0000"/>
              </a:buClr>
              <a:buFont typeface="+mj-lt"/>
              <a:buAutoNum type="arabicPeriod"/>
            </a:pPr>
            <a:r>
              <a:rPr lang="en-US" sz="2000" dirty="0"/>
              <a:t>Funding Sources </a:t>
            </a:r>
            <a:br>
              <a:rPr lang="en-US" sz="2000" dirty="0"/>
            </a:br>
            <a:r>
              <a:rPr lang="en-US" sz="2000" dirty="0" smtClean="0"/>
              <a:t>(</a:t>
            </a:r>
            <a:r>
              <a:rPr lang="en-US" sz="2000" dirty="0" err="1"/>
              <a:t>Dept</a:t>
            </a:r>
            <a:r>
              <a:rPr lang="en-US" sz="2000" dirty="0"/>
              <a:t>-</a:t>
            </a:r>
            <a:r>
              <a:rPr lang="en-US" sz="2000" dirty="0" err="1"/>
              <a:t>Auth</a:t>
            </a:r>
            <a:r>
              <a:rPr lang="en-US" sz="2000" dirty="0"/>
              <a:t>-</a:t>
            </a:r>
            <a:r>
              <a:rPr lang="en-US" sz="2000" dirty="0" err="1"/>
              <a:t>Proj</a:t>
            </a:r>
            <a:r>
              <a:rPr lang="en-US" sz="2000" dirty="0"/>
              <a:t>-Activity)</a:t>
            </a:r>
          </a:p>
          <a:p>
            <a:pPr marL="880101" lvl="1" indent="-514350">
              <a:buClr>
                <a:srgbClr val="FF0000"/>
              </a:buClr>
              <a:buFont typeface="+mj-lt"/>
              <a:buAutoNum type="arabicPeriod"/>
            </a:pPr>
            <a:r>
              <a:rPr lang="en-US" sz="2000" dirty="0"/>
              <a:t>Consultant/Subcontractor – Agency name/service details with dates, rate, and amount</a:t>
            </a:r>
          </a:p>
          <a:p>
            <a:pPr marL="880101" lvl="1" indent="-514350">
              <a:buClr>
                <a:srgbClr val="FF0000"/>
              </a:buClr>
              <a:buFont typeface="+mj-lt"/>
              <a:buAutoNum type="arabicPeriod"/>
            </a:pPr>
            <a:r>
              <a:rPr lang="en-US" sz="2000" dirty="0"/>
              <a:t>Other – brief description</a:t>
            </a:r>
          </a:p>
        </p:txBody>
      </p:sp>
      <p:sp>
        <p:nvSpPr>
          <p:cNvPr id="9" name="Oval 8"/>
          <p:cNvSpPr/>
          <p:nvPr/>
        </p:nvSpPr>
        <p:spPr>
          <a:xfrm>
            <a:off x="1668026" y="1145514"/>
            <a:ext cx="5506497" cy="4638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72895" y="907442"/>
            <a:ext cx="517389" cy="369332"/>
          </a:xfrm>
          <a:prstGeom prst="rect">
            <a:avLst/>
          </a:prstGeom>
          <a:noFill/>
        </p:spPr>
        <p:txBody>
          <a:bodyPr wrap="square" rtlCol="0">
            <a:spAutoFit/>
          </a:bodyPr>
          <a:lstStyle/>
          <a:p>
            <a:pPr algn="ctr"/>
            <a:r>
              <a:rPr lang="en-US" b="1" dirty="0" smtClean="0">
                <a:solidFill>
                  <a:srgbClr val="FF0000"/>
                </a:solidFill>
              </a:rPr>
              <a:t>3.</a:t>
            </a:r>
            <a:endParaRPr lang="en-US" b="1" dirty="0">
              <a:solidFill>
                <a:srgbClr val="FF0000"/>
              </a:solidFill>
            </a:endParaRPr>
          </a:p>
        </p:txBody>
      </p:sp>
      <p:sp>
        <p:nvSpPr>
          <p:cNvPr id="11" name="Oval 10"/>
          <p:cNvSpPr/>
          <p:nvPr/>
        </p:nvSpPr>
        <p:spPr>
          <a:xfrm>
            <a:off x="6876476" y="664753"/>
            <a:ext cx="3145134" cy="11568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39958" y="570675"/>
            <a:ext cx="405098" cy="369332"/>
          </a:xfrm>
          <a:prstGeom prst="rect">
            <a:avLst/>
          </a:prstGeom>
          <a:noFill/>
        </p:spPr>
        <p:txBody>
          <a:bodyPr wrap="square" rtlCol="0">
            <a:spAutoFit/>
          </a:bodyPr>
          <a:lstStyle/>
          <a:p>
            <a:pPr algn="ctr"/>
            <a:r>
              <a:rPr lang="en-US" b="1" dirty="0" smtClean="0">
                <a:solidFill>
                  <a:srgbClr val="FF0000"/>
                </a:solidFill>
              </a:rPr>
              <a:t>4.</a:t>
            </a:r>
            <a:endParaRPr lang="en-US" b="1" dirty="0">
              <a:solidFill>
                <a:srgbClr val="FF0000"/>
              </a:solidFill>
            </a:endParaRPr>
          </a:p>
        </p:txBody>
      </p:sp>
      <p:sp>
        <p:nvSpPr>
          <p:cNvPr id="14" name="TextBox 13"/>
          <p:cNvSpPr txBox="1"/>
          <p:nvPr/>
        </p:nvSpPr>
        <p:spPr>
          <a:xfrm>
            <a:off x="8438" y="4234413"/>
            <a:ext cx="418551" cy="369332"/>
          </a:xfrm>
          <a:prstGeom prst="rect">
            <a:avLst/>
          </a:prstGeom>
          <a:noFill/>
        </p:spPr>
        <p:txBody>
          <a:bodyPr wrap="square" rtlCol="0">
            <a:spAutoFit/>
          </a:bodyPr>
          <a:lstStyle/>
          <a:p>
            <a:pPr algn="ctr"/>
            <a:r>
              <a:rPr lang="en-US" b="1" dirty="0" smtClean="0">
                <a:solidFill>
                  <a:srgbClr val="FF0000"/>
                </a:solidFill>
              </a:rPr>
              <a:t>5.</a:t>
            </a:r>
            <a:endParaRPr lang="en-US" b="1" dirty="0">
              <a:solidFill>
                <a:srgbClr val="FF0000"/>
              </a:solidFill>
            </a:endParaRPr>
          </a:p>
        </p:txBody>
      </p:sp>
      <p:sp>
        <p:nvSpPr>
          <p:cNvPr id="15" name="Oval 14"/>
          <p:cNvSpPr/>
          <p:nvPr/>
        </p:nvSpPr>
        <p:spPr>
          <a:xfrm>
            <a:off x="150550" y="4883499"/>
            <a:ext cx="7797696" cy="11354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381" y="4964778"/>
            <a:ext cx="418551" cy="369332"/>
          </a:xfrm>
          <a:prstGeom prst="rect">
            <a:avLst/>
          </a:prstGeom>
          <a:noFill/>
        </p:spPr>
        <p:txBody>
          <a:bodyPr wrap="square" rtlCol="0">
            <a:spAutoFit/>
          </a:bodyPr>
          <a:lstStyle/>
          <a:p>
            <a:pPr algn="ctr"/>
            <a:r>
              <a:rPr lang="en-US" b="1" dirty="0" smtClean="0">
                <a:solidFill>
                  <a:srgbClr val="FF0000"/>
                </a:solidFill>
              </a:rPr>
              <a:t>6.</a:t>
            </a:r>
            <a:endParaRPr lang="en-US" b="1" dirty="0">
              <a:solidFill>
                <a:srgbClr val="FF0000"/>
              </a:solidFill>
            </a:endParaRPr>
          </a:p>
        </p:txBody>
      </p:sp>
      <p:sp>
        <p:nvSpPr>
          <p:cNvPr id="17" name="Oval 16"/>
          <p:cNvSpPr/>
          <p:nvPr/>
        </p:nvSpPr>
        <p:spPr>
          <a:xfrm>
            <a:off x="255186" y="4472485"/>
            <a:ext cx="7582527" cy="563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1065" y="6067007"/>
            <a:ext cx="8477680" cy="646331"/>
          </a:xfrm>
          <a:prstGeom prst="rect">
            <a:avLst/>
          </a:prstGeom>
          <a:solidFill>
            <a:srgbClr val="FFFF99"/>
          </a:solidFill>
        </p:spPr>
        <p:txBody>
          <a:bodyPr wrap="square" rtlCol="0">
            <a:spAutoFit/>
          </a:bodyPr>
          <a:lstStyle/>
          <a:p>
            <a:r>
              <a:rPr lang="en-US" b="1" dirty="0">
                <a:solidFill>
                  <a:schemeClr val="accent5">
                    <a:lumMod val="75000"/>
                  </a:schemeClr>
                </a:solidFill>
              </a:rPr>
              <a:t>Note: Expense Categories may </a:t>
            </a:r>
            <a:r>
              <a:rPr lang="en-US" b="1" u="sng" dirty="0">
                <a:solidFill>
                  <a:schemeClr val="accent5">
                    <a:lumMod val="75000"/>
                  </a:schemeClr>
                </a:solidFill>
              </a:rPr>
              <a:t>NOT</a:t>
            </a:r>
            <a:r>
              <a:rPr lang="en-US" b="1" dirty="0">
                <a:solidFill>
                  <a:schemeClr val="accent5">
                    <a:lumMod val="75000"/>
                  </a:schemeClr>
                </a:solidFill>
              </a:rPr>
              <a:t> be changed.  However, default Expense Line Items may be edited or deleted as necessary to reflect the contractor's ledger accounts. </a:t>
            </a:r>
          </a:p>
        </p:txBody>
      </p:sp>
      <p:sp>
        <p:nvSpPr>
          <p:cNvPr id="18" name="Oval 17"/>
          <p:cNvSpPr/>
          <p:nvPr/>
        </p:nvSpPr>
        <p:spPr>
          <a:xfrm>
            <a:off x="286151" y="238035"/>
            <a:ext cx="2807428" cy="8060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231" y="193442"/>
            <a:ext cx="449163" cy="369332"/>
          </a:xfrm>
          <a:prstGeom prst="rect">
            <a:avLst/>
          </a:prstGeom>
          <a:noFill/>
        </p:spPr>
        <p:txBody>
          <a:bodyPr wrap="square" rtlCol="0">
            <a:spAutoFit/>
          </a:bodyPr>
          <a:lstStyle/>
          <a:p>
            <a:pPr algn="ctr"/>
            <a:r>
              <a:rPr lang="en-US" b="1" dirty="0" smtClean="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34730460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93" y="95875"/>
            <a:ext cx="8209504" cy="5910843"/>
          </a:xfrm>
          <a:prstGeom prst="rect">
            <a:avLst/>
          </a:prstGeom>
        </p:spPr>
      </p:pic>
      <p:sp>
        <p:nvSpPr>
          <p:cNvPr id="8" name="Content Placeholder 2"/>
          <p:cNvSpPr txBox="1">
            <a:spLocks/>
          </p:cNvSpPr>
          <p:nvPr/>
        </p:nvSpPr>
        <p:spPr>
          <a:xfrm>
            <a:off x="8713891" y="653144"/>
            <a:ext cx="3387725" cy="2612572"/>
          </a:xfrm>
          <a:prstGeom prst="rect">
            <a:avLst/>
          </a:prstGeom>
          <a:solidFill>
            <a:schemeClr val="bg1"/>
          </a:solidFill>
          <a:ln>
            <a:solidFill>
              <a:schemeClr val="tx2"/>
            </a:solidFill>
          </a:ln>
        </p:spPr>
        <p:txBody>
          <a:bodyPr>
            <a:normAutofit/>
          </a:bodyPr>
          <a:lst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b="1" dirty="0">
                <a:solidFill>
                  <a:schemeClr val="tx2"/>
                </a:solidFill>
              </a:rPr>
              <a:t>DPH </a:t>
            </a:r>
            <a:r>
              <a:rPr lang="en-US" b="1" dirty="0" smtClean="0">
                <a:solidFill>
                  <a:schemeClr val="tx2"/>
                </a:solidFill>
              </a:rPr>
              <a:t>5 </a:t>
            </a:r>
            <a:r>
              <a:rPr lang="en-US" b="1" dirty="0">
                <a:solidFill>
                  <a:schemeClr val="tx2"/>
                </a:solidFill>
              </a:rPr>
              <a:t>– </a:t>
            </a:r>
            <a:r>
              <a:rPr lang="en-US" b="1" dirty="0" smtClean="0">
                <a:solidFill>
                  <a:schemeClr val="tx2"/>
                </a:solidFill>
              </a:rPr>
              <a:t>Capital Expenses Detail</a:t>
            </a:r>
          </a:p>
          <a:p>
            <a:pPr lvl="1">
              <a:buFont typeface="Arial" panose="020B0604020202020204" pitchFamily="34" charset="0"/>
              <a:buChar char="•"/>
            </a:pPr>
            <a:r>
              <a:rPr lang="en-US" sz="2000" dirty="0"/>
              <a:t>Purchase of $5,000 or more per unit with a useful life longer than one year.</a:t>
            </a:r>
          </a:p>
        </p:txBody>
      </p:sp>
      <p:sp>
        <p:nvSpPr>
          <p:cNvPr id="4" name="TextBox 3"/>
          <p:cNvSpPr txBox="1"/>
          <p:nvPr/>
        </p:nvSpPr>
        <p:spPr>
          <a:xfrm>
            <a:off x="8713891" y="3463279"/>
            <a:ext cx="3387725" cy="1200329"/>
          </a:xfrm>
          <a:prstGeom prst="rect">
            <a:avLst/>
          </a:prstGeom>
          <a:solidFill>
            <a:srgbClr val="FFFF99"/>
          </a:solidFill>
        </p:spPr>
        <p:txBody>
          <a:bodyPr wrap="square" rtlCol="0">
            <a:spAutoFit/>
          </a:bodyPr>
          <a:lstStyle/>
          <a:p>
            <a:r>
              <a:rPr lang="en-US" b="1" dirty="0">
                <a:solidFill>
                  <a:schemeClr val="accent5">
                    <a:lumMod val="75000"/>
                  </a:schemeClr>
                </a:solidFill>
              </a:rPr>
              <a:t>Note: </a:t>
            </a:r>
            <a:r>
              <a:rPr lang="en-US" b="1" dirty="0" smtClean="0">
                <a:solidFill>
                  <a:schemeClr val="accent5">
                    <a:lumMod val="75000"/>
                  </a:schemeClr>
                </a:solidFill>
              </a:rPr>
              <a:t>Capital </a:t>
            </a:r>
            <a:r>
              <a:rPr lang="en-US" b="1" dirty="0">
                <a:solidFill>
                  <a:schemeClr val="accent5">
                    <a:lumMod val="75000"/>
                  </a:schemeClr>
                </a:solidFill>
              </a:rPr>
              <a:t>Expenses should </a:t>
            </a:r>
            <a:r>
              <a:rPr lang="en-US" b="1" u="sng" dirty="0" smtClean="0">
                <a:solidFill>
                  <a:schemeClr val="accent5">
                    <a:lumMod val="75000"/>
                  </a:schemeClr>
                </a:solidFill>
              </a:rPr>
              <a:t>NOT</a:t>
            </a:r>
            <a:r>
              <a:rPr lang="en-US" b="1" dirty="0" smtClean="0">
                <a:solidFill>
                  <a:schemeClr val="accent5">
                    <a:lumMod val="75000"/>
                  </a:schemeClr>
                </a:solidFill>
              </a:rPr>
              <a:t> </a:t>
            </a:r>
            <a:r>
              <a:rPr lang="en-US" b="1" dirty="0">
                <a:solidFill>
                  <a:schemeClr val="accent5">
                    <a:lumMod val="75000"/>
                  </a:schemeClr>
                </a:solidFill>
              </a:rPr>
              <a:t>be funded by </a:t>
            </a:r>
            <a:r>
              <a:rPr lang="en-US" b="1" dirty="0" err="1">
                <a:solidFill>
                  <a:schemeClr val="accent5">
                    <a:lumMod val="75000"/>
                  </a:schemeClr>
                </a:solidFill>
              </a:rPr>
              <a:t>MediCal</a:t>
            </a:r>
            <a:r>
              <a:rPr lang="en-US" b="1" dirty="0">
                <a:solidFill>
                  <a:schemeClr val="accent5">
                    <a:lumMod val="75000"/>
                  </a:schemeClr>
                </a:solidFill>
              </a:rPr>
              <a:t> or built   into the rate that has </a:t>
            </a:r>
            <a:r>
              <a:rPr lang="en-US" b="1" dirty="0" err="1">
                <a:solidFill>
                  <a:schemeClr val="accent5">
                    <a:lumMod val="75000"/>
                  </a:schemeClr>
                </a:solidFill>
              </a:rPr>
              <a:t>MediCal</a:t>
            </a:r>
            <a:r>
              <a:rPr lang="en-US" b="1" dirty="0">
                <a:solidFill>
                  <a:schemeClr val="accent5">
                    <a:lumMod val="75000"/>
                  </a:schemeClr>
                </a:solidFill>
              </a:rPr>
              <a:t> funding.</a:t>
            </a:r>
          </a:p>
        </p:txBody>
      </p:sp>
    </p:spTree>
    <p:extLst>
      <p:ext uri="{BB962C8B-B14F-4D97-AF65-F5344CB8AC3E}">
        <p14:creationId xmlns:p14="http://schemas.microsoft.com/office/powerpoint/2010/main" val="6753911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7331149" y="512466"/>
            <a:ext cx="4576148" cy="2843683"/>
          </a:xfrm>
          <a:prstGeom prst="rect">
            <a:avLst/>
          </a:prstGeom>
          <a:solidFill>
            <a:schemeClr val="bg1"/>
          </a:solidFill>
          <a:ln>
            <a:solidFill>
              <a:schemeClr val="tx2"/>
            </a:solidFill>
          </a:ln>
        </p:spPr>
        <p:txBody>
          <a:bodyPr>
            <a:normAutofit/>
          </a:bodyPr>
          <a:lst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b="1" dirty="0">
                <a:solidFill>
                  <a:schemeClr val="tx2"/>
                </a:solidFill>
              </a:rPr>
              <a:t>DPH </a:t>
            </a:r>
            <a:r>
              <a:rPr lang="en-US" b="1" dirty="0" smtClean="0">
                <a:solidFill>
                  <a:schemeClr val="tx2"/>
                </a:solidFill>
              </a:rPr>
              <a:t>6 </a:t>
            </a:r>
            <a:r>
              <a:rPr lang="en-US" b="1" dirty="0">
                <a:solidFill>
                  <a:schemeClr val="tx2"/>
                </a:solidFill>
              </a:rPr>
              <a:t>– Contract-Wide Indirect Detail</a:t>
            </a:r>
            <a:endParaRPr lang="en-US" b="1" dirty="0" smtClean="0">
              <a:solidFill>
                <a:schemeClr val="tx2"/>
              </a:solidFill>
            </a:endParaRPr>
          </a:p>
          <a:p>
            <a:pPr marL="822951" lvl="1" indent="-457200">
              <a:buClr>
                <a:srgbClr val="FF0000"/>
              </a:buClr>
              <a:buFont typeface="+mj-lt"/>
              <a:buAutoNum type="arabicPeriod"/>
            </a:pPr>
            <a:r>
              <a:rPr lang="en-US" sz="2000" dirty="0" smtClean="0"/>
              <a:t>Contract Information</a:t>
            </a:r>
          </a:p>
          <a:p>
            <a:pPr marL="822951" lvl="1" indent="-457200">
              <a:buClr>
                <a:srgbClr val="FF0000"/>
              </a:buClr>
              <a:buFont typeface="+mj-lt"/>
              <a:buAutoNum type="arabicPeriod"/>
            </a:pPr>
            <a:r>
              <a:rPr lang="en-US" sz="2000" dirty="0"/>
              <a:t>Positions, FTEs, and </a:t>
            </a:r>
            <a:r>
              <a:rPr lang="en-US" sz="2000" dirty="0" smtClean="0"/>
              <a:t>Amount</a:t>
            </a:r>
            <a:endParaRPr lang="en-US" sz="2000" dirty="0"/>
          </a:p>
          <a:p>
            <a:pPr marL="822951" lvl="1" indent="-457200">
              <a:buClr>
                <a:srgbClr val="FF0000"/>
              </a:buClr>
              <a:buFont typeface="+mj-lt"/>
              <a:buAutoNum type="arabicPeriod"/>
            </a:pPr>
            <a:r>
              <a:rPr lang="en-US" sz="2000" dirty="0"/>
              <a:t>Employee Benefits and Rate</a:t>
            </a:r>
          </a:p>
          <a:p>
            <a:pPr marL="822951" lvl="1" indent="-457200">
              <a:buClr>
                <a:srgbClr val="FF0000"/>
              </a:buClr>
              <a:buFont typeface="+mj-lt"/>
              <a:buAutoNum type="arabicPeriod"/>
            </a:pPr>
            <a:r>
              <a:rPr lang="en-US" sz="2000" dirty="0"/>
              <a:t>Operating Expenses (by expense line item)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112" y="34279"/>
            <a:ext cx="6190692" cy="6858000"/>
          </a:xfrm>
          <a:prstGeom prst="rect">
            <a:avLst/>
          </a:prstGeom>
        </p:spPr>
      </p:pic>
      <p:sp>
        <p:nvSpPr>
          <p:cNvPr id="6" name="Oval 5"/>
          <p:cNvSpPr/>
          <p:nvPr/>
        </p:nvSpPr>
        <p:spPr>
          <a:xfrm>
            <a:off x="683287" y="820802"/>
            <a:ext cx="6551525" cy="15606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0358" y="820802"/>
            <a:ext cx="449163" cy="369332"/>
          </a:xfrm>
          <a:prstGeom prst="rect">
            <a:avLst/>
          </a:prstGeom>
          <a:noFill/>
        </p:spPr>
        <p:txBody>
          <a:bodyPr wrap="square" rtlCol="0">
            <a:spAutoFit/>
          </a:bodyPr>
          <a:lstStyle/>
          <a:p>
            <a:pPr algn="ctr"/>
            <a:r>
              <a:rPr lang="en-US" b="1" dirty="0" smtClean="0">
                <a:solidFill>
                  <a:srgbClr val="FF0000"/>
                </a:solidFill>
              </a:rPr>
              <a:t>2.</a:t>
            </a:r>
            <a:endParaRPr lang="en-US" b="1" dirty="0">
              <a:solidFill>
                <a:srgbClr val="FF0000"/>
              </a:solidFill>
            </a:endParaRPr>
          </a:p>
        </p:txBody>
      </p:sp>
      <p:sp>
        <p:nvSpPr>
          <p:cNvPr id="9" name="Oval 8"/>
          <p:cNvSpPr/>
          <p:nvPr/>
        </p:nvSpPr>
        <p:spPr>
          <a:xfrm>
            <a:off x="2935794" y="3356148"/>
            <a:ext cx="4161348" cy="7938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86631" y="3463279"/>
            <a:ext cx="449163" cy="369332"/>
          </a:xfrm>
          <a:prstGeom prst="rect">
            <a:avLst/>
          </a:prstGeom>
          <a:noFill/>
        </p:spPr>
        <p:txBody>
          <a:bodyPr wrap="square" rtlCol="0">
            <a:spAutoFit/>
          </a:bodyPr>
          <a:lstStyle/>
          <a:p>
            <a:pPr algn="ctr"/>
            <a:r>
              <a:rPr lang="en-US" b="1" dirty="0" smtClean="0">
                <a:solidFill>
                  <a:srgbClr val="FF0000"/>
                </a:solidFill>
              </a:rPr>
              <a:t>3.</a:t>
            </a:r>
            <a:endParaRPr lang="en-US" b="1" dirty="0">
              <a:solidFill>
                <a:srgbClr val="FF0000"/>
              </a:solidFill>
            </a:endParaRPr>
          </a:p>
        </p:txBody>
      </p:sp>
      <p:sp>
        <p:nvSpPr>
          <p:cNvPr id="11" name="Oval 10"/>
          <p:cNvSpPr/>
          <p:nvPr/>
        </p:nvSpPr>
        <p:spPr>
          <a:xfrm>
            <a:off x="479766" y="4031062"/>
            <a:ext cx="6755045" cy="1616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20357" y="4149969"/>
            <a:ext cx="449163" cy="369332"/>
          </a:xfrm>
          <a:prstGeom prst="rect">
            <a:avLst/>
          </a:prstGeom>
          <a:noFill/>
        </p:spPr>
        <p:txBody>
          <a:bodyPr wrap="square" rtlCol="0">
            <a:spAutoFit/>
          </a:bodyPr>
          <a:lstStyle/>
          <a:p>
            <a:pPr algn="ctr"/>
            <a:r>
              <a:rPr lang="en-US" b="1" dirty="0" smtClean="0">
                <a:solidFill>
                  <a:srgbClr val="FF0000"/>
                </a:solidFill>
              </a:rPr>
              <a:t>4.</a:t>
            </a:r>
            <a:endParaRPr lang="en-US" b="1" dirty="0">
              <a:solidFill>
                <a:srgbClr val="FF0000"/>
              </a:solidFill>
            </a:endParaRPr>
          </a:p>
        </p:txBody>
      </p:sp>
      <p:sp>
        <p:nvSpPr>
          <p:cNvPr id="13" name="Oval 12"/>
          <p:cNvSpPr/>
          <p:nvPr/>
        </p:nvSpPr>
        <p:spPr>
          <a:xfrm>
            <a:off x="731455" y="34278"/>
            <a:ext cx="6551525" cy="7865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0295" y="100499"/>
            <a:ext cx="449163" cy="369332"/>
          </a:xfrm>
          <a:prstGeom prst="rect">
            <a:avLst/>
          </a:prstGeom>
          <a:noFill/>
        </p:spPr>
        <p:txBody>
          <a:bodyPr wrap="square" rtlCol="0">
            <a:spAutoFit/>
          </a:bodyPr>
          <a:lstStyle/>
          <a:p>
            <a:pPr algn="ctr"/>
            <a:r>
              <a:rPr lang="en-US" b="1" dirty="0">
                <a:solidFill>
                  <a:srgbClr val="FF0000"/>
                </a:solidFill>
              </a:rPr>
              <a:t>1</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4714631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6864" y="1600200"/>
            <a:ext cx="11070336" cy="2730640"/>
          </a:xfrm>
        </p:spPr>
        <p:txBody>
          <a:bodyPr>
            <a:normAutofit/>
          </a:bodyPr>
          <a:lstStyle/>
          <a:p>
            <a:r>
              <a:rPr lang="en-US" sz="3600" b="1" dirty="0"/>
              <a:t>DPH 7 – Budget </a:t>
            </a:r>
            <a:r>
              <a:rPr lang="en-US" sz="3600" b="1" dirty="0" smtClean="0"/>
              <a:t>Justification</a:t>
            </a:r>
          </a:p>
          <a:p>
            <a:pPr lvl="1"/>
            <a:r>
              <a:rPr lang="en-US" sz="3600" dirty="0" smtClean="0"/>
              <a:t> </a:t>
            </a:r>
            <a:r>
              <a:rPr lang="en-US" sz="3200" dirty="0" smtClean="0"/>
              <a:t>BHS </a:t>
            </a:r>
            <a:r>
              <a:rPr lang="en-US" sz="3200" dirty="0"/>
              <a:t>Budget Justification is only needed for a program </a:t>
            </a:r>
            <a:r>
              <a:rPr lang="en-US" sz="3200" u="sng" dirty="0"/>
              <a:t>if</a:t>
            </a:r>
            <a:r>
              <a:rPr lang="en-US" sz="3200" dirty="0"/>
              <a:t>: </a:t>
            </a:r>
            <a:endParaRPr lang="en-US" sz="3200" b="1" dirty="0"/>
          </a:p>
          <a:p>
            <a:pPr lvl="2"/>
            <a:r>
              <a:rPr lang="en-US" sz="2800" dirty="0"/>
              <a:t>required by the funder/funding source </a:t>
            </a:r>
          </a:p>
          <a:p>
            <a:pPr lvl="2"/>
            <a:r>
              <a:rPr lang="en-US" sz="2800" dirty="0"/>
              <a:t>the program/service is new as a result of an RFP/RFQ </a:t>
            </a:r>
          </a:p>
          <a:p>
            <a:pPr marL="365760" lvl="1" indent="0">
              <a:buNone/>
            </a:pPr>
            <a:endParaRPr lang="en-US" dirty="0"/>
          </a:p>
          <a:p>
            <a:pPr lvl="1"/>
            <a:endParaRPr lang="en-US" dirty="0"/>
          </a:p>
          <a:p>
            <a:pPr marL="365760" lvl="1" indent="0">
              <a:buNone/>
            </a:pPr>
            <a:endParaRPr lang="en-US" dirty="0"/>
          </a:p>
          <a:p>
            <a:pPr marL="0" lv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E3512004-C1C6-4EBA-80F0-A2527544C099}" type="slidenum">
              <a:rPr lang="en-US" smtClean="0"/>
              <a:pPr>
                <a:defRPr/>
              </a:pPr>
              <a:t>54</a:t>
            </a:fld>
            <a:endParaRPr lang="en-US"/>
          </a:p>
        </p:txBody>
      </p:sp>
      <p:sp>
        <p:nvSpPr>
          <p:cNvPr id="7" name="Title 1">
            <a:extLst>
              <a:ext uri="{FF2B5EF4-FFF2-40B4-BE49-F238E27FC236}">
                <a16:creationId xmlns:a16="http://schemas.microsoft.com/office/drawing/2014/main" id="{A4E9191D-9A48-4963-AA39-460EEE7D3013}"/>
              </a:ext>
            </a:extLst>
          </p:cNvPr>
          <p:cNvSpPr>
            <a:spLocks noGrp="1"/>
          </p:cNvSpPr>
          <p:nvPr>
            <p:ph type="title"/>
          </p:nvPr>
        </p:nvSpPr>
        <p:spPr>
          <a:xfrm>
            <a:off x="816864" y="228600"/>
            <a:ext cx="10871200" cy="990600"/>
          </a:xfrm>
        </p:spPr>
        <p:txBody>
          <a:bodyPr/>
          <a:lstStyle/>
          <a:p>
            <a:r>
              <a:rPr lang="en-US" b="1" dirty="0"/>
              <a:t>Appendix B – Contract Budget</a:t>
            </a:r>
          </a:p>
        </p:txBody>
      </p:sp>
    </p:spTree>
    <p:extLst>
      <p:ext uri="{BB962C8B-B14F-4D97-AF65-F5344CB8AC3E}">
        <p14:creationId xmlns:p14="http://schemas.microsoft.com/office/powerpoint/2010/main" val="12193443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1271588"/>
            <a:ext cx="711200" cy="244475"/>
          </a:xfrm>
        </p:spPr>
        <p:txBody>
          <a:bodyPr>
            <a:normAutofit fontScale="85000" lnSpcReduction="20000"/>
          </a:bodyPr>
          <a:lstStyle/>
          <a:p>
            <a:pPr>
              <a:defRPr/>
            </a:pPr>
            <a:fld id="{E3512004-C1C6-4EBA-80F0-A2527544C099}" type="slidenum">
              <a:rPr lang="en-US" smtClean="0"/>
              <a:pPr>
                <a:defRPr/>
              </a:pPr>
              <a:t>55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62" y="1393825"/>
            <a:ext cx="5286480" cy="3844026"/>
          </a:xfrm>
          <a:prstGeom prst="rect">
            <a:avLst/>
          </a:prstGeom>
        </p:spPr>
      </p:pic>
      <p:sp>
        <p:nvSpPr>
          <p:cNvPr id="6" name="TextBox 5"/>
          <p:cNvSpPr txBox="1"/>
          <p:nvPr/>
        </p:nvSpPr>
        <p:spPr>
          <a:xfrm>
            <a:off x="4793065" y="1607678"/>
            <a:ext cx="6923314" cy="3416320"/>
          </a:xfrm>
          <a:prstGeom prst="rect">
            <a:avLst/>
          </a:prstGeom>
          <a:noFill/>
        </p:spPr>
        <p:txBody>
          <a:bodyPr wrap="square" rtlCol="0">
            <a:spAutoFit/>
          </a:bodyPr>
          <a:lstStyle/>
          <a:p>
            <a:pPr algn="ctr"/>
            <a:r>
              <a:rPr lang="en-US" sz="7200" b="1" dirty="0" smtClean="0">
                <a:solidFill>
                  <a:schemeClr val="accent1">
                    <a:lumMod val="75000"/>
                  </a:schemeClr>
                </a:solidFill>
              </a:rPr>
              <a:t>Invoice Training </a:t>
            </a:r>
          </a:p>
          <a:p>
            <a:pPr algn="ctr"/>
            <a:r>
              <a:rPr lang="en-US" sz="7200" b="1" dirty="0" smtClean="0">
                <a:solidFill>
                  <a:schemeClr val="accent1">
                    <a:lumMod val="75000"/>
                  </a:schemeClr>
                </a:solidFill>
              </a:rPr>
              <a:t>Fall 2019</a:t>
            </a:r>
          </a:p>
          <a:p>
            <a:pPr algn="ctr"/>
            <a:r>
              <a:rPr lang="en-US" sz="2400" b="1" dirty="0" smtClean="0">
                <a:solidFill>
                  <a:schemeClr val="accent1">
                    <a:lumMod val="75000"/>
                  </a:schemeClr>
                </a:solidFill>
              </a:rPr>
              <a:t>by</a:t>
            </a:r>
          </a:p>
          <a:p>
            <a:pPr algn="ctr"/>
            <a:r>
              <a:rPr lang="en-US" sz="2400" b="1" dirty="0" smtClean="0">
                <a:solidFill>
                  <a:schemeClr val="accent1">
                    <a:lumMod val="75000"/>
                  </a:schemeClr>
                </a:solidFill>
              </a:rPr>
              <a:t>Shirley Giang, Director</a:t>
            </a:r>
          </a:p>
          <a:p>
            <a:pPr algn="ctr"/>
            <a:r>
              <a:rPr lang="en-US" sz="2400" b="1" dirty="0" smtClean="0">
                <a:solidFill>
                  <a:schemeClr val="accent1">
                    <a:lumMod val="75000"/>
                  </a:schemeClr>
                </a:solidFill>
              </a:rPr>
              <a:t>Budget Unit</a:t>
            </a:r>
          </a:p>
        </p:txBody>
      </p:sp>
    </p:spTree>
    <p:extLst>
      <p:ext uri="{BB962C8B-B14F-4D97-AF65-F5344CB8AC3E}">
        <p14:creationId xmlns:p14="http://schemas.microsoft.com/office/powerpoint/2010/main" val="42276905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8826" y="1885552"/>
            <a:ext cx="10276344" cy="2400657"/>
          </a:xfrm>
          <a:prstGeom prst="rect">
            <a:avLst/>
          </a:prstGeom>
        </p:spPr>
        <p:txBody>
          <a:bodyPr wrap="square">
            <a:spAutoFit/>
          </a:bodyPr>
          <a:lstStyle/>
          <a:p>
            <a:pPr algn="ctr"/>
            <a:r>
              <a:rPr lang="en-US" sz="15000" b="1" dirty="0" smtClean="0">
                <a:solidFill>
                  <a:schemeClr val="accent2">
                    <a:lumMod val="75000"/>
                  </a:schemeClr>
                </a:solidFill>
              </a:rPr>
              <a:t>Questions?</a:t>
            </a:r>
            <a:endParaRPr lang="en-US" sz="15000" dirty="0">
              <a:solidFill>
                <a:schemeClr val="accent2">
                  <a:lumMod val="75000"/>
                </a:schemeClr>
              </a:solidFill>
            </a:endParaRPr>
          </a:p>
        </p:txBody>
      </p:sp>
    </p:spTree>
    <p:extLst>
      <p:ext uri="{BB962C8B-B14F-4D97-AF65-F5344CB8AC3E}">
        <p14:creationId xmlns:p14="http://schemas.microsoft.com/office/powerpoint/2010/main" val="18387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b="1" spc="-100" dirty="0"/>
              <a:t>Contracting is a Collaborative Process</a:t>
            </a:r>
          </a:p>
        </p:txBody>
      </p:sp>
      <p:graphicFrame>
        <p:nvGraphicFramePr>
          <p:cNvPr id="5" name="Diagram 4"/>
          <p:cNvGraphicFramePr/>
          <p:nvPr>
            <p:extLst>
              <p:ext uri="{D42A27DB-BD31-4B8C-83A1-F6EECF244321}">
                <p14:modId xmlns:p14="http://schemas.microsoft.com/office/powerpoint/2010/main" val="4220426614"/>
              </p:ext>
            </p:extLst>
          </p:nvPr>
        </p:nvGraphicFramePr>
        <p:xfrm>
          <a:off x="1324864" y="1292679"/>
          <a:ext cx="9855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normAutofit fontScale="85000" lnSpcReduction="20000"/>
          </a:bodyPr>
          <a:lstStyle/>
          <a:p>
            <a:pPr>
              <a:defRPr/>
            </a:pPr>
            <a:fld id="{E3512004-C1C6-4EBA-80F0-A2527544C099}" type="slidenum">
              <a:rPr lang="en-US" smtClean="0"/>
              <a:pPr>
                <a:defRPr/>
              </a:pPr>
              <a:t>6</a:t>
            </a:fld>
            <a:endParaRPr lang="en-US"/>
          </a:p>
        </p:txBody>
      </p:sp>
    </p:spTree>
    <p:extLst>
      <p:ext uri="{BB962C8B-B14F-4D97-AF65-F5344CB8AC3E}">
        <p14:creationId xmlns:p14="http://schemas.microsoft.com/office/powerpoint/2010/main" val="89165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t>www.sfdph.org/cdta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4676" y="1581250"/>
            <a:ext cx="3772426" cy="50203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89" y="2780667"/>
            <a:ext cx="8054787" cy="3237479"/>
          </a:xfrm>
          <a:prstGeom prst="rect">
            <a:avLst/>
          </a:prstGeom>
        </p:spPr>
      </p:pic>
      <p:sp>
        <p:nvSpPr>
          <p:cNvPr id="7" name="Right Arrow 6"/>
          <p:cNvSpPr/>
          <p:nvPr/>
        </p:nvSpPr>
        <p:spPr>
          <a:xfrm>
            <a:off x="4751462" y="1722895"/>
            <a:ext cx="3281585" cy="9485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normAutofit fontScale="85000" lnSpcReduction="20000"/>
          </a:bodyPr>
          <a:lstStyle/>
          <a:p>
            <a:pPr>
              <a:defRPr/>
            </a:pPr>
            <a:fld id="{E3512004-C1C6-4EBA-80F0-A2527544C099}" type="slidenum">
              <a:rPr lang="en-US" smtClean="0"/>
              <a:pPr>
                <a:defRPr/>
              </a:pPr>
              <a:t>7</a:t>
            </a:fld>
            <a:endParaRPr lang="en-US"/>
          </a:p>
        </p:txBody>
      </p:sp>
    </p:spTree>
    <p:extLst>
      <p:ext uri="{BB962C8B-B14F-4D97-AF65-F5344CB8AC3E}">
        <p14:creationId xmlns:p14="http://schemas.microsoft.com/office/powerpoint/2010/main" val="151759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247" y="185871"/>
            <a:ext cx="10807848" cy="990600"/>
          </a:xfrm>
        </p:spPr>
        <p:txBody>
          <a:bodyPr/>
          <a:lstStyle/>
          <a:p>
            <a:r>
              <a:rPr lang="en-US" b="1" dirty="0" smtClean="0"/>
              <a:t>Reminder: Important DPH Forms</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131325106"/>
              </p:ext>
            </p:extLst>
          </p:nvPr>
        </p:nvGraphicFramePr>
        <p:xfrm>
          <a:off x="800247" y="1636724"/>
          <a:ext cx="10716426" cy="4790121"/>
        </p:xfrm>
        <a:graphic>
          <a:graphicData uri="http://schemas.openxmlformats.org/drawingml/2006/table">
            <a:tbl>
              <a:tblPr firstRow="1" bandRow="1">
                <a:tableStyleId>{5C22544A-7EE6-4342-B048-85BDC9FD1C3A}</a:tableStyleId>
              </a:tblPr>
              <a:tblGrid>
                <a:gridCol w="5358213">
                  <a:extLst>
                    <a:ext uri="{9D8B030D-6E8A-4147-A177-3AD203B41FA5}">
                      <a16:colId xmlns:a16="http://schemas.microsoft.com/office/drawing/2014/main" val="1644464292"/>
                    </a:ext>
                  </a:extLst>
                </a:gridCol>
                <a:gridCol w="5358213">
                  <a:extLst>
                    <a:ext uri="{9D8B030D-6E8A-4147-A177-3AD203B41FA5}">
                      <a16:colId xmlns:a16="http://schemas.microsoft.com/office/drawing/2014/main" val="470791784"/>
                    </a:ext>
                  </a:extLst>
                </a:gridCol>
              </a:tblGrid>
              <a:tr h="4911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1" dirty="0" smtClean="0">
                          <a:solidFill>
                            <a:schemeClr val="tx2"/>
                          </a:solidFill>
                        </a:rPr>
                        <a:t>What You Want To DO:</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2300" b="1" dirty="0" smtClean="0">
                          <a:solidFill>
                            <a:schemeClr val="tx2"/>
                          </a:solidFill>
                        </a:rPr>
                        <a:t>Form to Get it Done:</a:t>
                      </a:r>
                      <a:endParaRPr lang="en-US" sz="2300" b="1" dirty="0">
                        <a:solidFill>
                          <a:schemeClr val="tx2"/>
                        </a:solidFill>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582570480"/>
                  </a:ext>
                </a:extLst>
              </a:tr>
              <a:tr h="8136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0" dirty="0" smtClean="0">
                          <a:solidFill>
                            <a:schemeClr val="tx1"/>
                          </a:solidFill>
                        </a:rPr>
                        <a:t>To make programmatic or budgetary changes to a contract</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1" u="none" dirty="0" smtClean="0">
                          <a:solidFill>
                            <a:schemeClr val="accent2">
                              <a:lumMod val="75000"/>
                            </a:schemeClr>
                          </a:solidFill>
                        </a:rPr>
                        <a:t>Contract Change Request Form</a:t>
                      </a:r>
                    </a:p>
                    <a:p>
                      <a:endParaRPr lang="en-US" sz="2300" b="0" dirty="0">
                        <a:solidFill>
                          <a:schemeClr val="tx1"/>
                        </a:solidFill>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4225500"/>
                  </a:ext>
                </a:extLst>
              </a:tr>
              <a:tr h="455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0" dirty="0" smtClean="0"/>
                        <a:t>Increase the Fringe Benefit Rate</a:t>
                      </a:r>
                      <a:r>
                        <a:rPr lang="en-US" sz="2300" b="0" baseline="0" dirty="0" smtClean="0"/>
                        <a:t> </a:t>
                      </a:r>
                      <a:r>
                        <a:rPr lang="en-US" sz="2300" b="0" u="sng" dirty="0" smtClean="0">
                          <a:solidFill>
                            <a:schemeClr val="tx1"/>
                          </a:solidFill>
                        </a:rPr>
                        <a:t>above 30%</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1" u="none" dirty="0" smtClean="0">
                          <a:solidFill>
                            <a:schemeClr val="accent2">
                              <a:lumMod val="75000"/>
                            </a:schemeClr>
                          </a:solidFill>
                        </a:rPr>
                        <a:t>Fringe Benefit Rate Increase Request Form </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929623"/>
                  </a:ext>
                </a:extLst>
              </a:tr>
              <a:tr h="455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0" dirty="0" smtClean="0"/>
                        <a:t>Increase the Indirect Rate </a:t>
                      </a:r>
                      <a:r>
                        <a:rPr lang="en-US" sz="2300" b="0" u="sng" dirty="0" smtClean="0">
                          <a:solidFill>
                            <a:schemeClr val="tx1"/>
                          </a:solidFill>
                        </a:rPr>
                        <a:t>above 12%</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1" u="none" dirty="0" smtClean="0">
                          <a:solidFill>
                            <a:schemeClr val="accent2">
                              <a:lumMod val="75000"/>
                            </a:schemeClr>
                          </a:solidFill>
                        </a:rPr>
                        <a:t>Indirect Cost Rate Increase Request form</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3168347"/>
                  </a:ext>
                </a:extLst>
              </a:tr>
              <a:tr h="455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0" dirty="0" smtClean="0"/>
                        <a:t>Change</a:t>
                      </a:r>
                      <a:r>
                        <a:rPr lang="en-US" sz="2300" b="0" baseline="0" dirty="0" smtClean="0"/>
                        <a:t> permissions for signing documents </a:t>
                      </a:r>
                      <a:endParaRPr lang="en-US" sz="2300" b="0" dirty="0" smtClean="0">
                        <a:solidFill>
                          <a:schemeClr val="tx1"/>
                        </a:solidFill>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1" u="none" dirty="0" smtClean="0">
                          <a:solidFill>
                            <a:schemeClr val="accent2">
                              <a:lumMod val="75000"/>
                            </a:schemeClr>
                          </a:solidFill>
                        </a:rPr>
                        <a:t>Signature Authority Form </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3965456"/>
                  </a:ext>
                </a:extLst>
              </a:tr>
              <a:tr h="2035316">
                <a:tc>
                  <a:txBody>
                    <a:bodyPr/>
                    <a:lstStyle/>
                    <a:p>
                      <a:r>
                        <a:rPr lang="en-US" sz="2300" b="0" dirty="0" smtClean="0"/>
                        <a:t>Spend more</a:t>
                      </a:r>
                      <a:r>
                        <a:rPr lang="en-US" sz="2300" b="0" baseline="0" dirty="0" smtClean="0"/>
                        <a:t> </a:t>
                      </a:r>
                      <a:r>
                        <a:rPr lang="en-US" sz="2300" b="0" dirty="0" smtClean="0"/>
                        <a:t>in an expense category than the amount currently</a:t>
                      </a:r>
                      <a:r>
                        <a:rPr lang="en-US" sz="2300" b="0" baseline="0" dirty="0" smtClean="0"/>
                        <a:t> budgeted</a:t>
                      </a:r>
                      <a:endParaRPr lang="en-US" sz="2300" b="0" dirty="0" smtClean="0"/>
                    </a:p>
                    <a:p>
                      <a:r>
                        <a:rPr lang="en-US" sz="2300" b="0" dirty="0" smtClean="0"/>
                        <a:t> </a:t>
                      </a:r>
                    </a:p>
                    <a:p>
                      <a:r>
                        <a:rPr lang="en-US" sz="1600" b="0" dirty="0" smtClean="0"/>
                        <a:t>(Additional criteria:</a:t>
                      </a:r>
                      <a:r>
                        <a:rPr lang="en-US" sz="1600" b="0" baseline="0" dirty="0" smtClean="0"/>
                        <a:t> The increase in the expense category must be </a:t>
                      </a:r>
                      <a:r>
                        <a:rPr lang="en-US" sz="1600" b="0" dirty="0" smtClean="0"/>
                        <a:t>beyond</a:t>
                      </a:r>
                      <a:r>
                        <a:rPr lang="en-US" sz="1600" b="0" baseline="0" dirty="0" smtClean="0"/>
                        <a:t> </a:t>
                      </a:r>
                      <a:r>
                        <a:rPr lang="en-US" sz="1600" b="0" dirty="0" smtClean="0"/>
                        <a:t>$1,000 and the increase exceeds the lesser of $10,000 or the 10% of the expense category budget. This is for</a:t>
                      </a:r>
                      <a:r>
                        <a:rPr lang="en-US" sz="1600" b="0" baseline="0" dirty="0" smtClean="0"/>
                        <a:t> </a:t>
                      </a:r>
                      <a:r>
                        <a:rPr lang="en-US" sz="1600" b="0" dirty="0" smtClean="0"/>
                        <a:t>Cost Reimbursement invoices only)</a:t>
                      </a:r>
                      <a:r>
                        <a:rPr lang="en-US" sz="1600" b="1" u="none" dirty="0" smtClean="0">
                          <a:solidFill>
                            <a:schemeClr val="accent2">
                              <a:lumMod val="75000"/>
                            </a:schemeClr>
                          </a:solidFill>
                        </a:rPr>
                        <a:t> </a:t>
                      </a:r>
                      <a:endParaRPr lang="en-US" sz="1600" b="1" u="none" dirty="0">
                        <a:solidFill>
                          <a:schemeClr val="accent2">
                            <a:lumMod val="75000"/>
                          </a:schemeClr>
                        </a:solidFill>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1" u="none" dirty="0" smtClean="0">
                          <a:solidFill>
                            <a:schemeClr val="accent2">
                              <a:lumMod val="75000"/>
                            </a:schemeClr>
                          </a:solidFill>
                        </a:rPr>
                        <a:t>Invoice Variance Request Form </a:t>
                      </a:r>
                    </a:p>
                    <a:p>
                      <a:endParaRPr lang="en-US" sz="2300" b="0" dirty="0">
                        <a:solidFill>
                          <a:schemeClr val="tx1"/>
                        </a:solidFill>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4945063"/>
                  </a:ext>
                </a:extLst>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E3512004-C1C6-4EBA-80F0-A2527544C099}" type="slidenum">
              <a:rPr lang="en-US" smtClean="0"/>
              <a:pPr>
                <a:defRPr/>
              </a:pPr>
              <a:t>8</a:t>
            </a:fld>
            <a:endParaRPr lang="en-US"/>
          </a:p>
        </p:txBody>
      </p:sp>
    </p:spTree>
    <p:extLst>
      <p:ext uri="{BB962C8B-B14F-4D97-AF65-F5344CB8AC3E}">
        <p14:creationId xmlns:p14="http://schemas.microsoft.com/office/powerpoint/2010/main" val="3953108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Contract Change Request Process	</a:t>
            </a:r>
            <a:endParaRPr lang="en-US" b="1" dirty="0"/>
          </a:p>
        </p:txBody>
      </p:sp>
      <p:sp>
        <p:nvSpPr>
          <p:cNvPr id="6" name="Content Placeholder 5"/>
          <p:cNvSpPr>
            <a:spLocks noGrp="1"/>
          </p:cNvSpPr>
          <p:nvPr>
            <p:ph sz="quarter" idx="4294967295"/>
          </p:nvPr>
        </p:nvSpPr>
        <p:spPr>
          <a:xfrm>
            <a:off x="812800" y="1600200"/>
            <a:ext cx="11379200" cy="4787900"/>
          </a:xfrm>
        </p:spPr>
        <p:txBody>
          <a:bodyPr>
            <a:normAutofit/>
          </a:bodyPr>
          <a:lstStyle/>
          <a:p>
            <a:r>
              <a:rPr lang="en-US" dirty="0"/>
              <a:t>To establish </a:t>
            </a:r>
            <a:r>
              <a:rPr lang="en-US" dirty="0" smtClean="0"/>
              <a:t>protocols </a:t>
            </a:r>
            <a:r>
              <a:rPr lang="en-US" dirty="0"/>
              <a:t>and guidelines for </a:t>
            </a:r>
            <a:r>
              <a:rPr lang="en-US" dirty="0" smtClean="0"/>
              <a:t>Contractors and </a:t>
            </a:r>
            <a:r>
              <a:rPr lang="en-US" dirty="0"/>
              <a:t/>
            </a:r>
            <a:br>
              <a:rPr lang="en-US" dirty="0"/>
            </a:br>
            <a:r>
              <a:rPr lang="en-US" dirty="0" smtClean="0"/>
              <a:t>System </a:t>
            </a:r>
            <a:r>
              <a:rPr lang="en-US" dirty="0"/>
              <a:t>of Care Program </a:t>
            </a:r>
            <a:r>
              <a:rPr lang="en-US" dirty="0" smtClean="0"/>
              <a:t>Managers </a:t>
            </a:r>
            <a:r>
              <a:rPr lang="en-US" dirty="0"/>
              <a:t>(SOC PM) who wish to </a:t>
            </a:r>
            <a:r>
              <a:rPr lang="en-US" dirty="0" smtClean="0"/>
              <a:t>make:</a:t>
            </a:r>
          </a:p>
          <a:p>
            <a:pPr lvl="1"/>
            <a:r>
              <a:rPr lang="en-US" dirty="0" smtClean="0"/>
              <a:t> </a:t>
            </a:r>
            <a:r>
              <a:rPr lang="en-US" b="1" dirty="0"/>
              <a:t>P</a:t>
            </a:r>
            <a:r>
              <a:rPr lang="en-US" b="1" dirty="0" smtClean="0"/>
              <a:t>rogrammatic</a:t>
            </a:r>
            <a:r>
              <a:rPr lang="en-US" dirty="0" smtClean="0"/>
              <a:t> Changes </a:t>
            </a:r>
          </a:p>
          <a:p>
            <a:pPr lvl="2"/>
            <a:r>
              <a:rPr lang="en-US" dirty="0" smtClean="0"/>
              <a:t>Change in the Scope of Work or Methodology</a:t>
            </a:r>
          </a:p>
          <a:p>
            <a:pPr lvl="2"/>
            <a:r>
              <a:rPr lang="en-US" dirty="0"/>
              <a:t>Change to Process &amp; Outcome </a:t>
            </a:r>
            <a:r>
              <a:rPr lang="en-US" dirty="0" smtClean="0"/>
              <a:t>Objectives</a:t>
            </a:r>
          </a:p>
          <a:p>
            <a:pPr lvl="2"/>
            <a:r>
              <a:rPr lang="en-US" dirty="0"/>
              <a:t>Addition or deletion of a mode of service as listed in Appendix </a:t>
            </a:r>
            <a:r>
              <a:rPr lang="en-US" dirty="0" smtClean="0"/>
              <a:t>B</a:t>
            </a:r>
          </a:p>
          <a:p>
            <a:pPr lvl="2"/>
            <a:r>
              <a:rPr lang="en-US" dirty="0"/>
              <a:t>Increase/decrease in contract deliverables (either UOS or UDC</a:t>
            </a:r>
            <a:r>
              <a:rPr lang="en-US" dirty="0" smtClean="0"/>
              <a:t>)</a:t>
            </a:r>
          </a:p>
          <a:p>
            <a:pPr lvl="2"/>
            <a:r>
              <a:rPr lang="en-US" dirty="0"/>
              <a:t>Change to services provided by subcontractor </a:t>
            </a:r>
            <a:endParaRPr lang="en-US" dirty="0" smtClean="0"/>
          </a:p>
          <a:p>
            <a:pPr lvl="2"/>
            <a:r>
              <a:rPr lang="en-US" dirty="0" smtClean="0"/>
              <a:t>and/or </a:t>
            </a:r>
            <a:r>
              <a:rPr lang="en-US" b="1" dirty="0"/>
              <a:t>budget</a:t>
            </a:r>
            <a:r>
              <a:rPr lang="en-US" dirty="0"/>
              <a:t> changes to an existing certified contract or request a contract negotiation.</a:t>
            </a:r>
          </a:p>
          <a:p>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9B492160-091D-4566-98BE-CB5CC3EE6372}" type="slidenum">
              <a:rPr lang="en-US" smtClean="0"/>
              <a:pPr>
                <a:defRPr/>
              </a:pPr>
              <a:t>9</a:t>
            </a:fld>
            <a:endParaRPr lang="en-US"/>
          </a:p>
        </p:txBody>
      </p:sp>
    </p:spTree>
    <p:extLst>
      <p:ext uri="{BB962C8B-B14F-4D97-AF65-F5344CB8AC3E}">
        <p14:creationId xmlns:p14="http://schemas.microsoft.com/office/powerpoint/2010/main" val="27698373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19843</TotalTime>
  <Words>3503</Words>
  <Application>Microsoft Office PowerPoint</Application>
  <PresentationFormat>Widescreen</PresentationFormat>
  <Paragraphs>527</Paragraphs>
  <Slides>56</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56</vt:i4>
      </vt:variant>
    </vt:vector>
  </HeadingPairs>
  <TitlesOfParts>
    <vt:vector size="65" baseType="lpstr">
      <vt:lpstr>Arial</vt:lpstr>
      <vt:lpstr>Calibri</vt:lpstr>
      <vt:lpstr>Times New Roman</vt:lpstr>
      <vt:lpstr>Tw Cen MT</vt:lpstr>
      <vt:lpstr>Wingdings</vt:lpstr>
      <vt:lpstr>Wingdings 2</vt:lpstr>
      <vt:lpstr>Wingdings 3</vt:lpstr>
      <vt:lpstr>Median</vt:lpstr>
      <vt:lpstr>1_Median</vt:lpstr>
      <vt:lpstr>Contracting 101 June 10, 2019  San Francisco Department of Public Health Contract Development &amp; Technical Assistance (CDTA)</vt:lpstr>
      <vt:lpstr>PowerPoint Presentation</vt:lpstr>
      <vt:lpstr>Today’s Objectives</vt:lpstr>
      <vt:lpstr>Department of Public Health Business Office</vt:lpstr>
      <vt:lpstr>What does it mean to be Principal Point of Contact?</vt:lpstr>
      <vt:lpstr>Contracting is a Collaborative Process</vt:lpstr>
      <vt:lpstr>www.sfdph.org/cdta</vt:lpstr>
      <vt:lpstr>Reminder: Important DPH Forms</vt:lpstr>
      <vt:lpstr>Contract Change Request Process </vt:lpstr>
      <vt:lpstr>Contract Change Request Process</vt:lpstr>
      <vt:lpstr>Contract Change Request + Negotiation</vt:lpstr>
      <vt:lpstr>Contract Change Request + Negotiation</vt:lpstr>
      <vt:lpstr>Contract Preparation</vt:lpstr>
      <vt:lpstr>If you remember nothing else…</vt:lpstr>
      <vt:lpstr>Contract Development &amp; Technical Assistance (CDTA) Staff</vt:lpstr>
      <vt:lpstr>Understanding Your Contract</vt:lpstr>
      <vt:lpstr>PowerPoint Presentation</vt:lpstr>
      <vt:lpstr>Original Agreement and the Boiler Plate</vt:lpstr>
      <vt:lpstr>Contract Contingency</vt:lpstr>
      <vt:lpstr>Contract Appendices</vt:lpstr>
      <vt:lpstr>Appendix B</vt:lpstr>
      <vt:lpstr>Original Agreement/Amendment or  Internal Revision (RPB)?</vt:lpstr>
      <vt:lpstr>PowerPoint Presentation</vt:lpstr>
      <vt:lpstr>Appendix A</vt:lpstr>
      <vt:lpstr>Appendix A – Program Narrative</vt:lpstr>
      <vt:lpstr>Basic Instructions for Appendix A – Contract Narrative</vt:lpstr>
      <vt:lpstr>Basic Instructions for Appendix A – Contract Narrative (continued)</vt:lpstr>
      <vt:lpstr>DPH Directive Concerning Appendix A Language for Target Populations</vt:lpstr>
      <vt:lpstr>Refer to Appendix A Narrative Instructions</vt:lpstr>
      <vt:lpstr>Refer to Appendix A Narrative Instructions (continued)</vt:lpstr>
      <vt:lpstr>Funding Notification</vt:lpstr>
      <vt:lpstr>Sample back-up documentation for Funding Notification: </vt:lpstr>
      <vt:lpstr>Appendix B – Budget (Non-BHS)</vt:lpstr>
      <vt:lpstr>NON-BHS APPENDIX B WORKGROUP </vt:lpstr>
      <vt:lpstr>APPENDIX B- Non-BHS </vt:lpstr>
      <vt:lpstr>Things to keep in mind:</vt:lpstr>
      <vt:lpstr>Review of Actual Workbook: Non-BHS Appendix B</vt:lpstr>
      <vt:lpstr>Funding Notification &amp; Appendix B – Budget (BHS)</vt:lpstr>
      <vt:lpstr>Funding Notification</vt:lpstr>
      <vt:lpstr>Cover Letter</vt:lpstr>
      <vt:lpstr>PowerPoint Presentation</vt:lpstr>
      <vt:lpstr>PowerPoint Presentation</vt:lpstr>
      <vt:lpstr>Funding Detail</vt:lpstr>
      <vt:lpstr>PowerPoint Presentation</vt:lpstr>
      <vt:lpstr>PowerPoint Presentation</vt:lpstr>
      <vt:lpstr>Appendix B – Budget (BHS)</vt:lpstr>
      <vt:lpstr>Appendix B – Contract Budget</vt:lpstr>
      <vt:lpstr>PowerPoint Presentation</vt:lpstr>
      <vt:lpstr>PowerPoint Presentation</vt:lpstr>
      <vt:lpstr>PowerPoint Presentation</vt:lpstr>
      <vt:lpstr>PowerPoint Presentation</vt:lpstr>
      <vt:lpstr>PowerPoint Presentation</vt:lpstr>
      <vt:lpstr>PowerPoint Presentation</vt:lpstr>
      <vt:lpstr>Appendix B – Contract Budget</vt:lpstr>
      <vt:lpstr>PowerPoint Presentation</vt:lpstr>
      <vt:lpstr>PowerPoint Presentation</vt:lpstr>
    </vt:vector>
  </TitlesOfParts>
  <Company>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WHITNEY</dc:creator>
  <cp:lastModifiedBy>APRIL J. CRAWFORD</cp:lastModifiedBy>
  <cp:revision>216</cp:revision>
  <cp:lastPrinted>2019-05-08T20:57:08Z</cp:lastPrinted>
  <dcterms:created xsi:type="dcterms:W3CDTF">2016-06-28T18:08:40Z</dcterms:created>
  <dcterms:modified xsi:type="dcterms:W3CDTF">2019-06-10T16:01:20Z</dcterms:modified>
</cp:coreProperties>
</file>