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8" r:id="rId3"/>
    <p:sldId id="298" r:id="rId4"/>
    <p:sldId id="782" r:id="rId5"/>
    <p:sldId id="837" r:id="rId6"/>
    <p:sldId id="794" r:id="rId7"/>
    <p:sldId id="798" r:id="rId8"/>
    <p:sldId id="329" r:id="rId9"/>
    <p:sldId id="784" r:id="rId10"/>
    <p:sldId id="796" r:id="rId11"/>
    <p:sldId id="793" r:id="rId12"/>
    <p:sldId id="770" r:id="rId13"/>
    <p:sldId id="780"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043F3-F237-A508-509D-1351A34C2E34}" name="Querubin, Jamie (ADM)" initials="Q(" userId="S::jamie.querubin@sfgov.org::16004b58-2b2b-4689-a0f1-18ad36aecf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Adams" initials="DA" lastIdx="2" clrIdx="0">
    <p:extLst>
      <p:ext uri="{19B8F6BF-5375-455C-9EA6-DF929625EA0E}">
        <p15:presenceInfo xmlns:p15="http://schemas.microsoft.com/office/powerpoint/2012/main" userId="Dan Adams" providerId="None"/>
      </p:ext>
    </p:extLst>
  </p:cmAuthor>
  <p:cmAuthor id="2" name="Taupier, Anne (ECN)" initials="T(" lastIdx="1" clrIdx="1">
    <p:extLst>
      <p:ext uri="{19B8F6BF-5375-455C-9EA6-DF929625EA0E}">
        <p15:presenceInfo xmlns:p15="http://schemas.microsoft.com/office/powerpoint/2012/main" userId="S::anne.taupier@sfgov.org::0559ba58-4b47-4a38-a863-949ae82e03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7030A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19" autoAdjust="0"/>
  </p:normalViewPr>
  <p:slideViewPr>
    <p:cSldViewPr snapToGrid="0">
      <p:cViewPr varScale="1">
        <p:scale>
          <a:sx n="46" d="100"/>
          <a:sy n="46" d="100"/>
        </p:scale>
        <p:origin x="1860" y="32"/>
      </p:cViewPr>
      <p:guideLst>
        <p:guide orient="horz" pos="2880"/>
        <p:guide pos="2160"/>
      </p:guideLst>
    </p:cSldViewPr>
  </p:slideViewPr>
  <p:notesTextViewPr>
    <p:cViewPr>
      <p:scale>
        <a:sx n="1" d="1"/>
        <a:sy n="1" d="1"/>
      </p:scale>
      <p:origin x="0" y="0"/>
    </p:cViewPr>
  </p:notesTextViewPr>
  <p:sorterViewPr>
    <p:cViewPr>
      <p:scale>
        <a:sx n="80" d="100"/>
        <a:sy n="80" d="100"/>
      </p:scale>
      <p:origin x="0" y="-5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 Bob (ADM)" userId="0275cbdd-41bf-4056-b2b2-addf791ea292" providerId="ADAL" clId="{EF5BE5A2-A5F8-4272-8118-834FA3BA6206}"/>
    <pc:docChg chg="custSel modSld">
      <pc:chgData name="Beck, Bob (ADM)" userId="0275cbdd-41bf-4056-b2b2-addf791ea292" providerId="ADAL" clId="{EF5BE5A2-A5F8-4272-8118-834FA3BA6206}" dt="2025-01-06T17:38:31.027" v="158" actId="5793"/>
      <pc:docMkLst>
        <pc:docMk/>
      </pc:docMkLst>
      <pc:sldChg chg="modSp mod">
        <pc:chgData name="Beck, Bob (ADM)" userId="0275cbdd-41bf-4056-b2b2-addf791ea292" providerId="ADAL" clId="{EF5BE5A2-A5F8-4272-8118-834FA3BA6206}" dt="2025-01-06T17:21:06.368" v="115" actId="20577"/>
        <pc:sldMkLst>
          <pc:docMk/>
          <pc:sldMk cId="0" sldId="256"/>
        </pc:sldMkLst>
        <pc:spChg chg="mod">
          <ac:chgData name="Beck, Bob (ADM)" userId="0275cbdd-41bf-4056-b2b2-addf791ea292" providerId="ADAL" clId="{EF5BE5A2-A5F8-4272-8118-834FA3BA6206}" dt="2025-01-06T17:21:06.368" v="115" actId="20577"/>
          <ac:spMkLst>
            <pc:docMk/>
            <pc:sldMk cId="0" sldId="256"/>
            <ac:spMk id="5" creationId="{00000000-0000-0000-0000-000000000000}"/>
          </ac:spMkLst>
        </pc:spChg>
      </pc:sldChg>
      <pc:sldChg chg="modSp mod">
        <pc:chgData name="Beck, Bob (ADM)" userId="0275cbdd-41bf-4056-b2b2-addf791ea292" providerId="ADAL" clId="{EF5BE5A2-A5F8-4272-8118-834FA3BA6206}" dt="2025-01-06T17:38:31.027" v="158" actId="5793"/>
        <pc:sldMkLst>
          <pc:docMk/>
          <pc:sldMk cId="2436368851" sldId="298"/>
        </pc:sldMkLst>
        <pc:spChg chg="mod">
          <ac:chgData name="Beck, Bob (ADM)" userId="0275cbdd-41bf-4056-b2b2-addf791ea292" providerId="ADAL" clId="{EF5BE5A2-A5F8-4272-8118-834FA3BA6206}" dt="2025-01-06T17:38:31.027" v="158" actId="5793"/>
          <ac:spMkLst>
            <pc:docMk/>
            <pc:sldMk cId="2436368851" sldId="298"/>
            <ac:spMk id="3" creationId="{00000000-0000-0000-0000-000000000000}"/>
          </ac:spMkLst>
        </pc:spChg>
      </pc:sldChg>
      <pc:sldChg chg="modNotesTx">
        <pc:chgData name="Beck, Bob (ADM)" userId="0275cbdd-41bf-4056-b2b2-addf791ea292" providerId="ADAL" clId="{EF5BE5A2-A5F8-4272-8118-834FA3BA6206}" dt="2024-12-20T20:05:59.148" v="100" actId="20577"/>
        <pc:sldMkLst>
          <pc:docMk/>
          <pc:sldMk cId="1106864173" sldId="7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8DB8C-82B3-4F1C-86EB-2BC59DD63184}" type="doc">
      <dgm:prSet loTypeId="urn:microsoft.com/office/officeart/2005/8/layout/cycle8" loCatId="cycle" qsTypeId="urn:microsoft.com/office/officeart/2005/8/quickstyle/simple5" qsCatId="simple" csTypeId="urn:microsoft.com/office/officeart/2005/8/colors/accent3_5" csCatId="accent3" phldr="1"/>
      <dgm:spPr/>
      <dgm:t>
        <a:bodyPr/>
        <a:lstStyle/>
        <a:p>
          <a:endParaRPr lang="en-US"/>
        </a:p>
      </dgm:t>
    </dgm:pt>
    <dgm:pt modelId="{F7948CF7-19F7-4F8B-B4FA-E1F80A7CDC40}">
      <dgm:prSet custT="1"/>
      <dgm:spPr/>
      <dgm:t>
        <a:bodyPr/>
        <a:lstStyle/>
        <a:p>
          <a:r>
            <a:rPr lang="en-US" sz="1600" b="1" dirty="0"/>
            <a:t>Job Corps Program Requirements</a:t>
          </a:r>
        </a:p>
      </dgm:t>
    </dgm:pt>
    <dgm:pt modelId="{9090B697-F15C-4571-9787-2B3EF7A58DFD}" type="parTrans" cxnId="{8206A4DD-675A-4940-BCA8-EC71645699FF}">
      <dgm:prSet/>
      <dgm:spPr/>
      <dgm:t>
        <a:bodyPr/>
        <a:lstStyle/>
        <a:p>
          <a:endParaRPr lang="en-US" sz="2000" b="1"/>
        </a:p>
      </dgm:t>
    </dgm:pt>
    <dgm:pt modelId="{2557220C-8A42-4730-846A-069E5509D122}" type="sibTrans" cxnId="{8206A4DD-675A-4940-BCA8-EC71645699FF}">
      <dgm:prSet/>
      <dgm:spPr/>
      <dgm:t>
        <a:bodyPr/>
        <a:lstStyle/>
        <a:p>
          <a:endParaRPr lang="en-US" sz="2000" b="1"/>
        </a:p>
      </dgm:t>
    </dgm:pt>
    <dgm:pt modelId="{9A972C9A-80FF-4975-BB74-6EF676F6A926}">
      <dgm:prSet custT="1"/>
      <dgm:spPr/>
      <dgm:t>
        <a:bodyPr/>
        <a:lstStyle/>
        <a:p>
          <a:r>
            <a:rPr lang="en-US" sz="1580" b="1" baseline="0" dirty="0"/>
            <a:t>Transportation and Other Impacts</a:t>
          </a:r>
        </a:p>
      </dgm:t>
    </dgm:pt>
    <dgm:pt modelId="{23806608-EEC5-4743-AEE0-CA74AEA10705}" type="parTrans" cxnId="{1A83E966-017E-4F02-B853-E685740C1AE2}">
      <dgm:prSet/>
      <dgm:spPr/>
      <dgm:t>
        <a:bodyPr/>
        <a:lstStyle/>
        <a:p>
          <a:endParaRPr lang="en-US" sz="2000" b="1"/>
        </a:p>
      </dgm:t>
    </dgm:pt>
    <dgm:pt modelId="{02504B93-6AA8-4243-BAAD-0BB7D6CF5503}" type="sibTrans" cxnId="{1A83E966-017E-4F02-B853-E685740C1AE2}">
      <dgm:prSet/>
      <dgm:spPr/>
      <dgm:t>
        <a:bodyPr/>
        <a:lstStyle/>
        <a:p>
          <a:endParaRPr lang="en-US" sz="2000" b="1"/>
        </a:p>
      </dgm:t>
    </dgm:pt>
    <dgm:pt modelId="{287072AB-3351-4474-86BF-540CC108B724}">
      <dgm:prSet custT="1"/>
      <dgm:spPr/>
      <dgm:t>
        <a:bodyPr/>
        <a:lstStyle/>
        <a:p>
          <a:r>
            <a:rPr lang="en-US" sz="1600" b="1" dirty="0"/>
            <a:t>Costs &amp; Revenues</a:t>
          </a:r>
        </a:p>
      </dgm:t>
    </dgm:pt>
    <dgm:pt modelId="{4FA688C0-A39A-48DE-8240-E31DB11F411E}" type="sibTrans" cxnId="{26ADB3D8-DC82-4005-9F36-B9ABDD9890F2}">
      <dgm:prSet/>
      <dgm:spPr/>
      <dgm:t>
        <a:bodyPr/>
        <a:lstStyle/>
        <a:p>
          <a:endParaRPr lang="en-US" sz="2000" b="1"/>
        </a:p>
      </dgm:t>
    </dgm:pt>
    <dgm:pt modelId="{C8A35D37-52A2-4648-9960-9EB2A1AA32C8}" type="parTrans" cxnId="{26ADB3D8-DC82-4005-9F36-B9ABDD9890F2}">
      <dgm:prSet/>
      <dgm:spPr/>
      <dgm:t>
        <a:bodyPr/>
        <a:lstStyle/>
        <a:p>
          <a:endParaRPr lang="en-US" sz="2000" b="1"/>
        </a:p>
      </dgm:t>
    </dgm:pt>
    <dgm:pt modelId="{3F0B0379-6048-4415-965F-B46D31FF4642}">
      <dgm:prSet custT="1"/>
      <dgm:spPr/>
      <dgm:t>
        <a:bodyPr/>
        <a:lstStyle/>
        <a:p>
          <a:r>
            <a:rPr lang="en-US" sz="1600" b="1" dirty="0"/>
            <a:t>Impacts on Community Facilities, Utilities, etc.</a:t>
          </a:r>
        </a:p>
      </dgm:t>
    </dgm:pt>
    <dgm:pt modelId="{6836AE75-C8BD-4467-A7D3-8C13A585E030}" type="parTrans" cxnId="{5C17FCB2-8391-4D3D-9CD8-F39BA77D22C4}">
      <dgm:prSet/>
      <dgm:spPr/>
      <dgm:t>
        <a:bodyPr/>
        <a:lstStyle/>
        <a:p>
          <a:endParaRPr lang="en-US" sz="2000" b="1"/>
        </a:p>
      </dgm:t>
    </dgm:pt>
    <dgm:pt modelId="{EE329A5D-897F-4B1C-B425-97C5F00E283C}" type="sibTrans" cxnId="{5C17FCB2-8391-4D3D-9CD8-F39BA77D22C4}">
      <dgm:prSet/>
      <dgm:spPr/>
      <dgm:t>
        <a:bodyPr/>
        <a:lstStyle/>
        <a:p>
          <a:endParaRPr lang="en-US" sz="2000" b="1"/>
        </a:p>
      </dgm:t>
    </dgm:pt>
    <dgm:pt modelId="{21097DBF-84D2-4B60-B1ED-9B2CBDB2C67A}">
      <dgm:prSet custT="1"/>
      <dgm:spPr/>
      <dgm:t>
        <a:bodyPr/>
        <a:lstStyle/>
        <a:p>
          <a:r>
            <a:rPr lang="en-US" sz="1600" b="1" dirty="0"/>
            <a:t>Potential Density</a:t>
          </a:r>
        </a:p>
      </dgm:t>
    </dgm:pt>
    <dgm:pt modelId="{D88514C8-E778-4EBE-9A80-9A742A106DBB}" type="parTrans" cxnId="{B8D397A4-0DE6-4345-B766-8DB9220EF8FB}">
      <dgm:prSet/>
      <dgm:spPr/>
      <dgm:t>
        <a:bodyPr/>
        <a:lstStyle/>
        <a:p>
          <a:endParaRPr lang="en-US"/>
        </a:p>
      </dgm:t>
    </dgm:pt>
    <dgm:pt modelId="{3BDE925A-154C-4E3C-8948-F534B4CE9195}" type="sibTrans" cxnId="{B8D397A4-0DE6-4345-B766-8DB9220EF8FB}">
      <dgm:prSet/>
      <dgm:spPr/>
      <dgm:t>
        <a:bodyPr/>
        <a:lstStyle/>
        <a:p>
          <a:endParaRPr lang="en-US"/>
        </a:p>
      </dgm:t>
    </dgm:pt>
    <dgm:pt modelId="{00587E5E-37CA-4929-9E1C-3E5D476F238C}" type="pres">
      <dgm:prSet presAssocID="{B2E8DB8C-82B3-4F1C-86EB-2BC59DD63184}" presName="compositeShape" presStyleCnt="0">
        <dgm:presLayoutVars>
          <dgm:chMax val="7"/>
          <dgm:dir/>
          <dgm:resizeHandles val="exact"/>
        </dgm:presLayoutVars>
      </dgm:prSet>
      <dgm:spPr/>
    </dgm:pt>
    <dgm:pt modelId="{670B9562-3A41-4EEA-B3EC-66526304DFBC}" type="pres">
      <dgm:prSet presAssocID="{B2E8DB8C-82B3-4F1C-86EB-2BC59DD63184}" presName="wedge1" presStyleLbl="node1" presStyleIdx="0" presStyleCnt="5"/>
      <dgm:spPr/>
    </dgm:pt>
    <dgm:pt modelId="{DC5B3B6F-9524-404C-804D-EBFAE84741F9}" type="pres">
      <dgm:prSet presAssocID="{B2E8DB8C-82B3-4F1C-86EB-2BC59DD63184}" presName="dummy1a" presStyleCnt="0"/>
      <dgm:spPr/>
    </dgm:pt>
    <dgm:pt modelId="{8212E12E-5EBE-44F0-8731-CEDC3085F1A1}" type="pres">
      <dgm:prSet presAssocID="{B2E8DB8C-82B3-4F1C-86EB-2BC59DD63184}" presName="dummy1b" presStyleCnt="0"/>
      <dgm:spPr/>
    </dgm:pt>
    <dgm:pt modelId="{CEA33536-6430-476D-84ED-9AFE782EF6EA}" type="pres">
      <dgm:prSet presAssocID="{B2E8DB8C-82B3-4F1C-86EB-2BC59DD63184}" presName="wedge1Tx" presStyleLbl="node1" presStyleIdx="0" presStyleCnt="5">
        <dgm:presLayoutVars>
          <dgm:chMax val="0"/>
          <dgm:chPref val="0"/>
          <dgm:bulletEnabled val="1"/>
        </dgm:presLayoutVars>
      </dgm:prSet>
      <dgm:spPr/>
    </dgm:pt>
    <dgm:pt modelId="{0EA01A8D-4AB0-4A91-A4B1-817131332F0D}" type="pres">
      <dgm:prSet presAssocID="{B2E8DB8C-82B3-4F1C-86EB-2BC59DD63184}" presName="wedge2" presStyleLbl="node1" presStyleIdx="1" presStyleCnt="5"/>
      <dgm:spPr/>
    </dgm:pt>
    <dgm:pt modelId="{1B000C1C-0FC8-4577-8BC8-0B69A29335B3}" type="pres">
      <dgm:prSet presAssocID="{B2E8DB8C-82B3-4F1C-86EB-2BC59DD63184}" presName="dummy2a" presStyleCnt="0"/>
      <dgm:spPr/>
    </dgm:pt>
    <dgm:pt modelId="{57C8872D-E706-4951-9B8D-5F192F3C8464}" type="pres">
      <dgm:prSet presAssocID="{B2E8DB8C-82B3-4F1C-86EB-2BC59DD63184}" presName="dummy2b" presStyleCnt="0"/>
      <dgm:spPr/>
    </dgm:pt>
    <dgm:pt modelId="{E0D841D2-8376-4DDE-9760-90E2F61B00AA}" type="pres">
      <dgm:prSet presAssocID="{B2E8DB8C-82B3-4F1C-86EB-2BC59DD63184}" presName="wedge2Tx" presStyleLbl="node1" presStyleIdx="1" presStyleCnt="5">
        <dgm:presLayoutVars>
          <dgm:chMax val="0"/>
          <dgm:chPref val="0"/>
          <dgm:bulletEnabled val="1"/>
        </dgm:presLayoutVars>
      </dgm:prSet>
      <dgm:spPr/>
    </dgm:pt>
    <dgm:pt modelId="{F03B77F8-5BC3-48CB-A91D-699038975214}" type="pres">
      <dgm:prSet presAssocID="{B2E8DB8C-82B3-4F1C-86EB-2BC59DD63184}" presName="wedge3" presStyleLbl="node1" presStyleIdx="2" presStyleCnt="5"/>
      <dgm:spPr/>
    </dgm:pt>
    <dgm:pt modelId="{93033F6B-6C46-4880-B093-932C2930C1B8}" type="pres">
      <dgm:prSet presAssocID="{B2E8DB8C-82B3-4F1C-86EB-2BC59DD63184}" presName="dummy3a" presStyleCnt="0"/>
      <dgm:spPr/>
    </dgm:pt>
    <dgm:pt modelId="{8E56F4F4-9A0A-4A36-A4B5-4537DB842B4F}" type="pres">
      <dgm:prSet presAssocID="{B2E8DB8C-82B3-4F1C-86EB-2BC59DD63184}" presName="dummy3b" presStyleCnt="0"/>
      <dgm:spPr/>
    </dgm:pt>
    <dgm:pt modelId="{2B39BD59-FCE5-421D-A05C-6B7890D62B42}" type="pres">
      <dgm:prSet presAssocID="{B2E8DB8C-82B3-4F1C-86EB-2BC59DD63184}" presName="wedge3Tx" presStyleLbl="node1" presStyleIdx="2" presStyleCnt="5">
        <dgm:presLayoutVars>
          <dgm:chMax val="0"/>
          <dgm:chPref val="0"/>
          <dgm:bulletEnabled val="1"/>
        </dgm:presLayoutVars>
      </dgm:prSet>
      <dgm:spPr/>
    </dgm:pt>
    <dgm:pt modelId="{6254CAEB-7C6C-4307-9F27-FBCD0E75AA5C}" type="pres">
      <dgm:prSet presAssocID="{B2E8DB8C-82B3-4F1C-86EB-2BC59DD63184}" presName="wedge4" presStyleLbl="node1" presStyleIdx="3" presStyleCnt="5"/>
      <dgm:spPr/>
    </dgm:pt>
    <dgm:pt modelId="{1453404F-FC0D-446B-90FF-FBBAE951BAF0}" type="pres">
      <dgm:prSet presAssocID="{B2E8DB8C-82B3-4F1C-86EB-2BC59DD63184}" presName="dummy4a" presStyleCnt="0"/>
      <dgm:spPr/>
    </dgm:pt>
    <dgm:pt modelId="{C94F9717-D227-47EA-8537-EF3E031A5FB2}" type="pres">
      <dgm:prSet presAssocID="{B2E8DB8C-82B3-4F1C-86EB-2BC59DD63184}" presName="dummy4b" presStyleCnt="0"/>
      <dgm:spPr/>
    </dgm:pt>
    <dgm:pt modelId="{23A9FFA3-E6F4-4C73-B73B-B29E9F83B211}" type="pres">
      <dgm:prSet presAssocID="{B2E8DB8C-82B3-4F1C-86EB-2BC59DD63184}" presName="wedge4Tx" presStyleLbl="node1" presStyleIdx="3" presStyleCnt="5">
        <dgm:presLayoutVars>
          <dgm:chMax val="0"/>
          <dgm:chPref val="0"/>
          <dgm:bulletEnabled val="1"/>
        </dgm:presLayoutVars>
      </dgm:prSet>
      <dgm:spPr/>
    </dgm:pt>
    <dgm:pt modelId="{F21339FE-EC5D-4AD4-8135-35E5E69FFC56}" type="pres">
      <dgm:prSet presAssocID="{B2E8DB8C-82B3-4F1C-86EB-2BC59DD63184}" presName="wedge5" presStyleLbl="node1" presStyleIdx="4" presStyleCnt="5"/>
      <dgm:spPr/>
    </dgm:pt>
    <dgm:pt modelId="{E367FEFB-2204-406B-82C6-9B9E9B1CB7FD}" type="pres">
      <dgm:prSet presAssocID="{B2E8DB8C-82B3-4F1C-86EB-2BC59DD63184}" presName="dummy5a" presStyleCnt="0"/>
      <dgm:spPr/>
    </dgm:pt>
    <dgm:pt modelId="{0CAEE3AD-01B9-4C38-AF0E-45DCBA2475C4}" type="pres">
      <dgm:prSet presAssocID="{B2E8DB8C-82B3-4F1C-86EB-2BC59DD63184}" presName="dummy5b" presStyleCnt="0"/>
      <dgm:spPr/>
    </dgm:pt>
    <dgm:pt modelId="{E1DBBCF3-C86C-4BD3-8932-0CF81768EC46}" type="pres">
      <dgm:prSet presAssocID="{B2E8DB8C-82B3-4F1C-86EB-2BC59DD63184}" presName="wedge5Tx" presStyleLbl="node1" presStyleIdx="4" presStyleCnt="5">
        <dgm:presLayoutVars>
          <dgm:chMax val="0"/>
          <dgm:chPref val="0"/>
          <dgm:bulletEnabled val="1"/>
        </dgm:presLayoutVars>
      </dgm:prSet>
      <dgm:spPr/>
    </dgm:pt>
    <dgm:pt modelId="{85C6F718-C502-41E0-9327-4BE3F907C18C}" type="pres">
      <dgm:prSet presAssocID="{2557220C-8A42-4730-846A-069E5509D122}" presName="arrowWedge1" presStyleLbl="fgSibTrans2D1" presStyleIdx="0" presStyleCnt="5"/>
      <dgm:spPr/>
    </dgm:pt>
    <dgm:pt modelId="{7A13F764-5FDE-4236-B1ED-F5C3E998BD7B}" type="pres">
      <dgm:prSet presAssocID="{3BDE925A-154C-4E3C-8948-F534B4CE9195}" presName="arrowWedge2" presStyleLbl="fgSibTrans2D1" presStyleIdx="1" presStyleCnt="5"/>
      <dgm:spPr/>
    </dgm:pt>
    <dgm:pt modelId="{E31C02AF-E48C-43A8-9D84-57F81766715E}" type="pres">
      <dgm:prSet presAssocID="{EE329A5D-897F-4B1C-B425-97C5F00E283C}" presName="arrowWedge3" presStyleLbl="fgSibTrans2D1" presStyleIdx="2" presStyleCnt="5"/>
      <dgm:spPr/>
    </dgm:pt>
    <dgm:pt modelId="{7AEAD29A-786B-4E82-9608-C0D2763C497A}" type="pres">
      <dgm:prSet presAssocID="{02504B93-6AA8-4243-BAAD-0BB7D6CF5503}" presName="arrowWedge4" presStyleLbl="fgSibTrans2D1" presStyleIdx="3" presStyleCnt="5"/>
      <dgm:spPr/>
    </dgm:pt>
    <dgm:pt modelId="{35BD25A6-9B17-4CE9-9007-FC4A8C79C439}" type="pres">
      <dgm:prSet presAssocID="{4FA688C0-A39A-48DE-8240-E31DB11F411E}" presName="arrowWedge5" presStyleLbl="fgSibTrans2D1" presStyleIdx="4" presStyleCnt="5"/>
      <dgm:spPr/>
    </dgm:pt>
  </dgm:ptLst>
  <dgm:cxnLst>
    <dgm:cxn modelId="{9CF7FB01-EFB5-4C50-93F2-F223C6D0382D}" type="presOf" srcId="{287072AB-3351-4474-86BF-540CC108B724}" destId="{E1DBBCF3-C86C-4BD3-8932-0CF81768EC46}" srcOrd="1" destOrd="0" presId="urn:microsoft.com/office/officeart/2005/8/layout/cycle8"/>
    <dgm:cxn modelId="{24554F19-1DFE-4756-ADA2-2B96C7C80CA3}" type="presOf" srcId="{21097DBF-84D2-4B60-B1ED-9B2CBDB2C67A}" destId="{0EA01A8D-4AB0-4A91-A4B1-817131332F0D}" srcOrd="0" destOrd="0" presId="urn:microsoft.com/office/officeart/2005/8/layout/cycle8"/>
    <dgm:cxn modelId="{11372327-A3C1-42D3-92F6-EF36BE2B0268}" type="presOf" srcId="{3F0B0379-6048-4415-965F-B46D31FF4642}" destId="{2B39BD59-FCE5-421D-A05C-6B7890D62B42}" srcOrd="1" destOrd="0" presId="urn:microsoft.com/office/officeart/2005/8/layout/cycle8"/>
    <dgm:cxn modelId="{B0045142-EE5C-461A-8930-3A8A8AB686FE}" type="presOf" srcId="{9A972C9A-80FF-4975-BB74-6EF676F6A926}" destId="{6254CAEB-7C6C-4307-9F27-FBCD0E75AA5C}" srcOrd="0" destOrd="0" presId="urn:microsoft.com/office/officeart/2005/8/layout/cycle8"/>
    <dgm:cxn modelId="{1985C963-EC35-4A03-B3AD-935AC292927F}" type="presOf" srcId="{21097DBF-84D2-4B60-B1ED-9B2CBDB2C67A}" destId="{E0D841D2-8376-4DDE-9760-90E2F61B00AA}" srcOrd="1" destOrd="0" presId="urn:microsoft.com/office/officeart/2005/8/layout/cycle8"/>
    <dgm:cxn modelId="{1A83E966-017E-4F02-B853-E685740C1AE2}" srcId="{B2E8DB8C-82B3-4F1C-86EB-2BC59DD63184}" destId="{9A972C9A-80FF-4975-BB74-6EF676F6A926}" srcOrd="3" destOrd="0" parTransId="{23806608-EEC5-4743-AEE0-CA74AEA10705}" sibTransId="{02504B93-6AA8-4243-BAAD-0BB7D6CF5503}"/>
    <dgm:cxn modelId="{5F32C848-B79D-4C34-8B36-5687574720F9}" type="presOf" srcId="{B2E8DB8C-82B3-4F1C-86EB-2BC59DD63184}" destId="{00587E5E-37CA-4929-9E1C-3E5D476F238C}" srcOrd="0" destOrd="0" presId="urn:microsoft.com/office/officeart/2005/8/layout/cycle8"/>
    <dgm:cxn modelId="{65B8B64D-3BD0-4FA0-99CA-2BF534559B32}" type="presOf" srcId="{F7948CF7-19F7-4F8B-B4FA-E1F80A7CDC40}" destId="{670B9562-3A41-4EEA-B3EC-66526304DFBC}" srcOrd="0" destOrd="0" presId="urn:microsoft.com/office/officeart/2005/8/layout/cycle8"/>
    <dgm:cxn modelId="{89BCB671-06EC-45E1-ADCF-B89655B67590}" type="presOf" srcId="{287072AB-3351-4474-86BF-540CC108B724}" destId="{F21339FE-EC5D-4AD4-8135-35E5E69FFC56}" srcOrd="0" destOrd="0" presId="urn:microsoft.com/office/officeart/2005/8/layout/cycle8"/>
    <dgm:cxn modelId="{986E4A57-213B-44CE-BED6-1FA77DEFB2E8}" type="presOf" srcId="{9A972C9A-80FF-4975-BB74-6EF676F6A926}" destId="{23A9FFA3-E6F4-4C73-B73B-B29E9F83B211}" srcOrd="1" destOrd="0" presId="urn:microsoft.com/office/officeart/2005/8/layout/cycle8"/>
    <dgm:cxn modelId="{2CFB0B7B-86C5-4C20-8CBF-B319BE62E6D2}" type="presOf" srcId="{F7948CF7-19F7-4F8B-B4FA-E1F80A7CDC40}" destId="{CEA33536-6430-476D-84ED-9AFE782EF6EA}" srcOrd="1" destOrd="0" presId="urn:microsoft.com/office/officeart/2005/8/layout/cycle8"/>
    <dgm:cxn modelId="{B8D397A4-0DE6-4345-B766-8DB9220EF8FB}" srcId="{B2E8DB8C-82B3-4F1C-86EB-2BC59DD63184}" destId="{21097DBF-84D2-4B60-B1ED-9B2CBDB2C67A}" srcOrd="1" destOrd="0" parTransId="{D88514C8-E778-4EBE-9A80-9A742A106DBB}" sibTransId="{3BDE925A-154C-4E3C-8948-F534B4CE9195}"/>
    <dgm:cxn modelId="{5C17FCB2-8391-4D3D-9CD8-F39BA77D22C4}" srcId="{B2E8DB8C-82B3-4F1C-86EB-2BC59DD63184}" destId="{3F0B0379-6048-4415-965F-B46D31FF4642}" srcOrd="2" destOrd="0" parTransId="{6836AE75-C8BD-4467-A7D3-8C13A585E030}" sibTransId="{EE329A5D-897F-4B1C-B425-97C5F00E283C}"/>
    <dgm:cxn modelId="{26ADB3D8-DC82-4005-9F36-B9ABDD9890F2}" srcId="{B2E8DB8C-82B3-4F1C-86EB-2BC59DD63184}" destId="{287072AB-3351-4474-86BF-540CC108B724}" srcOrd="4" destOrd="0" parTransId="{C8A35D37-52A2-4648-9960-9EB2A1AA32C8}" sibTransId="{4FA688C0-A39A-48DE-8240-E31DB11F411E}"/>
    <dgm:cxn modelId="{8206A4DD-675A-4940-BCA8-EC71645699FF}" srcId="{B2E8DB8C-82B3-4F1C-86EB-2BC59DD63184}" destId="{F7948CF7-19F7-4F8B-B4FA-E1F80A7CDC40}" srcOrd="0" destOrd="0" parTransId="{9090B697-F15C-4571-9787-2B3EF7A58DFD}" sibTransId="{2557220C-8A42-4730-846A-069E5509D122}"/>
    <dgm:cxn modelId="{7F71EFDF-9457-47C1-AA6C-8336018120FA}" type="presOf" srcId="{3F0B0379-6048-4415-965F-B46D31FF4642}" destId="{F03B77F8-5BC3-48CB-A91D-699038975214}" srcOrd="0" destOrd="0" presId="urn:microsoft.com/office/officeart/2005/8/layout/cycle8"/>
    <dgm:cxn modelId="{5C1CA5BF-63D5-44F3-B6AE-A1E3E7FF38D8}" type="presParOf" srcId="{00587E5E-37CA-4929-9E1C-3E5D476F238C}" destId="{670B9562-3A41-4EEA-B3EC-66526304DFBC}" srcOrd="0" destOrd="0" presId="urn:microsoft.com/office/officeart/2005/8/layout/cycle8"/>
    <dgm:cxn modelId="{99E4E5F6-BD03-4887-8305-AFA9EF37EC96}" type="presParOf" srcId="{00587E5E-37CA-4929-9E1C-3E5D476F238C}" destId="{DC5B3B6F-9524-404C-804D-EBFAE84741F9}" srcOrd="1" destOrd="0" presId="urn:microsoft.com/office/officeart/2005/8/layout/cycle8"/>
    <dgm:cxn modelId="{58744A53-CAAE-48E3-9518-D8D5B0263F82}" type="presParOf" srcId="{00587E5E-37CA-4929-9E1C-3E5D476F238C}" destId="{8212E12E-5EBE-44F0-8731-CEDC3085F1A1}" srcOrd="2" destOrd="0" presId="urn:microsoft.com/office/officeart/2005/8/layout/cycle8"/>
    <dgm:cxn modelId="{4DC22282-83BB-491E-9706-289A02D8B69F}" type="presParOf" srcId="{00587E5E-37CA-4929-9E1C-3E5D476F238C}" destId="{CEA33536-6430-476D-84ED-9AFE782EF6EA}" srcOrd="3" destOrd="0" presId="urn:microsoft.com/office/officeart/2005/8/layout/cycle8"/>
    <dgm:cxn modelId="{2D7A32A0-5B53-47F9-A16F-D832FC33A863}" type="presParOf" srcId="{00587E5E-37CA-4929-9E1C-3E5D476F238C}" destId="{0EA01A8D-4AB0-4A91-A4B1-817131332F0D}" srcOrd="4" destOrd="0" presId="urn:microsoft.com/office/officeart/2005/8/layout/cycle8"/>
    <dgm:cxn modelId="{3E7E3BA2-7611-4FD4-9BF2-A931160ED8D8}" type="presParOf" srcId="{00587E5E-37CA-4929-9E1C-3E5D476F238C}" destId="{1B000C1C-0FC8-4577-8BC8-0B69A29335B3}" srcOrd="5" destOrd="0" presId="urn:microsoft.com/office/officeart/2005/8/layout/cycle8"/>
    <dgm:cxn modelId="{7AE7AF6D-3221-4C9F-848E-4442B0ADBB5B}" type="presParOf" srcId="{00587E5E-37CA-4929-9E1C-3E5D476F238C}" destId="{57C8872D-E706-4951-9B8D-5F192F3C8464}" srcOrd="6" destOrd="0" presId="urn:microsoft.com/office/officeart/2005/8/layout/cycle8"/>
    <dgm:cxn modelId="{7CD37793-DFBE-4F91-8AED-33536B46DCF2}" type="presParOf" srcId="{00587E5E-37CA-4929-9E1C-3E5D476F238C}" destId="{E0D841D2-8376-4DDE-9760-90E2F61B00AA}" srcOrd="7" destOrd="0" presId="urn:microsoft.com/office/officeart/2005/8/layout/cycle8"/>
    <dgm:cxn modelId="{56E9D698-63AF-4D17-AB60-B57A8BEA3572}" type="presParOf" srcId="{00587E5E-37CA-4929-9E1C-3E5D476F238C}" destId="{F03B77F8-5BC3-48CB-A91D-699038975214}" srcOrd="8" destOrd="0" presId="urn:microsoft.com/office/officeart/2005/8/layout/cycle8"/>
    <dgm:cxn modelId="{FB9B8445-0C2E-4A17-92FC-8CE4EBF24B54}" type="presParOf" srcId="{00587E5E-37CA-4929-9E1C-3E5D476F238C}" destId="{93033F6B-6C46-4880-B093-932C2930C1B8}" srcOrd="9" destOrd="0" presId="urn:microsoft.com/office/officeart/2005/8/layout/cycle8"/>
    <dgm:cxn modelId="{845F3516-A129-4E6C-9161-291ECC4895F6}" type="presParOf" srcId="{00587E5E-37CA-4929-9E1C-3E5D476F238C}" destId="{8E56F4F4-9A0A-4A36-A4B5-4537DB842B4F}" srcOrd="10" destOrd="0" presId="urn:microsoft.com/office/officeart/2005/8/layout/cycle8"/>
    <dgm:cxn modelId="{2F668DEA-7CAB-4C7E-8368-1FBE695E3E79}" type="presParOf" srcId="{00587E5E-37CA-4929-9E1C-3E5D476F238C}" destId="{2B39BD59-FCE5-421D-A05C-6B7890D62B42}" srcOrd="11" destOrd="0" presId="urn:microsoft.com/office/officeart/2005/8/layout/cycle8"/>
    <dgm:cxn modelId="{948F7366-7F50-41E6-9B50-4A35278BAC2D}" type="presParOf" srcId="{00587E5E-37CA-4929-9E1C-3E5D476F238C}" destId="{6254CAEB-7C6C-4307-9F27-FBCD0E75AA5C}" srcOrd="12" destOrd="0" presId="urn:microsoft.com/office/officeart/2005/8/layout/cycle8"/>
    <dgm:cxn modelId="{53E0B776-6688-4B0E-9B70-773170912A98}" type="presParOf" srcId="{00587E5E-37CA-4929-9E1C-3E5D476F238C}" destId="{1453404F-FC0D-446B-90FF-FBBAE951BAF0}" srcOrd="13" destOrd="0" presId="urn:microsoft.com/office/officeart/2005/8/layout/cycle8"/>
    <dgm:cxn modelId="{50E991C1-F434-423D-B28D-130F2B35DDB7}" type="presParOf" srcId="{00587E5E-37CA-4929-9E1C-3E5D476F238C}" destId="{C94F9717-D227-47EA-8537-EF3E031A5FB2}" srcOrd="14" destOrd="0" presId="urn:microsoft.com/office/officeart/2005/8/layout/cycle8"/>
    <dgm:cxn modelId="{22A2C226-FB1D-457D-B065-2B80603D42CA}" type="presParOf" srcId="{00587E5E-37CA-4929-9E1C-3E5D476F238C}" destId="{23A9FFA3-E6F4-4C73-B73B-B29E9F83B211}" srcOrd="15" destOrd="0" presId="urn:microsoft.com/office/officeart/2005/8/layout/cycle8"/>
    <dgm:cxn modelId="{EFB62590-AB3D-4B78-945E-FC5B9E4EC256}" type="presParOf" srcId="{00587E5E-37CA-4929-9E1C-3E5D476F238C}" destId="{F21339FE-EC5D-4AD4-8135-35E5E69FFC56}" srcOrd="16" destOrd="0" presId="urn:microsoft.com/office/officeart/2005/8/layout/cycle8"/>
    <dgm:cxn modelId="{F25AC37C-2894-4448-96BB-909527150FB8}" type="presParOf" srcId="{00587E5E-37CA-4929-9E1C-3E5D476F238C}" destId="{E367FEFB-2204-406B-82C6-9B9E9B1CB7FD}" srcOrd="17" destOrd="0" presId="urn:microsoft.com/office/officeart/2005/8/layout/cycle8"/>
    <dgm:cxn modelId="{8DEDE3FE-D705-4286-9FE7-FB822C14DC18}" type="presParOf" srcId="{00587E5E-37CA-4929-9E1C-3E5D476F238C}" destId="{0CAEE3AD-01B9-4C38-AF0E-45DCBA2475C4}" srcOrd="18" destOrd="0" presId="urn:microsoft.com/office/officeart/2005/8/layout/cycle8"/>
    <dgm:cxn modelId="{A00CD762-803E-468F-B5EF-26E5CED6B0C5}" type="presParOf" srcId="{00587E5E-37CA-4929-9E1C-3E5D476F238C}" destId="{E1DBBCF3-C86C-4BD3-8932-0CF81768EC46}" srcOrd="19" destOrd="0" presId="urn:microsoft.com/office/officeart/2005/8/layout/cycle8"/>
    <dgm:cxn modelId="{ACD0C067-3825-422D-B3C4-47782FA975BC}" type="presParOf" srcId="{00587E5E-37CA-4929-9E1C-3E5D476F238C}" destId="{85C6F718-C502-41E0-9327-4BE3F907C18C}" srcOrd="20" destOrd="0" presId="urn:microsoft.com/office/officeart/2005/8/layout/cycle8"/>
    <dgm:cxn modelId="{D38E7559-9C7C-441F-89B0-459EB61A9627}" type="presParOf" srcId="{00587E5E-37CA-4929-9E1C-3E5D476F238C}" destId="{7A13F764-5FDE-4236-B1ED-F5C3E998BD7B}" srcOrd="21" destOrd="0" presId="urn:microsoft.com/office/officeart/2005/8/layout/cycle8"/>
    <dgm:cxn modelId="{6B8E66E5-44EF-4792-9545-E7E7BA172D1D}" type="presParOf" srcId="{00587E5E-37CA-4929-9E1C-3E5D476F238C}" destId="{E31C02AF-E48C-43A8-9D84-57F81766715E}" srcOrd="22" destOrd="0" presId="urn:microsoft.com/office/officeart/2005/8/layout/cycle8"/>
    <dgm:cxn modelId="{5D1B3E50-ED90-4E95-8E6C-FD7FF743C4DF}" type="presParOf" srcId="{00587E5E-37CA-4929-9E1C-3E5D476F238C}" destId="{7AEAD29A-786B-4E82-9608-C0D2763C497A}" srcOrd="23" destOrd="0" presId="urn:microsoft.com/office/officeart/2005/8/layout/cycle8"/>
    <dgm:cxn modelId="{803834D3-9B9E-4F00-A988-E0255A4AB79C}" type="presParOf" srcId="{00587E5E-37CA-4929-9E1C-3E5D476F238C}" destId="{35BD25A6-9B17-4CE9-9007-FC4A8C79C43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B9562-3A41-4EEA-B3EC-66526304DFBC}">
      <dsp:nvSpPr>
        <dsp:cNvPr id="0" name=""/>
        <dsp:cNvSpPr/>
      </dsp:nvSpPr>
      <dsp:spPr>
        <a:xfrm>
          <a:off x="635292" y="317169"/>
          <a:ext cx="4304081" cy="4304081"/>
        </a:xfrm>
        <a:prstGeom prst="pie">
          <a:avLst>
            <a:gd name="adj1" fmla="val 16200000"/>
            <a:gd name="adj2" fmla="val 20520000"/>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Job Corps Program Requirements</a:t>
          </a:r>
        </a:p>
      </dsp:txBody>
      <dsp:txXfrm>
        <a:off x="2880588" y="1040665"/>
        <a:ext cx="1383454" cy="922303"/>
      </dsp:txXfrm>
    </dsp:sp>
    <dsp:sp modelId="{0EA01A8D-4AB0-4A91-A4B1-817131332F0D}">
      <dsp:nvSpPr>
        <dsp:cNvPr id="0" name=""/>
        <dsp:cNvSpPr/>
      </dsp:nvSpPr>
      <dsp:spPr>
        <a:xfrm>
          <a:off x="672184" y="431945"/>
          <a:ext cx="4304081" cy="4304081"/>
        </a:xfrm>
        <a:prstGeom prst="pie">
          <a:avLst>
            <a:gd name="adj1" fmla="val 20520000"/>
            <a:gd name="adj2" fmla="val 3240000"/>
          </a:avLst>
        </a:prstGeom>
        <a:gradFill rotWithShape="0">
          <a:gsLst>
            <a:gs pos="0">
              <a:schemeClr val="accent3">
                <a:alpha val="90000"/>
                <a:hueOff val="0"/>
                <a:satOff val="0"/>
                <a:lumOff val="0"/>
                <a:alphaOff val="-10000"/>
                <a:shade val="51000"/>
                <a:satMod val="130000"/>
              </a:schemeClr>
            </a:gs>
            <a:gs pos="80000">
              <a:schemeClr val="accent3">
                <a:alpha val="90000"/>
                <a:hueOff val="0"/>
                <a:satOff val="0"/>
                <a:lumOff val="0"/>
                <a:alphaOff val="-10000"/>
                <a:shade val="93000"/>
                <a:satMod val="130000"/>
              </a:schemeClr>
            </a:gs>
            <a:gs pos="100000">
              <a:schemeClr val="accent3">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Potential Density</a:t>
          </a:r>
        </a:p>
      </dsp:txBody>
      <dsp:txXfrm>
        <a:off x="3444217" y="2398500"/>
        <a:ext cx="1280976" cy="1024781"/>
      </dsp:txXfrm>
    </dsp:sp>
    <dsp:sp modelId="{F03B77F8-5BC3-48CB-A91D-699038975214}">
      <dsp:nvSpPr>
        <dsp:cNvPr id="0" name=""/>
        <dsp:cNvSpPr/>
      </dsp:nvSpPr>
      <dsp:spPr>
        <a:xfrm>
          <a:off x="574830" y="502655"/>
          <a:ext cx="4304081" cy="4304081"/>
        </a:xfrm>
        <a:prstGeom prst="pie">
          <a:avLst>
            <a:gd name="adj1" fmla="val 3240000"/>
            <a:gd name="adj2" fmla="val 7560000"/>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Impacts on Community Facilities, Utilities, etc.</a:t>
          </a:r>
        </a:p>
      </dsp:txBody>
      <dsp:txXfrm>
        <a:off x="2112002" y="3525759"/>
        <a:ext cx="1229737" cy="1127259"/>
      </dsp:txXfrm>
    </dsp:sp>
    <dsp:sp modelId="{6254CAEB-7C6C-4307-9F27-FBCD0E75AA5C}">
      <dsp:nvSpPr>
        <dsp:cNvPr id="0" name=""/>
        <dsp:cNvSpPr/>
      </dsp:nvSpPr>
      <dsp:spPr>
        <a:xfrm>
          <a:off x="477476" y="431945"/>
          <a:ext cx="4304081" cy="4304081"/>
        </a:xfrm>
        <a:prstGeom prst="pie">
          <a:avLst>
            <a:gd name="adj1" fmla="val 7560000"/>
            <a:gd name="adj2" fmla="val 11880000"/>
          </a:avLst>
        </a:prstGeom>
        <a:gradFill rotWithShape="0">
          <a:gsLst>
            <a:gs pos="0">
              <a:schemeClr val="accent3">
                <a:alpha val="90000"/>
                <a:hueOff val="0"/>
                <a:satOff val="0"/>
                <a:lumOff val="0"/>
                <a:alphaOff val="-30000"/>
                <a:shade val="51000"/>
                <a:satMod val="130000"/>
              </a:schemeClr>
            </a:gs>
            <a:gs pos="80000">
              <a:schemeClr val="accent3">
                <a:alpha val="90000"/>
                <a:hueOff val="0"/>
                <a:satOff val="0"/>
                <a:lumOff val="0"/>
                <a:alphaOff val="-30000"/>
                <a:shade val="93000"/>
                <a:satMod val="130000"/>
              </a:schemeClr>
            </a:gs>
            <a:gs pos="100000">
              <a:schemeClr val="accent3">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02310">
            <a:lnSpc>
              <a:spcPct val="90000"/>
            </a:lnSpc>
            <a:spcBef>
              <a:spcPct val="0"/>
            </a:spcBef>
            <a:spcAft>
              <a:spcPct val="35000"/>
            </a:spcAft>
            <a:buNone/>
          </a:pPr>
          <a:r>
            <a:rPr lang="en-US" sz="1580" b="1" kern="1200" baseline="0" dirty="0"/>
            <a:t>Transportation and Other Impacts</a:t>
          </a:r>
        </a:p>
      </dsp:txBody>
      <dsp:txXfrm>
        <a:off x="728547" y="2398500"/>
        <a:ext cx="1280976" cy="1024781"/>
      </dsp:txXfrm>
    </dsp:sp>
    <dsp:sp modelId="{F21339FE-EC5D-4AD4-8135-35E5E69FFC56}">
      <dsp:nvSpPr>
        <dsp:cNvPr id="0" name=""/>
        <dsp:cNvSpPr/>
      </dsp:nvSpPr>
      <dsp:spPr>
        <a:xfrm>
          <a:off x="514368" y="317169"/>
          <a:ext cx="4304081" cy="4304081"/>
        </a:xfrm>
        <a:prstGeom prst="pie">
          <a:avLst>
            <a:gd name="adj1" fmla="val 11880000"/>
            <a:gd name="adj2" fmla="val 16200000"/>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Costs &amp; Revenues</a:t>
          </a:r>
        </a:p>
      </dsp:txBody>
      <dsp:txXfrm>
        <a:off x="1189699" y="1040665"/>
        <a:ext cx="1383454" cy="922303"/>
      </dsp:txXfrm>
    </dsp:sp>
    <dsp:sp modelId="{85C6F718-C502-41E0-9327-4BE3F907C18C}">
      <dsp:nvSpPr>
        <dsp:cNvPr id="0" name=""/>
        <dsp:cNvSpPr/>
      </dsp:nvSpPr>
      <dsp:spPr>
        <a:xfrm>
          <a:off x="368646" y="50726"/>
          <a:ext cx="4836967" cy="4836967"/>
        </a:xfrm>
        <a:prstGeom prst="circularArrow">
          <a:avLst>
            <a:gd name="adj1" fmla="val 5085"/>
            <a:gd name="adj2" fmla="val 327528"/>
            <a:gd name="adj3" fmla="val 20192361"/>
            <a:gd name="adj4" fmla="val 16200324"/>
            <a:gd name="adj5" fmla="val 5932"/>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13F764-5FDE-4236-B1ED-F5C3E998BD7B}">
      <dsp:nvSpPr>
        <dsp:cNvPr id="0" name=""/>
        <dsp:cNvSpPr/>
      </dsp:nvSpPr>
      <dsp:spPr>
        <a:xfrm>
          <a:off x="406039" y="165464"/>
          <a:ext cx="4836967" cy="4836967"/>
        </a:xfrm>
        <a:prstGeom prst="circularArrow">
          <a:avLst>
            <a:gd name="adj1" fmla="val 5085"/>
            <a:gd name="adj2" fmla="val 327528"/>
            <a:gd name="adj3" fmla="val 2912753"/>
            <a:gd name="adj4" fmla="val 20519953"/>
            <a:gd name="adj5" fmla="val 5932"/>
          </a:avLst>
        </a:prstGeom>
        <a:gradFill rotWithShape="0">
          <a:gsLst>
            <a:gs pos="0">
              <a:schemeClr val="accent3">
                <a:shade val="90000"/>
                <a:hueOff val="70085"/>
                <a:satOff val="-1502"/>
                <a:lumOff val="7703"/>
                <a:alphaOff val="0"/>
                <a:shade val="51000"/>
                <a:satMod val="130000"/>
              </a:schemeClr>
            </a:gs>
            <a:gs pos="80000">
              <a:schemeClr val="accent3">
                <a:shade val="90000"/>
                <a:hueOff val="70085"/>
                <a:satOff val="-1502"/>
                <a:lumOff val="7703"/>
                <a:alphaOff val="0"/>
                <a:shade val="93000"/>
                <a:satMod val="130000"/>
              </a:schemeClr>
            </a:gs>
            <a:gs pos="100000">
              <a:schemeClr val="accent3">
                <a:shade val="90000"/>
                <a:hueOff val="70085"/>
                <a:satOff val="-1502"/>
                <a:lumOff val="77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1C02AF-E48C-43A8-9D84-57F81766715E}">
      <dsp:nvSpPr>
        <dsp:cNvPr id="0" name=""/>
        <dsp:cNvSpPr/>
      </dsp:nvSpPr>
      <dsp:spPr>
        <a:xfrm>
          <a:off x="308387" y="236390"/>
          <a:ext cx="4836967" cy="4836967"/>
        </a:xfrm>
        <a:prstGeom prst="circularArrow">
          <a:avLst>
            <a:gd name="adj1" fmla="val 5085"/>
            <a:gd name="adj2" fmla="val 327528"/>
            <a:gd name="adj3" fmla="val 7232777"/>
            <a:gd name="adj4" fmla="val 3239695"/>
            <a:gd name="adj5" fmla="val 5932"/>
          </a:avLst>
        </a:prstGeom>
        <a:gradFill rotWithShape="0">
          <a:gsLst>
            <a:gs pos="0">
              <a:schemeClr val="accent3">
                <a:shade val="90000"/>
                <a:hueOff val="140170"/>
                <a:satOff val="-3004"/>
                <a:lumOff val="15406"/>
                <a:alphaOff val="0"/>
                <a:shade val="51000"/>
                <a:satMod val="130000"/>
              </a:schemeClr>
            </a:gs>
            <a:gs pos="80000">
              <a:schemeClr val="accent3">
                <a:shade val="90000"/>
                <a:hueOff val="140170"/>
                <a:satOff val="-3004"/>
                <a:lumOff val="15406"/>
                <a:alphaOff val="0"/>
                <a:shade val="93000"/>
                <a:satMod val="130000"/>
              </a:schemeClr>
            </a:gs>
            <a:gs pos="100000">
              <a:schemeClr val="accent3">
                <a:shade val="90000"/>
                <a:hueOff val="140170"/>
                <a:satOff val="-3004"/>
                <a:lumOff val="154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EAD29A-786B-4E82-9608-C0D2763C497A}">
      <dsp:nvSpPr>
        <dsp:cNvPr id="0" name=""/>
        <dsp:cNvSpPr/>
      </dsp:nvSpPr>
      <dsp:spPr>
        <a:xfrm>
          <a:off x="210735" y="165464"/>
          <a:ext cx="4836967" cy="4836967"/>
        </a:xfrm>
        <a:prstGeom prst="circularArrow">
          <a:avLst>
            <a:gd name="adj1" fmla="val 5085"/>
            <a:gd name="adj2" fmla="val 327528"/>
            <a:gd name="adj3" fmla="val 11552519"/>
            <a:gd name="adj4" fmla="val 7559718"/>
            <a:gd name="adj5" fmla="val 5932"/>
          </a:avLst>
        </a:prstGeom>
        <a:gradFill rotWithShape="0">
          <a:gsLst>
            <a:gs pos="0">
              <a:schemeClr val="accent3">
                <a:shade val="90000"/>
                <a:hueOff val="210255"/>
                <a:satOff val="-4505"/>
                <a:lumOff val="23109"/>
                <a:alphaOff val="0"/>
                <a:shade val="51000"/>
                <a:satMod val="130000"/>
              </a:schemeClr>
            </a:gs>
            <a:gs pos="80000">
              <a:schemeClr val="accent3">
                <a:shade val="90000"/>
                <a:hueOff val="210255"/>
                <a:satOff val="-4505"/>
                <a:lumOff val="23109"/>
                <a:alphaOff val="0"/>
                <a:shade val="93000"/>
                <a:satMod val="130000"/>
              </a:schemeClr>
            </a:gs>
            <a:gs pos="100000">
              <a:schemeClr val="accent3">
                <a:shade val="90000"/>
                <a:hueOff val="210255"/>
                <a:satOff val="-4505"/>
                <a:lumOff val="231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BD25A6-9B17-4CE9-9007-FC4A8C79C439}">
      <dsp:nvSpPr>
        <dsp:cNvPr id="0" name=""/>
        <dsp:cNvSpPr/>
      </dsp:nvSpPr>
      <dsp:spPr>
        <a:xfrm>
          <a:off x="248127" y="50726"/>
          <a:ext cx="4836967" cy="4836967"/>
        </a:xfrm>
        <a:prstGeom prst="circularArrow">
          <a:avLst>
            <a:gd name="adj1" fmla="val 5085"/>
            <a:gd name="adj2" fmla="val 327528"/>
            <a:gd name="adj3" fmla="val 15872148"/>
            <a:gd name="adj4" fmla="val 11880111"/>
            <a:gd name="adj5" fmla="val 5932"/>
          </a:avLst>
        </a:prstGeom>
        <a:gradFill rotWithShape="0">
          <a:gsLst>
            <a:gs pos="0">
              <a:schemeClr val="accent3">
                <a:shade val="90000"/>
                <a:hueOff val="280340"/>
                <a:satOff val="-6007"/>
                <a:lumOff val="30812"/>
                <a:alphaOff val="0"/>
                <a:shade val="51000"/>
                <a:satMod val="130000"/>
              </a:schemeClr>
            </a:gs>
            <a:gs pos="80000">
              <a:schemeClr val="accent3">
                <a:shade val="90000"/>
                <a:hueOff val="280340"/>
                <a:satOff val="-6007"/>
                <a:lumOff val="30812"/>
                <a:alphaOff val="0"/>
                <a:shade val="93000"/>
                <a:satMod val="130000"/>
              </a:schemeClr>
            </a:gs>
            <a:gs pos="100000">
              <a:schemeClr val="accent3">
                <a:shade val="90000"/>
                <a:hueOff val="280340"/>
                <a:satOff val="-6007"/>
                <a:lumOff val="308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92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a:t>The objective of this presentation and discussion is to address the complex context of the Treasure Island Job Corps site (including the seismic and utilities issues and ageing buildings), discuss the current timeliness of advancing solutions, and develop a critical partnership to complete the Island’s structural soundness and urban redevelopment and ensure the sustainability and longevity of the Job Corps site.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576"/>
            <a:ext cx="5485158" cy="3660775"/>
          </a:xfrm>
          <a:prstGeom prst="rect">
            <a:avLst/>
          </a:prstGeom>
        </p:spPr>
        <p:txBody>
          <a:bodyPr/>
          <a:lstStyle/>
          <a:p>
            <a:r>
              <a:rPr lang="en-US"/>
              <a:t>Alternatively, should DOL/Job Corps engage with the City and TICD in a redevelopment of the campus and new facilities, it is unlikely that any utility mains would remain on the property. Rather, Job Corps facilities could be served from water mains and other utilities in public streets connecting to Job Corps buildings, redeveloped in a pattern similar to that of the surrounding redevelopment.</a:t>
            </a:r>
          </a:p>
        </p:txBody>
      </p:sp>
    </p:spTree>
    <p:extLst>
      <p:ext uri="{BB962C8B-B14F-4D97-AF65-F5344CB8AC3E}">
        <p14:creationId xmlns:p14="http://schemas.microsoft.com/office/powerpoint/2010/main" val="827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576"/>
            <a:ext cx="5485158" cy="3660775"/>
          </a:xfrm>
          <a:prstGeom prst="rect">
            <a:avLst/>
          </a:prstGeom>
        </p:spPr>
        <p:txBody>
          <a:bodyPr/>
          <a:lstStyle/>
          <a:p>
            <a:r>
              <a:rPr lang="en-US"/>
              <a:t>A 2010 List of Issues prepared as part of discussions between DOL and the City noted all of the issues above, including geotechnical and stormwater issues, utilities concerns, and the age of Job Corps buildings. </a:t>
            </a:r>
          </a:p>
          <a:p>
            <a:endParaRPr lang="en-US"/>
          </a:p>
          <a:p>
            <a:r>
              <a:rPr lang="en-US"/>
              <a:t>We are now at a point where these concerns have become increasingly apparent and must be addressed.</a:t>
            </a:r>
          </a:p>
          <a:p>
            <a:endParaRPr lang="en-US"/>
          </a:p>
          <a:p>
            <a:r>
              <a:rPr lang="en-US">
                <a:cs typeface="Calibri"/>
              </a:rPr>
              <a:t>City/DOL partnership to redevelop the Treasure Island Job Corps campus provides an opportunity to address these risks while ensuring the longevity of the campus and integrating the campus into the larger Treasure Island community.</a:t>
            </a:r>
          </a:p>
        </p:txBody>
      </p:sp>
    </p:spTree>
    <p:extLst>
      <p:ext uri="{BB962C8B-B14F-4D97-AF65-F5344CB8AC3E}">
        <p14:creationId xmlns:p14="http://schemas.microsoft.com/office/powerpoint/2010/main" val="401655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5800" y="4473575"/>
            <a:ext cx="5486400" cy="3660775"/>
          </a:xfrm>
          <a:prstGeom prst="rect">
            <a:avLst/>
          </a:prstGeom>
        </p:spPr>
        <p:txBody>
          <a:bodyPr/>
          <a:lstStyle/>
          <a:p>
            <a:r>
              <a:rPr lang="en-US" dirty="0"/>
              <a:t>Next Steps</a:t>
            </a:r>
          </a:p>
          <a:p>
            <a:pPr marL="171450" indent="-171450">
              <a:buFont typeface="Arial" panose="020B0604020202020204" pitchFamily="34" charset="0"/>
              <a:buChar char="•"/>
            </a:pPr>
            <a:r>
              <a:rPr lang="en-US" dirty="0"/>
              <a:t>Sign ENA</a:t>
            </a:r>
          </a:p>
          <a:p>
            <a:pPr marL="171450" indent="-171450">
              <a:buFont typeface="Arial" panose="020B0604020202020204" pitchFamily="34" charset="0"/>
              <a:buChar char="•"/>
            </a:pPr>
            <a:r>
              <a:rPr lang="en-US" dirty="0"/>
              <a:t>Meet with SLC</a:t>
            </a:r>
          </a:p>
          <a:p>
            <a:pPr marL="171450" indent="-171450">
              <a:buFont typeface="Arial" panose="020B0604020202020204" pitchFamily="34" charset="0"/>
              <a:buChar char="•"/>
            </a:pPr>
            <a:r>
              <a:rPr lang="en-US"/>
              <a:t>Economic Evaluation</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85533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576"/>
            <a:ext cx="5485158" cy="3660775"/>
          </a:xfrm>
          <a:prstGeom prst="rect">
            <a:avLst/>
          </a:prstGeom>
        </p:spPr>
        <p:txBody>
          <a:bodyPr/>
          <a:lstStyle/>
          <a:p>
            <a:pPr marL="171450" indent="-171450">
              <a:buFont typeface="Calibri"/>
              <a:buChar char="•"/>
            </a:pPr>
            <a:r>
              <a:rPr lang="en-US" dirty="0"/>
              <a:t>Entitling the site for mixed use will create significant value.  However, extensive land development costs will limit the available of funding generated through the entitlement to subsidize the replacement of the job campus.  Additional funding sources and financing strategies will be necessary.</a:t>
            </a:r>
          </a:p>
          <a:p>
            <a:pPr marL="171450" indent="-171450">
              <a:buFont typeface="Calibri"/>
              <a:buChar char="•"/>
            </a:pPr>
            <a:r>
              <a:rPr lang="en-US" dirty="0"/>
              <a:t>While there will be significant financial costs associated with redevelopment the job corps site, there are also significant financial costs and other liabilities associated with </a:t>
            </a:r>
            <a:r>
              <a:rPr lang="en-US" u="sng" dirty="0"/>
              <a:t>not</a:t>
            </a:r>
            <a:r>
              <a:rPr lang="en-US" dirty="0"/>
              <a:t> incorporating the site into the island’s redevelopment, specifically: the seismic safety of both the existing structures as well as the land beneath them due to soil instability; and, the susceptibility of the job corps site to climate risk over time</a:t>
            </a:r>
            <a:endParaRPr lang="en-US" dirty="0">
              <a:cs typeface="Calibri"/>
            </a:endParaRPr>
          </a:p>
          <a:p>
            <a:endParaRPr lang="en-US" dirty="0">
              <a:cs typeface="Calibri"/>
            </a:endParaRPr>
          </a:p>
        </p:txBody>
      </p:sp>
    </p:spTree>
    <p:extLst>
      <p:ext uri="{BB962C8B-B14F-4D97-AF65-F5344CB8AC3E}">
        <p14:creationId xmlns:p14="http://schemas.microsoft.com/office/powerpoint/2010/main" val="16078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Existing Job Corp Site is ~36.5 acres</a:t>
            </a:r>
          </a:p>
          <a:p>
            <a:r>
              <a:rPr lang="en-US"/>
              <a:t>Life Learning Academy is ~1.5 acres</a:t>
            </a:r>
          </a:p>
        </p:txBody>
      </p:sp>
      <p:sp>
        <p:nvSpPr>
          <p:cNvPr id="4" name="Slide Number Placeholder 3"/>
          <p:cNvSpPr>
            <a:spLocks noGrp="1"/>
          </p:cNvSpPr>
          <p:nvPr>
            <p:ph type="sldNum" sz="quarter" idx="5"/>
          </p:nvPr>
        </p:nvSpPr>
        <p:spPr/>
        <p:txBody>
          <a:bodyPr/>
          <a:lstStyle/>
          <a:p>
            <a:fld id="{A6ABFD8D-5A12-5E4E-979D-8134C58828F5}" type="slidenum">
              <a:rPr lang="en-US" smtClean="0"/>
              <a:t>2</a:t>
            </a:fld>
            <a:endParaRPr lang="en-US"/>
          </a:p>
        </p:txBody>
      </p:sp>
    </p:spTree>
    <p:extLst>
      <p:ext uri="{BB962C8B-B14F-4D97-AF65-F5344CB8AC3E}">
        <p14:creationId xmlns:p14="http://schemas.microsoft.com/office/powerpoint/2010/main" val="37738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9969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7164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8145-D1F4-A073-3F4F-DFA8AA67C5A4}"/>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565D87F5-415C-EE3D-A054-5418C5997271}"/>
              </a:ext>
            </a:extLst>
          </p:cNvPr>
          <p:cNvSpPr>
            <a:spLocks noGrp="1"/>
          </p:cNvSpPr>
          <p:nvPr>
            <p:ph type="body" idx="1"/>
          </p:nvPr>
        </p:nvSpPr>
        <p:spPr/>
        <p:txBody>
          <a:bodyPr>
            <a:normAutofit fontScale="25000" lnSpcReduction="20000"/>
          </a:bodyPr>
          <a:lstStyle/>
          <a:p>
            <a:r>
              <a:rPr lang="en-US" dirty="0"/>
              <a:t>Continuity of street grid, utility systems, movement.  Additional Housing</a:t>
            </a:r>
            <a:endParaRPr dirty="0"/>
          </a:p>
        </p:txBody>
      </p:sp>
    </p:spTree>
    <p:extLst>
      <p:ext uri="{BB962C8B-B14F-4D97-AF65-F5344CB8AC3E}">
        <p14:creationId xmlns:p14="http://schemas.microsoft.com/office/powerpoint/2010/main" val="284327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686421" y="4473576"/>
            <a:ext cx="5485158" cy="3660775"/>
          </a:xfrm>
          <a:prstGeom prst="rect">
            <a:avLst/>
          </a:prstGeom>
        </p:spPr>
        <p:txBody>
          <a:bodyPr/>
          <a:lstStyle/>
          <a:p>
            <a:endParaRPr lang="en-US" b="1" dirty="0">
              <a:cs typeface="Calibri"/>
            </a:endParaRPr>
          </a:p>
          <a:p>
            <a:endParaRPr lang="en-US" dirty="0">
              <a:cs typeface="Calibri"/>
            </a:endParaRPr>
          </a:p>
        </p:txBody>
      </p:sp>
    </p:spTree>
    <p:extLst>
      <p:ext uri="{BB962C8B-B14F-4D97-AF65-F5344CB8AC3E}">
        <p14:creationId xmlns:p14="http://schemas.microsoft.com/office/powerpoint/2010/main" val="302585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a:t>To safely repurpose the island for long-term civilian use, the City and TICD are undertaking an extensive program to address these geotechnical issues and to also raise areas intended for development to prepare for future sea level rise. Geotechnical issues and remediation are described below:</a:t>
            </a:r>
          </a:p>
          <a:p>
            <a:endParaRPr lang="en-US"/>
          </a:p>
          <a:p>
            <a:pPr marL="171450" indent="-171450">
              <a:buFont typeface="Symbol"/>
              <a:buChar char="•"/>
            </a:pPr>
            <a:r>
              <a:rPr lang="en-US"/>
              <a:t>Vibratory compaction to consolidate the upper 50 feet of sandy materials mitigating the potential for liquefaction in future seismic events and providing stable soil conditions</a:t>
            </a:r>
          </a:p>
          <a:p>
            <a:pPr marL="171450" indent="-171450">
              <a:buFont typeface="Symbol"/>
              <a:buChar char="•"/>
            </a:pPr>
            <a:r>
              <a:rPr lang="en-US"/>
              <a:t>Prevent localized settlement which could compromise utility systems (is this the 30’ pancake? Seems worth describing – can Bob provide a sentence?)</a:t>
            </a:r>
          </a:p>
          <a:p>
            <a:pPr marL="171450" indent="-171450">
              <a:buFont typeface="Symbol"/>
              <a:buChar char="•"/>
            </a:pPr>
            <a:r>
              <a:rPr lang="en-US"/>
              <a:t>Surcharging of development sites induces consolidation of bay mud to minimize any differential settlement between structures and surrounding roadways.</a:t>
            </a:r>
          </a:p>
          <a:p>
            <a:endParaRPr lang="en-US"/>
          </a:p>
          <a:p>
            <a:endParaRPr>
              <a:cs typeface="Calibri"/>
            </a:endParaRPr>
          </a:p>
        </p:txBody>
      </p:sp>
    </p:spTree>
    <p:extLst>
      <p:ext uri="{BB962C8B-B14F-4D97-AF65-F5344CB8AC3E}">
        <p14:creationId xmlns:p14="http://schemas.microsoft.com/office/powerpoint/2010/main" val="53478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A5A6-D37A-39CC-83CD-8D58F4B6D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DC79E-9CF0-DB95-82BE-D2B8BC627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3238C-C593-316C-AAA7-C15EAE2CB55C}"/>
              </a:ext>
            </a:extLst>
          </p:cNvPr>
          <p:cNvSpPr>
            <a:spLocks noGrp="1"/>
          </p:cNvSpPr>
          <p:nvPr>
            <p:ph type="body" idx="1"/>
          </p:nvPr>
        </p:nvSpPr>
        <p:spPr/>
        <p:txBody>
          <a:bodyPr/>
          <a:lstStyle/>
          <a:p>
            <a:r>
              <a:rPr lang="en-US" dirty="0">
                <a:cs typeface="Calibri"/>
              </a:rPr>
              <a:t>To address this, we intend to step up discussions with the DOL about the potential development of the TIJCC campus.  In concept, we could extend the street grid through that property.  Conceptually, we could develop this consistent with the rest of the island primarily for residential use and extending the street grid through the property.  </a:t>
            </a:r>
          </a:p>
        </p:txBody>
      </p:sp>
      <p:sp>
        <p:nvSpPr>
          <p:cNvPr id="4" name="Slide Number Placeholder 3">
            <a:extLst>
              <a:ext uri="{FF2B5EF4-FFF2-40B4-BE49-F238E27FC236}">
                <a16:creationId xmlns:a16="http://schemas.microsoft.com/office/drawing/2014/main" id="{190B773B-8BF3-33C7-99D2-30D2C643D9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AB9ED-BCFE-4537-9AE0-31FF478060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423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a:t>This situation has gained the interest and engagement of Speaker Pelosi’s office, and this office’s championship of a redeveloped project could be paramount for financial support. </a:t>
            </a:r>
          </a:p>
        </p:txBody>
      </p:sp>
    </p:spTree>
    <p:extLst>
      <p:ext uri="{BB962C8B-B14F-4D97-AF65-F5344CB8AC3E}">
        <p14:creationId xmlns:p14="http://schemas.microsoft.com/office/powerpoint/2010/main" val="23135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1/6/2025</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Calibri"/>
                <a:cs typeface="Calibri"/>
              </a:defRPr>
            </a:lvl1pPr>
          </a:lstStyle>
          <a:p>
            <a:pPr marL="102870">
              <a:lnSpc>
                <a:spcPct val="100000"/>
              </a:lnSpc>
            </a:pPr>
            <a:fld id="{81D60167-4931-47E6-BA6A-407CBD079E47}" type="slidenum">
              <a:rPr spc="-10" dirty="0"/>
              <a:t>‹#›</a:t>
            </a:fld>
            <a:endParaRPr spc="-1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83680"/>
            <a:ext cx="9144000" cy="27432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43661" y="1372361"/>
            <a:ext cx="8458200" cy="0"/>
          </a:xfrm>
          <a:custGeom>
            <a:avLst/>
            <a:gdLst/>
            <a:ahLst/>
            <a:cxnLst/>
            <a:rect l="l" t="t" r="r" b="b"/>
            <a:pathLst>
              <a:path w="8458200">
                <a:moveTo>
                  <a:pt x="0" y="0"/>
                </a:moveTo>
                <a:lnTo>
                  <a:pt x="8458200" y="0"/>
                </a:lnTo>
              </a:path>
            </a:pathLst>
          </a:custGeom>
          <a:ln w="19812">
            <a:solidFill>
              <a:srgbClr val="C0C0C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00206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200" b="0" i="0">
                <a:solidFill>
                  <a:srgbClr val="00206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1/6/2025</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Calibri"/>
                <a:cs typeface="Calibri"/>
              </a:defRPr>
            </a:lvl1pPr>
          </a:lstStyle>
          <a:p>
            <a:pPr marL="102870">
              <a:lnSpc>
                <a:spcPct val="100000"/>
              </a:lnSpc>
            </a:pPr>
            <a:fld id="{81D60167-4931-47E6-BA6A-407CBD079E47}" type="slidenum">
              <a:rPr spc="-10" dirty="0"/>
              <a:t>‹#›</a:t>
            </a:fld>
            <a:endParaRPr spc="-1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206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1/6/2025</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Calibri"/>
                <a:cs typeface="Calibri"/>
              </a:defRPr>
            </a:lvl1pPr>
          </a:lstStyle>
          <a:p>
            <a:pPr marL="102870">
              <a:lnSpc>
                <a:spcPct val="100000"/>
              </a:lnSpc>
            </a:pPr>
            <a:fld id="{81D60167-4931-47E6-BA6A-407CBD079E47}" type="slidenum">
              <a:rPr spc="-10" dirty="0"/>
              <a:t>‹#›</a:t>
            </a:fld>
            <a:endParaRPr spc="-1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206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1/6/2025</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Calibri"/>
                <a:cs typeface="Calibri"/>
              </a:defRPr>
            </a:lvl1pPr>
          </a:lstStyle>
          <a:p>
            <a:pPr marL="102870">
              <a:lnSpc>
                <a:spcPct val="100000"/>
              </a:lnSpc>
            </a:pPr>
            <a:fld id="{81D60167-4931-47E6-BA6A-407CBD079E47}" type="slidenum">
              <a:rPr spc="-10" dirty="0"/>
              <a:t>‹#›</a:t>
            </a:fld>
            <a:endParaRPr spc="-1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Calibri"/>
                <a:cs typeface="Calibri"/>
              </a:defRPr>
            </a:lvl1p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1/6/2025</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Calibri"/>
                <a:cs typeface="Calibri"/>
              </a:defRPr>
            </a:lvl1pPr>
          </a:lstStyle>
          <a:p>
            <a:pPr marL="102870">
              <a:lnSpc>
                <a:spcPct val="100000"/>
              </a:lnSpc>
            </a:pPr>
            <a:fld id="{81D60167-4931-47E6-BA6A-407CBD079E47}" type="slidenum">
              <a:rPr spc="-10" dirty="0"/>
              <a:t>‹#›</a:t>
            </a:fld>
            <a:endParaRPr spc="-1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83680"/>
            <a:ext cx="9144000" cy="27432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337438"/>
            <a:ext cx="8529319" cy="920115"/>
          </a:xfrm>
          <a:prstGeom prst="rect">
            <a:avLst/>
          </a:prstGeom>
        </p:spPr>
        <p:txBody>
          <a:bodyPr wrap="square" lIns="0" tIns="0" rIns="0" bIns="0">
            <a:spAutoFit/>
          </a:bodyPr>
          <a:lstStyle>
            <a:lvl1pPr>
              <a:defRPr sz="3200" b="1" i="0">
                <a:solidFill>
                  <a:srgbClr val="002060"/>
                </a:solidFill>
                <a:latin typeface="Calibri"/>
                <a:cs typeface="Calibri"/>
              </a:defRPr>
            </a:lvl1pPr>
          </a:lstStyle>
          <a:p>
            <a:endParaRPr/>
          </a:p>
        </p:txBody>
      </p:sp>
      <p:sp>
        <p:nvSpPr>
          <p:cNvPr id="3" name="Holder 3"/>
          <p:cNvSpPr>
            <a:spLocks noGrp="1"/>
          </p:cNvSpPr>
          <p:nvPr>
            <p:ph type="body" idx="1"/>
          </p:nvPr>
        </p:nvSpPr>
        <p:spPr>
          <a:xfrm>
            <a:off x="515238" y="1518824"/>
            <a:ext cx="8113522" cy="4274185"/>
          </a:xfrm>
          <a:prstGeom prst="rect">
            <a:avLst/>
          </a:prstGeom>
        </p:spPr>
        <p:txBody>
          <a:bodyPr wrap="square" lIns="0" tIns="0" rIns="0" bIns="0">
            <a:spAutoFit/>
          </a:bodyPr>
          <a:lstStyle>
            <a:lvl1pPr>
              <a:defRPr sz="2200" b="0" i="0">
                <a:solidFill>
                  <a:srgbClr val="002060"/>
                </a:solidFill>
                <a:latin typeface="Calibri"/>
                <a:cs typeface="Calibri"/>
              </a:defRPr>
            </a:lvl1pPr>
          </a:lstStyle>
          <a:p>
            <a:endParaRPr/>
          </a:p>
        </p:txBody>
      </p:sp>
      <p:sp>
        <p:nvSpPr>
          <p:cNvPr id="4" name="Holder 4"/>
          <p:cNvSpPr>
            <a:spLocks noGrp="1"/>
          </p:cNvSpPr>
          <p:nvPr>
            <p:ph type="ftr" sz="quarter" idx="5"/>
          </p:nvPr>
        </p:nvSpPr>
        <p:spPr>
          <a:xfrm>
            <a:off x="78739" y="6645338"/>
            <a:ext cx="2453005"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1/6/2025</a:t>
            </a:fld>
            <a:endParaRPr lang="en-US"/>
          </a:p>
        </p:txBody>
      </p:sp>
      <p:sp>
        <p:nvSpPr>
          <p:cNvPr id="6" name="Holder 6"/>
          <p:cNvSpPr>
            <a:spLocks noGrp="1"/>
          </p:cNvSpPr>
          <p:nvPr>
            <p:ph type="sldNum" sz="quarter" idx="7"/>
          </p:nvPr>
        </p:nvSpPr>
        <p:spPr>
          <a:xfrm>
            <a:off x="8870188" y="6630416"/>
            <a:ext cx="206375" cy="177800"/>
          </a:xfrm>
          <a:prstGeom prst="rect">
            <a:avLst/>
          </a:prstGeom>
        </p:spPr>
        <p:txBody>
          <a:bodyPr wrap="square" lIns="0" tIns="0" rIns="0" bIns="0">
            <a:spAutoFit/>
          </a:bodyPr>
          <a:lstStyle>
            <a:lvl1pPr>
              <a:defRPr sz="1200" b="1" i="0">
                <a:solidFill>
                  <a:schemeClr val="bg1"/>
                </a:solidFill>
                <a:latin typeface="Calibri"/>
                <a:cs typeface="Calibri"/>
              </a:defRPr>
            </a:lvl1pPr>
          </a:lstStyle>
          <a:p>
            <a:pPr marL="102870">
              <a:lnSpc>
                <a:spcPct val="100000"/>
              </a:lnSpc>
            </a:pPr>
            <a:fld id="{81D60167-4931-47E6-BA6A-407CBD079E47}" type="slidenum">
              <a:rPr spc="-10" dirty="0"/>
              <a:t>‹#›</a:t>
            </a:fld>
            <a:endParaRPr spc="-1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08064"/>
            <a:ext cx="9144000" cy="24993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316223" y="1228344"/>
            <a:ext cx="59435" cy="1371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101084" y="1748027"/>
            <a:ext cx="76199" cy="10667"/>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764540" y="1032763"/>
            <a:ext cx="6699250" cy="4862870"/>
          </a:xfrm>
          <a:prstGeom prst="rect">
            <a:avLst/>
          </a:prstGeom>
        </p:spPr>
        <p:txBody>
          <a:bodyPr vert="horz" wrap="square" lIns="0" tIns="0" rIns="0" bIns="0" rtlCol="0" anchor="t">
            <a:spAutoFit/>
          </a:bodyPr>
          <a:lstStyle/>
          <a:p>
            <a:pPr marL="12700"/>
            <a:r>
              <a:rPr lang="en-US" sz="3600" b="1" dirty="0">
                <a:solidFill>
                  <a:srgbClr val="002060"/>
                </a:solidFill>
                <a:latin typeface="Calibri"/>
                <a:cs typeface="Calibri"/>
              </a:rPr>
              <a:t>Job Corps Center </a:t>
            </a:r>
            <a:br>
              <a:rPr lang="en-US" sz="3600" b="1" dirty="0">
                <a:solidFill>
                  <a:srgbClr val="002060"/>
                </a:solidFill>
                <a:latin typeface="Calibri"/>
                <a:cs typeface="Calibri"/>
              </a:rPr>
            </a:br>
            <a:r>
              <a:rPr lang="en-US" sz="3600" b="1" dirty="0">
                <a:solidFill>
                  <a:srgbClr val="002060"/>
                </a:solidFill>
                <a:latin typeface="Calibri"/>
                <a:cs typeface="Calibri"/>
              </a:rPr>
              <a:t>Exclusive Negotiations Agreement</a:t>
            </a:r>
          </a:p>
          <a:p>
            <a:pPr marL="12700"/>
            <a:endParaRPr lang="en-US" sz="3600" b="1" dirty="0">
              <a:solidFill>
                <a:srgbClr val="002060"/>
              </a:solidFill>
              <a:latin typeface="Calibri"/>
              <a:cs typeface="Calibri"/>
            </a:endParaRPr>
          </a:p>
          <a:p>
            <a:pPr marL="12700"/>
            <a:endParaRPr lang="en-US" sz="3600" b="1" dirty="0">
              <a:solidFill>
                <a:srgbClr val="002060"/>
              </a:solidFill>
              <a:latin typeface="Calibri"/>
              <a:cs typeface="Calibri"/>
            </a:endParaRPr>
          </a:p>
          <a:p>
            <a:pPr marL="12700"/>
            <a:endParaRPr lang="en-US" sz="3600" b="1" dirty="0">
              <a:solidFill>
                <a:srgbClr val="002060"/>
              </a:solidFill>
              <a:latin typeface="Calibri"/>
              <a:cs typeface="Calibri"/>
            </a:endParaRPr>
          </a:p>
          <a:p>
            <a:pPr marL="12700"/>
            <a:endParaRPr lang="en-US" sz="3600" b="1" dirty="0">
              <a:solidFill>
                <a:srgbClr val="002060"/>
              </a:solidFill>
              <a:latin typeface="Calibri"/>
              <a:cs typeface="Calibri"/>
            </a:endParaRPr>
          </a:p>
          <a:p>
            <a:pPr marL="12700"/>
            <a:endParaRPr lang="en-US" sz="3600" b="1" dirty="0">
              <a:solidFill>
                <a:srgbClr val="002060"/>
              </a:solidFill>
              <a:latin typeface="Calibri"/>
              <a:cs typeface="Calibri"/>
            </a:endParaRPr>
          </a:p>
          <a:p>
            <a:pPr marL="12700"/>
            <a:endParaRPr lang="en-US" sz="3600" b="1" dirty="0">
              <a:solidFill>
                <a:srgbClr val="002060"/>
              </a:solidFill>
              <a:latin typeface="Calibri"/>
              <a:cs typeface="Calibri"/>
            </a:endParaRPr>
          </a:p>
          <a:p>
            <a:pPr marL="12700"/>
            <a:r>
              <a:rPr lang="en-US" sz="2800" b="1" dirty="0">
                <a:solidFill>
                  <a:srgbClr val="002060"/>
                </a:solidFill>
                <a:latin typeface="Calibri"/>
                <a:cs typeface="Calibri"/>
              </a:rPr>
              <a:t>January 7, 2025</a:t>
            </a:r>
          </a:p>
        </p:txBody>
      </p:sp>
      <p:sp>
        <p:nvSpPr>
          <p:cNvPr id="6" name="object 6"/>
          <p:cNvSpPr/>
          <p:nvPr/>
        </p:nvSpPr>
        <p:spPr>
          <a:xfrm>
            <a:off x="1723644" y="5497067"/>
            <a:ext cx="25907" cy="1066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781800" y="4343400"/>
            <a:ext cx="1658111" cy="1645919"/>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BA96-8431-B80E-1871-40DC17C53FC5}"/>
              </a:ext>
            </a:extLst>
          </p:cNvPr>
          <p:cNvSpPr>
            <a:spLocks noGrp="1"/>
          </p:cNvSpPr>
          <p:nvPr>
            <p:ph type="title"/>
          </p:nvPr>
        </p:nvSpPr>
        <p:spPr>
          <a:xfrm>
            <a:off x="307340" y="824894"/>
            <a:ext cx="8529319" cy="492443"/>
          </a:xfrm>
        </p:spPr>
        <p:txBody>
          <a:bodyPr wrap="square" lIns="0" tIns="0" rIns="0" bIns="0" anchor="t">
            <a:spAutoFit/>
          </a:bodyPr>
          <a:lstStyle/>
          <a:p>
            <a:r>
              <a:rPr lang="en-US" dirty="0"/>
              <a:t>Timeliness – Surrounding Utilities</a:t>
            </a:r>
          </a:p>
        </p:txBody>
      </p:sp>
      <p:grpSp>
        <p:nvGrpSpPr>
          <p:cNvPr id="5" name="Group 4">
            <a:extLst>
              <a:ext uri="{FF2B5EF4-FFF2-40B4-BE49-F238E27FC236}">
                <a16:creationId xmlns:a16="http://schemas.microsoft.com/office/drawing/2014/main" id="{91971C56-DCA3-610A-48A5-596CB2043EE7}"/>
              </a:ext>
            </a:extLst>
          </p:cNvPr>
          <p:cNvGrpSpPr/>
          <p:nvPr/>
        </p:nvGrpSpPr>
        <p:grpSpPr>
          <a:xfrm>
            <a:off x="0" y="1541739"/>
            <a:ext cx="9204116" cy="4908862"/>
            <a:chOff x="-28661" y="534624"/>
            <a:chExt cx="11487322" cy="6126572"/>
          </a:xfrm>
        </p:grpSpPr>
        <p:pic>
          <p:nvPicPr>
            <p:cNvPr id="6" name="Picture 5" descr="Map&#10;&#10;Description automatically generated">
              <a:extLst>
                <a:ext uri="{FF2B5EF4-FFF2-40B4-BE49-F238E27FC236}">
                  <a16:creationId xmlns:a16="http://schemas.microsoft.com/office/drawing/2014/main" id="{A0733E89-A19A-B4D5-3C2F-104462E8C227}"/>
                </a:ext>
              </a:extLst>
            </p:cNvPr>
            <p:cNvPicPr>
              <a:picLocks noChangeAspect="1"/>
            </p:cNvPicPr>
            <p:nvPr/>
          </p:nvPicPr>
          <p:blipFill>
            <a:blip r:embed="rId3"/>
            <a:stretch>
              <a:fillRect/>
            </a:stretch>
          </p:blipFill>
          <p:spPr>
            <a:xfrm>
              <a:off x="-28661" y="534624"/>
              <a:ext cx="11487322" cy="6126572"/>
            </a:xfrm>
            <a:prstGeom prst="rect">
              <a:avLst/>
            </a:prstGeom>
          </p:spPr>
        </p:pic>
        <p:cxnSp>
          <p:nvCxnSpPr>
            <p:cNvPr id="8" name="Straight Connector 7">
              <a:extLst>
                <a:ext uri="{FF2B5EF4-FFF2-40B4-BE49-F238E27FC236}">
                  <a16:creationId xmlns:a16="http://schemas.microsoft.com/office/drawing/2014/main" id="{4AFFD632-39BC-7FFC-1BE8-F32FADF00668}"/>
                </a:ext>
              </a:extLst>
            </p:cNvPr>
            <p:cNvCxnSpPr>
              <a:cxnSpLocks/>
            </p:cNvCxnSpPr>
            <p:nvPr/>
          </p:nvCxnSpPr>
          <p:spPr>
            <a:xfrm flipH="1" flipV="1">
              <a:off x="2946126" y="3393675"/>
              <a:ext cx="654449" cy="1485774"/>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8FDA3C-57CD-E34D-73B6-FF75EC928941}"/>
                </a:ext>
              </a:extLst>
            </p:cNvPr>
            <p:cNvCxnSpPr>
              <a:cxnSpLocks/>
            </p:cNvCxnSpPr>
            <p:nvPr/>
          </p:nvCxnSpPr>
          <p:spPr>
            <a:xfrm flipH="1" flipV="1">
              <a:off x="1704101" y="2080438"/>
              <a:ext cx="1178606" cy="2800993"/>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5F8E6C-D226-2103-CD2F-DAEADBC7609B}"/>
                </a:ext>
              </a:extLst>
            </p:cNvPr>
            <p:cNvCxnSpPr>
              <a:cxnSpLocks/>
            </p:cNvCxnSpPr>
            <p:nvPr/>
          </p:nvCxnSpPr>
          <p:spPr>
            <a:xfrm flipH="1" flipV="1">
              <a:off x="1728340" y="3860293"/>
              <a:ext cx="449786" cy="1021135"/>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E9FA26-22EB-AD20-193E-F88289042B58}"/>
                </a:ext>
              </a:extLst>
            </p:cNvPr>
            <p:cNvCxnSpPr>
              <a:cxnSpLocks/>
            </p:cNvCxnSpPr>
            <p:nvPr/>
          </p:nvCxnSpPr>
          <p:spPr>
            <a:xfrm flipH="1" flipV="1">
              <a:off x="1474417" y="4370860"/>
              <a:ext cx="224022" cy="50859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AB5FBD-7DD8-0743-EBAA-475A42E5341F}"/>
                </a:ext>
              </a:extLst>
            </p:cNvPr>
            <p:cNvCxnSpPr>
              <a:cxnSpLocks/>
            </p:cNvCxnSpPr>
            <p:nvPr/>
          </p:nvCxnSpPr>
          <p:spPr>
            <a:xfrm flipH="1" flipV="1">
              <a:off x="4076181" y="4370859"/>
              <a:ext cx="224022" cy="50859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D1ED1-DEF2-E7FE-3F71-A0170D683F87}"/>
                </a:ext>
              </a:extLst>
            </p:cNvPr>
            <p:cNvCxnSpPr>
              <a:cxnSpLocks/>
            </p:cNvCxnSpPr>
            <p:nvPr/>
          </p:nvCxnSpPr>
          <p:spPr>
            <a:xfrm flipH="1" flipV="1">
              <a:off x="4774367" y="4367170"/>
              <a:ext cx="224022" cy="50859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55946C-38FC-6043-0185-B8A4BE518AA6}"/>
                </a:ext>
              </a:extLst>
            </p:cNvPr>
            <p:cNvCxnSpPr>
              <a:cxnSpLocks/>
            </p:cNvCxnSpPr>
            <p:nvPr/>
          </p:nvCxnSpPr>
          <p:spPr>
            <a:xfrm flipH="1" flipV="1">
              <a:off x="5383172" y="4372838"/>
              <a:ext cx="224022" cy="50859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24CF7B-402E-95EB-E460-25EE44D53AB2}"/>
                </a:ext>
              </a:extLst>
            </p:cNvPr>
            <p:cNvCxnSpPr/>
            <p:nvPr/>
          </p:nvCxnSpPr>
          <p:spPr>
            <a:xfrm>
              <a:off x="1698439" y="4875760"/>
              <a:ext cx="3940449"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944911-2FD8-A7E9-AACE-DD0C94CE9B79}"/>
                </a:ext>
              </a:extLst>
            </p:cNvPr>
            <p:cNvCxnSpPr>
              <a:cxnSpLocks/>
            </p:cNvCxnSpPr>
            <p:nvPr/>
          </p:nvCxnSpPr>
          <p:spPr>
            <a:xfrm>
              <a:off x="1474417" y="4372838"/>
              <a:ext cx="5115684"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4AD091-4BCF-56D4-83AF-67981ECFCE90}"/>
                </a:ext>
              </a:extLst>
            </p:cNvPr>
            <p:cNvCxnSpPr>
              <a:cxnSpLocks/>
            </p:cNvCxnSpPr>
            <p:nvPr/>
          </p:nvCxnSpPr>
          <p:spPr>
            <a:xfrm>
              <a:off x="1728340" y="3860293"/>
              <a:ext cx="1804291"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37801D-89CC-0B5E-618B-492C135D3645}"/>
                </a:ext>
              </a:extLst>
            </p:cNvPr>
            <p:cNvCxnSpPr/>
            <p:nvPr/>
          </p:nvCxnSpPr>
          <p:spPr>
            <a:xfrm flipH="1">
              <a:off x="1474417" y="3860293"/>
              <a:ext cx="253923" cy="512545"/>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4E528C-81D5-F60C-F49D-F131A04FA70B}"/>
                </a:ext>
              </a:extLst>
            </p:cNvPr>
            <p:cNvCxnSpPr>
              <a:cxnSpLocks/>
            </p:cNvCxnSpPr>
            <p:nvPr/>
          </p:nvCxnSpPr>
          <p:spPr>
            <a:xfrm>
              <a:off x="2299303" y="3394878"/>
              <a:ext cx="1369215"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3592E3-696B-1EA8-C56E-FBFF5F5C0A55}"/>
                </a:ext>
              </a:extLst>
            </p:cNvPr>
            <p:cNvCxnSpPr/>
            <p:nvPr/>
          </p:nvCxnSpPr>
          <p:spPr>
            <a:xfrm>
              <a:off x="6015241" y="2501417"/>
              <a:ext cx="0" cy="2581864"/>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D6C37D-12DD-1EAA-0C17-F948E96735A7}"/>
                </a:ext>
              </a:extLst>
            </p:cNvPr>
            <p:cNvCxnSpPr/>
            <p:nvPr/>
          </p:nvCxnSpPr>
          <p:spPr>
            <a:xfrm>
              <a:off x="6590101" y="2501417"/>
              <a:ext cx="0" cy="2581864"/>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6EA7EB-F839-A447-F634-986E59A56DC1}"/>
                </a:ext>
              </a:extLst>
            </p:cNvPr>
            <p:cNvCxnSpPr/>
            <p:nvPr/>
          </p:nvCxnSpPr>
          <p:spPr>
            <a:xfrm>
              <a:off x="6015241" y="5083281"/>
              <a:ext cx="574861"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012D0E-7366-5689-7600-C0D40EF95FF7}"/>
                </a:ext>
              </a:extLst>
            </p:cNvPr>
            <p:cNvCxnSpPr>
              <a:cxnSpLocks/>
            </p:cNvCxnSpPr>
            <p:nvPr/>
          </p:nvCxnSpPr>
          <p:spPr>
            <a:xfrm>
              <a:off x="5383172" y="3860293"/>
              <a:ext cx="1206930"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D0329C-9E16-9DE4-03EA-79DA6A1BE73B}"/>
                </a:ext>
              </a:extLst>
            </p:cNvPr>
            <p:cNvCxnSpPr>
              <a:cxnSpLocks/>
            </p:cNvCxnSpPr>
            <p:nvPr/>
          </p:nvCxnSpPr>
          <p:spPr>
            <a:xfrm>
              <a:off x="5035423" y="3316743"/>
              <a:ext cx="1554964"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55F868-DBE9-F2A9-C2E2-EF5D7F3DF2A8}"/>
                </a:ext>
              </a:extLst>
            </p:cNvPr>
            <p:cNvCxnSpPr>
              <a:cxnSpLocks/>
            </p:cNvCxnSpPr>
            <p:nvPr/>
          </p:nvCxnSpPr>
          <p:spPr>
            <a:xfrm flipV="1">
              <a:off x="3484684" y="2871031"/>
              <a:ext cx="2530557" cy="35186"/>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8A5D64-F639-B8E3-9738-38EB88815304}"/>
                </a:ext>
              </a:extLst>
            </p:cNvPr>
            <p:cNvCxnSpPr>
              <a:cxnSpLocks/>
            </p:cNvCxnSpPr>
            <p:nvPr/>
          </p:nvCxnSpPr>
          <p:spPr>
            <a:xfrm flipH="1" flipV="1">
              <a:off x="5621133" y="1618149"/>
              <a:ext cx="395398" cy="897661"/>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6217-DD79-178E-F91B-8C76DD354DA3}"/>
                </a:ext>
              </a:extLst>
            </p:cNvPr>
            <p:cNvCxnSpPr>
              <a:cxnSpLocks/>
            </p:cNvCxnSpPr>
            <p:nvPr/>
          </p:nvCxnSpPr>
          <p:spPr>
            <a:xfrm>
              <a:off x="4721647" y="2501417"/>
              <a:ext cx="1868454"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6651FB-9EFF-C4BF-FA44-7930110BABDA}"/>
                </a:ext>
              </a:extLst>
            </p:cNvPr>
            <p:cNvCxnSpPr>
              <a:cxnSpLocks/>
            </p:cNvCxnSpPr>
            <p:nvPr/>
          </p:nvCxnSpPr>
          <p:spPr>
            <a:xfrm flipH="1" flipV="1">
              <a:off x="4364399" y="1618149"/>
              <a:ext cx="521980" cy="1260929"/>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0D65B9-C516-69C2-1E6F-C07C81B66BF8}"/>
                </a:ext>
              </a:extLst>
            </p:cNvPr>
            <p:cNvCxnSpPr>
              <a:cxnSpLocks/>
            </p:cNvCxnSpPr>
            <p:nvPr/>
          </p:nvCxnSpPr>
          <p:spPr>
            <a:xfrm>
              <a:off x="4619731" y="2229642"/>
              <a:ext cx="1290932"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9F1053-AE6B-881C-079F-97B0B18FE3A4}"/>
                </a:ext>
              </a:extLst>
            </p:cNvPr>
            <p:cNvCxnSpPr>
              <a:cxnSpLocks/>
            </p:cNvCxnSpPr>
            <p:nvPr/>
          </p:nvCxnSpPr>
          <p:spPr>
            <a:xfrm>
              <a:off x="4483844" y="1933407"/>
              <a:ext cx="1290932" cy="0"/>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25A280-664C-05B0-0CFA-AC1CDC84353D}"/>
                </a:ext>
              </a:extLst>
            </p:cNvPr>
            <p:cNvCxnSpPr>
              <a:cxnSpLocks/>
            </p:cNvCxnSpPr>
            <p:nvPr/>
          </p:nvCxnSpPr>
          <p:spPr>
            <a:xfrm>
              <a:off x="5059883" y="2879078"/>
              <a:ext cx="0" cy="437665"/>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08C0488D-BBDC-5C09-0DE5-0883F8988332}"/>
                </a:ext>
              </a:extLst>
            </p:cNvPr>
            <p:cNvSpPr/>
            <p:nvPr/>
          </p:nvSpPr>
          <p:spPr>
            <a:xfrm>
              <a:off x="1690737" y="1621545"/>
              <a:ext cx="3936545" cy="429744"/>
            </a:xfrm>
            <a:custGeom>
              <a:avLst/>
              <a:gdLst>
                <a:gd name="connsiteX0" fmla="*/ 3667125 w 3667125"/>
                <a:gd name="connsiteY0" fmla="*/ 0 h 481965"/>
                <a:gd name="connsiteX1" fmla="*/ 2011680 w 3667125"/>
                <a:gd name="connsiteY1" fmla="*/ 0 h 481965"/>
                <a:gd name="connsiteX2" fmla="*/ 1864995 w 3667125"/>
                <a:gd name="connsiteY2" fmla="*/ 13335 h 481965"/>
                <a:gd name="connsiteX3" fmla="*/ 1725930 w 3667125"/>
                <a:gd name="connsiteY3" fmla="*/ 41910 h 481965"/>
                <a:gd name="connsiteX4" fmla="*/ 1609725 w 3667125"/>
                <a:gd name="connsiteY4" fmla="*/ 87630 h 481965"/>
                <a:gd name="connsiteX5" fmla="*/ 1527810 w 3667125"/>
                <a:gd name="connsiteY5" fmla="*/ 139065 h 481965"/>
                <a:gd name="connsiteX6" fmla="*/ 1373505 w 3667125"/>
                <a:gd name="connsiteY6" fmla="*/ 257175 h 481965"/>
                <a:gd name="connsiteX7" fmla="*/ 1251585 w 3667125"/>
                <a:gd name="connsiteY7" fmla="*/ 344805 h 481965"/>
                <a:gd name="connsiteX8" fmla="*/ 1097280 w 3667125"/>
                <a:gd name="connsiteY8" fmla="*/ 428625 h 481965"/>
                <a:gd name="connsiteX9" fmla="*/ 914400 w 3667125"/>
                <a:gd name="connsiteY9" fmla="*/ 470535 h 481965"/>
                <a:gd name="connsiteX10" fmla="*/ 481965 w 3667125"/>
                <a:gd name="connsiteY10" fmla="*/ 481965 h 481965"/>
                <a:gd name="connsiteX11" fmla="*/ 0 w 3667125"/>
                <a:gd name="connsiteY11" fmla="*/ 481965 h 481965"/>
                <a:gd name="connsiteX0" fmla="*/ 4414895 w 4414895"/>
                <a:gd name="connsiteY0" fmla="*/ 0 h 481965"/>
                <a:gd name="connsiteX1" fmla="*/ 2759450 w 4414895"/>
                <a:gd name="connsiteY1" fmla="*/ 0 h 481965"/>
                <a:gd name="connsiteX2" fmla="*/ 2612765 w 4414895"/>
                <a:gd name="connsiteY2" fmla="*/ 13335 h 481965"/>
                <a:gd name="connsiteX3" fmla="*/ 2473700 w 4414895"/>
                <a:gd name="connsiteY3" fmla="*/ 41910 h 481965"/>
                <a:gd name="connsiteX4" fmla="*/ 2357495 w 4414895"/>
                <a:gd name="connsiteY4" fmla="*/ 87630 h 481965"/>
                <a:gd name="connsiteX5" fmla="*/ 2275580 w 4414895"/>
                <a:gd name="connsiteY5" fmla="*/ 139065 h 481965"/>
                <a:gd name="connsiteX6" fmla="*/ 2121275 w 4414895"/>
                <a:gd name="connsiteY6" fmla="*/ 257175 h 481965"/>
                <a:gd name="connsiteX7" fmla="*/ 1999355 w 4414895"/>
                <a:gd name="connsiteY7" fmla="*/ 344805 h 481965"/>
                <a:gd name="connsiteX8" fmla="*/ 1845050 w 4414895"/>
                <a:gd name="connsiteY8" fmla="*/ 428625 h 481965"/>
                <a:gd name="connsiteX9" fmla="*/ 1662170 w 4414895"/>
                <a:gd name="connsiteY9" fmla="*/ 470535 h 481965"/>
                <a:gd name="connsiteX10" fmla="*/ 1229735 w 4414895"/>
                <a:gd name="connsiteY10" fmla="*/ 481965 h 481965"/>
                <a:gd name="connsiteX11" fmla="*/ 0 w 4414895"/>
                <a:gd name="connsiteY11" fmla="*/ 481965 h 48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895" h="481965">
                  <a:moveTo>
                    <a:pt x="4414895" y="0"/>
                  </a:moveTo>
                  <a:lnTo>
                    <a:pt x="2759450" y="0"/>
                  </a:lnTo>
                  <a:lnTo>
                    <a:pt x="2612765" y="13335"/>
                  </a:lnTo>
                  <a:lnTo>
                    <a:pt x="2473700" y="41910"/>
                  </a:lnTo>
                  <a:lnTo>
                    <a:pt x="2357495" y="87630"/>
                  </a:lnTo>
                  <a:lnTo>
                    <a:pt x="2275580" y="139065"/>
                  </a:lnTo>
                  <a:lnTo>
                    <a:pt x="2121275" y="257175"/>
                  </a:lnTo>
                  <a:lnTo>
                    <a:pt x="1999355" y="344805"/>
                  </a:lnTo>
                  <a:lnTo>
                    <a:pt x="1845050" y="428625"/>
                  </a:lnTo>
                  <a:lnTo>
                    <a:pt x="1662170" y="470535"/>
                  </a:lnTo>
                  <a:lnTo>
                    <a:pt x="1229735" y="481965"/>
                  </a:lnTo>
                  <a:lnTo>
                    <a:pt x="0" y="481965"/>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6A973E4-163E-F5B2-4136-921B989C78CB}"/>
                </a:ext>
              </a:extLst>
            </p:cNvPr>
            <p:cNvSpPr/>
            <p:nvPr/>
          </p:nvSpPr>
          <p:spPr>
            <a:xfrm>
              <a:off x="6590387" y="4123575"/>
              <a:ext cx="2598789" cy="1367366"/>
            </a:xfrm>
            <a:custGeom>
              <a:avLst/>
              <a:gdLst>
                <a:gd name="connsiteX0" fmla="*/ 0 w 2259330"/>
                <a:gd name="connsiteY0" fmla="*/ 0 h 462915"/>
                <a:gd name="connsiteX1" fmla="*/ 253365 w 2259330"/>
                <a:gd name="connsiteY1" fmla="*/ 0 h 462915"/>
                <a:gd name="connsiteX2" fmla="*/ 363855 w 2259330"/>
                <a:gd name="connsiteY2" fmla="*/ 34290 h 462915"/>
                <a:gd name="connsiteX3" fmla="*/ 605790 w 2259330"/>
                <a:gd name="connsiteY3" fmla="*/ 99060 h 462915"/>
                <a:gd name="connsiteX4" fmla="*/ 800100 w 2259330"/>
                <a:gd name="connsiteY4" fmla="*/ 182880 h 462915"/>
                <a:gd name="connsiteX5" fmla="*/ 1000125 w 2259330"/>
                <a:gd name="connsiteY5" fmla="*/ 285750 h 462915"/>
                <a:gd name="connsiteX6" fmla="*/ 1211580 w 2259330"/>
                <a:gd name="connsiteY6" fmla="*/ 432435 h 462915"/>
                <a:gd name="connsiteX7" fmla="*/ 1253490 w 2259330"/>
                <a:gd name="connsiteY7" fmla="*/ 462915 h 462915"/>
                <a:gd name="connsiteX8" fmla="*/ 1341120 w 2259330"/>
                <a:gd name="connsiteY8" fmla="*/ 379095 h 462915"/>
                <a:gd name="connsiteX9" fmla="*/ 1432560 w 2259330"/>
                <a:gd name="connsiteY9" fmla="*/ 339090 h 462915"/>
                <a:gd name="connsiteX10" fmla="*/ 1598295 w 2259330"/>
                <a:gd name="connsiteY10" fmla="*/ 350520 h 462915"/>
                <a:gd name="connsiteX11" fmla="*/ 1619250 w 2259330"/>
                <a:gd name="connsiteY11" fmla="*/ 352425 h 462915"/>
                <a:gd name="connsiteX12" fmla="*/ 1725930 w 2259330"/>
                <a:gd name="connsiteY12" fmla="*/ 396240 h 462915"/>
                <a:gd name="connsiteX13" fmla="*/ 1876425 w 2259330"/>
                <a:gd name="connsiteY13" fmla="*/ 400050 h 462915"/>
                <a:gd name="connsiteX14" fmla="*/ 2097405 w 2259330"/>
                <a:gd name="connsiteY14" fmla="*/ 329565 h 462915"/>
                <a:gd name="connsiteX15" fmla="*/ 2259330 w 2259330"/>
                <a:gd name="connsiteY15" fmla="*/ 245745 h 462915"/>
                <a:gd name="connsiteX0" fmla="*/ 0 w 2271324"/>
                <a:gd name="connsiteY0" fmla="*/ 0 h 462915"/>
                <a:gd name="connsiteX1" fmla="*/ 253365 w 2271324"/>
                <a:gd name="connsiteY1" fmla="*/ 0 h 462915"/>
                <a:gd name="connsiteX2" fmla="*/ 363855 w 2271324"/>
                <a:gd name="connsiteY2" fmla="*/ 34290 h 462915"/>
                <a:gd name="connsiteX3" fmla="*/ 605790 w 2271324"/>
                <a:gd name="connsiteY3" fmla="*/ 99060 h 462915"/>
                <a:gd name="connsiteX4" fmla="*/ 800100 w 2271324"/>
                <a:gd name="connsiteY4" fmla="*/ 182880 h 462915"/>
                <a:gd name="connsiteX5" fmla="*/ 1000125 w 2271324"/>
                <a:gd name="connsiteY5" fmla="*/ 285750 h 462915"/>
                <a:gd name="connsiteX6" fmla="*/ 1211580 w 2271324"/>
                <a:gd name="connsiteY6" fmla="*/ 432435 h 462915"/>
                <a:gd name="connsiteX7" fmla="*/ 1253490 w 2271324"/>
                <a:gd name="connsiteY7" fmla="*/ 462915 h 462915"/>
                <a:gd name="connsiteX8" fmla="*/ 1341120 w 2271324"/>
                <a:gd name="connsiteY8" fmla="*/ 379095 h 462915"/>
                <a:gd name="connsiteX9" fmla="*/ 1432560 w 2271324"/>
                <a:gd name="connsiteY9" fmla="*/ 339090 h 462915"/>
                <a:gd name="connsiteX10" fmla="*/ 1598295 w 2271324"/>
                <a:gd name="connsiteY10" fmla="*/ 350520 h 462915"/>
                <a:gd name="connsiteX11" fmla="*/ 1619250 w 2271324"/>
                <a:gd name="connsiteY11" fmla="*/ 352425 h 462915"/>
                <a:gd name="connsiteX12" fmla="*/ 1725930 w 2271324"/>
                <a:gd name="connsiteY12" fmla="*/ 396240 h 462915"/>
                <a:gd name="connsiteX13" fmla="*/ 1876425 w 2271324"/>
                <a:gd name="connsiteY13" fmla="*/ 400050 h 462915"/>
                <a:gd name="connsiteX14" fmla="*/ 2097405 w 2271324"/>
                <a:gd name="connsiteY14" fmla="*/ 329565 h 462915"/>
                <a:gd name="connsiteX15" fmla="*/ 2259330 w 2271324"/>
                <a:gd name="connsiteY15" fmla="*/ 245745 h 462915"/>
                <a:gd name="connsiteX16" fmla="*/ 2259330 w 2271324"/>
                <a:gd name="connsiteY16" fmla="*/ 240030 h 462915"/>
                <a:gd name="connsiteX0" fmla="*/ 0 w 2484120"/>
                <a:gd name="connsiteY0" fmla="*/ 0 h 462915"/>
                <a:gd name="connsiteX1" fmla="*/ 253365 w 2484120"/>
                <a:gd name="connsiteY1" fmla="*/ 0 h 462915"/>
                <a:gd name="connsiteX2" fmla="*/ 363855 w 2484120"/>
                <a:gd name="connsiteY2" fmla="*/ 34290 h 462915"/>
                <a:gd name="connsiteX3" fmla="*/ 605790 w 2484120"/>
                <a:gd name="connsiteY3" fmla="*/ 99060 h 462915"/>
                <a:gd name="connsiteX4" fmla="*/ 800100 w 2484120"/>
                <a:gd name="connsiteY4" fmla="*/ 182880 h 462915"/>
                <a:gd name="connsiteX5" fmla="*/ 1000125 w 2484120"/>
                <a:gd name="connsiteY5" fmla="*/ 285750 h 462915"/>
                <a:gd name="connsiteX6" fmla="*/ 1211580 w 2484120"/>
                <a:gd name="connsiteY6" fmla="*/ 432435 h 462915"/>
                <a:gd name="connsiteX7" fmla="*/ 1253490 w 2484120"/>
                <a:gd name="connsiteY7" fmla="*/ 462915 h 462915"/>
                <a:gd name="connsiteX8" fmla="*/ 1341120 w 2484120"/>
                <a:gd name="connsiteY8" fmla="*/ 379095 h 462915"/>
                <a:gd name="connsiteX9" fmla="*/ 1432560 w 2484120"/>
                <a:gd name="connsiteY9" fmla="*/ 339090 h 462915"/>
                <a:gd name="connsiteX10" fmla="*/ 1598295 w 2484120"/>
                <a:gd name="connsiteY10" fmla="*/ 350520 h 462915"/>
                <a:gd name="connsiteX11" fmla="*/ 1619250 w 2484120"/>
                <a:gd name="connsiteY11" fmla="*/ 352425 h 462915"/>
                <a:gd name="connsiteX12" fmla="*/ 1725930 w 2484120"/>
                <a:gd name="connsiteY12" fmla="*/ 396240 h 462915"/>
                <a:gd name="connsiteX13" fmla="*/ 1876425 w 2484120"/>
                <a:gd name="connsiteY13" fmla="*/ 400050 h 462915"/>
                <a:gd name="connsiteX14" fmla="*/ 2097405 w 2484120"/>
                <a:gd name="connsiteY14" fmla="*/ 329565 h 462915"/>
                <a:gd name="connsiteX15" fmla="*/ 2259330 w 2484120"/>
                <a:gd name="connsiteY15" fmla="*/ 245745 h 462915"/>
                <a:gd name="connsiteX16" fmla="*/ 2484120 w 2484120"/>
                <a:gd name="connsiteY16" fmla="*/ 64770 h 462915"/>
                <a:gd name="connsiteX0" fmla="*/ 0 w 2501265"/>
                <a:gd name="connsiteY0" fmla="*/ 0 h 462915"/>
                <a:gd name="connsiteX1" fmla="*/ 253365 w 2501265"/>
                <a:gd name="connsiteY1" fmla="*/ 0 h 462915"/>
                <a:gd name="connsiteX2" fmla="*/ 363855 w 2501265"/>
                <a:gd name="connsiteY2" fmla="*/ 34290 h 462915"/>
                <a:gd name="connsiteX3" fmla="*/ 605790 w 2501265"/>
                <a:gd name="connsiteY3" fmla="*/ 99060 h 462915"/>
                <a:gd name="connsiteX4" fmla="*/ 800100 w 2501265"/>
                <a:gd name="connsiteY4" fmla="*/ 182880 h 462915"/>
                <a:gd name="connsiteX5" fmla="*/ 1000125 w 2501265"/>
                <a:gd name="connsiteY5" fmla="*/ 285750 h 462915"/>
                <a:gd name="connsiteX6" fmla="*/ 1211580 w 2501265"/>
                <a:gd name="connsiteY6" fmla="*/ 432435 h 462915"/>
                <a:gd name="connsiteX7" fmla="*/ 1253490 w 2501265"/>
                <a:gd name="connsiteY7" fmla="*/ 462915 h 462915"/>
                <a:gd name="connsiteX8" fmla="*/ 1341120 w 2501265"/>
                <a:gd name="connsiteY8" fmla="*/ 379095 h 462915"/>
                <a:gd name="connsiteX9" fmla="*/ 1432560 w 2501265"/>
                <a:gd name="connsiteY9" fmla="*/ 339090 h 462915"/>
                <a:gd name="connsiteX10" fmla="*/ 1598295 w 2501265"/>
                <a:gd name="connsiteY10" fmla="*/ 350520 h 462915"/>
                <a:gd name="connsiteX11" fmla="*/ 1619250 w 2501265"/>
                <a:gd name="connsiteY11" fmla="*/ 352425 h 462915"/>
                <a:gd name="connsiteX12" fmla="*/ 1725930 w 2501265"/>
                <a:gd name="connsiteY12" fmla="*/ 396240 h 462915"/>
                <a:gd name="connsiteX13" fmla="*/ 1876425 w 2501265"/>
                <a:gd name="connsiteY13" fmla="*/ 400050 h 462915"/>
                <a:gd name="connsiteX14" fmla="*/ 2097405 w 2501265"/>
                <a:gd name="connsiteY14" fmla="*/ 329565 h 462915"/>
                <a:gd name="connsiteX15" fmla="*/ 2259330 w 2501265"/>
                <a:gd name="connsiteY15" fmla="*/ 245745 h 462915"/>
                <a:gd name="connsiteX16" fmla="*/ 2501265 w 2501265"/>
                <a:gd name="connsiteY16" fmla="*/ 80010 h 462915"/>
                <a:gd name="connsiteX0" fmla="*/ 0 w 2501265"/>
                <a:gd name="connsiteY0" fmla="*/ 0 h 462915"/>
                <a:gd name="connsiteX1" fmla="*/ 253365 w 2501265"/>
                <a:gd name="connsiteY1" fmla="*/ 0 h 462915"/>
                <a:gd name="connsiteX2" fmla="*/ 363855 w 2501265"/>
                <a:gd name="connsiteY2" fmla="*/ 34290 h 462915"/>
                <a:gd name="connsiteX3" fmla="*/ 605790 w 2501265"/>
                <a:gd name="connsiteY3" fmla="*/ 99060 h 462915"/>
                <a:gd name="connsiteX4" fmla="*/ 800100 w 2501265"/>
                <a:gd name="connsiteY4" fmla="*/ 182880 h 462915"/>
                <a:gd name="connsiteX5" fmla="*/ 1000125 w 2501265"/>
                <a:gd name="connsiteY5" fmla="*/ 285750 h 462915"/>
                <a:gd name="connsiteX6" fmla="*/ 1211580 w 2501265"/>
                <a:gd name="connsiteY6" fmla="*/ 432435 h 462915"/>
                <a:gd name="connsiteX7" fmla="*/ 1253490 w 2501265"/>
                <a:gd name="connsiteY7" fmla="*/ 462915 h 462915"/>
                <a:gd name="connsiteX8" fmla="*/ 1341120 w 2501265"/>
                <a:gd name="connsiteY8" fmla="*/ 379095 h 462915"/>
                <a:gd name="connsiteX9" fmla="*/ 1432560 w 2501265"/>
                <a:gd name="connsiteY9" fmla="*/ 339090 h 462915"/>
                <a:gd name="connsiteX10" fmla="*/ 1598295 w 2501265"/>
                <a:gd name="connsiteY10" fmla="*/ 350520 h 462915"/>
                <a:gd name="connsiteX11" fmla="*/ 1619250 w 2501265"/>
                <a:gd name="connsiteY11" fmla="*/ 352425 h 462915"/>
                <a:gd name="connsiteX12" fmla="*/ 1725930 w 2501265"/>
                <a:gd name="connsiteY12" fmla="*/ 396240 h 462915"/>
                <a:gd name="connsiteX13" fmla="*/ 1876425 w 2501265"/>
                <a:gd name="connsiteY13" fmla="*/ 400050 h 462915"/>
                <a:gd name="connsiteX14" fmla="*/ 2097405 w 2501265"/>
                <a:gd name="connsiteY14" fmla="*/ 329565 h 462915"/>
                <a:gd name="connsiteX15" fmla="*/ 2266950 w 2501265"/>
                <a:gd name="connsiteY15" fmla="*/ 255270 h 462915"/>
                <a:gd name="connsiteX16" fmla="*/ 2501265 w 2501265"/>
                <a:gd name="connsiteY16" fmla="*/ 80010 h 462915"/>
                <a:gd name="connsiteX0" fmla="*/ 0 w 2501265"/>
                <a:gd name="connsiteY0" fmla="*/ 0 h 462915"/>
                <a:gd name="connsiteX1" fmla="*/ 253365 w 2501265"/>
                <a:gd name="connsiteY1" fmla="*/ 0 h 462915"/>
                <a:gd name="connsiteX2" fmla="*/ 363855 w 2501265"/>
                <a:gd name="connsiteY2" fmla="*/ 34290 h 462915"/>
                <a:gd name="connsiteX3" fmla="*/ 605790 w 2501265"/>
                <a:gd name="connsiteY3" fmla="*/ 99060 h 462915"/>
                <a:gd name="connsiteX4" fmla="*/ 800100 w 2501265"/>
                <a:gd name="connsiteY4" fmla="*/ 182880 h 462915"/>
                <a:gd name="connsiteX5" fmla="*/ 1000125 w 2501265"/>
                <a:gd name="connsiteY5" fmla="*/ 285750 h 462915"/>
                <a:gd name="connsiteX6" fmla="*/ 1211580 w 2501265"/>
                <a:gd name="connsiteY6" fmla="*/ 432435 h 462915"/>
                <a:gd name="connsiteX7" fmla="*/ 1253490 w 2501265"/>
                <a:gd name="connsiteY7" fmla="*/ 462915 h 462915"/>
                <a:gd name="connsiteX8" fmla="*/ 1341120 w 2501265"/>
                <a:gd name="connsiteY8" fmla="*/ 379095 h 462915"/>
                <a:gd name="connsiteX9" fmla="*/ 1432560 w 2501265"/>
                <a:gd name="connsiteY9" fmla="*/ 339090 h 462915"/>
                <a:gd name="connsiteX10" fmla="*/ 1598295 w 2501265"/>
                <a:gd name="connsiteY10" fmla="*/ 350520 h 462915"/>
                <a:gd name="connsiteX11" fmla="*/ 1619250 w 2501265"/>
                <a:gd name="connsiteY11" fmla="*/ 352425 h 462915"/>
                <a:gd name="connsiteX12" fmla="*/ 1725930 w 2501265"/>
                <a:gd name="connsiteY12" fmla="*/ 396240 h 462915"/>
                <a:gd name="connsiteX13" fmla="*/ 1876425 w 2501265"/>
                <a:gd name="connsiteY13" fmla="*/ 400050 h 462915"/>
                <a:gd name="connsiteX14" fmla="*/ 2097405 w 2501265"/>
                <a:gd name="connsiteY14" fmla="*/ 329565 h 462915"/>
                <a:gd name="connsiteX15" fmla="*/ 2266950 w 2501265"/>
                <a:gd name="connsiteY15" fmla="*/ 255270 h 462915"/>
                <a:gd name="connsiteX16" fmla="*/ 2501265 w 2501265"/>
                <a:gd name="connsiteY16" fmla="*/ 80010 h 462915"/>
                <a:gd name="connsiteX0" fmla="*/ 0 w 2518084"/>
                <a:gd name="connsiteY0" fmla="*/ 0 h 462915"/>
                <a:gd name="connsiteX1" fmla="*/ 253365 w 2518084"/>
                <a:gd name="connsiteY1" fmla="*/ 0 h 462915"/>
                <a:gd name="connsiteX2" fmla="*/ 363855 w 2518084"/>
                <a:gd name="connsiteY2" fmla="*/ 34290 h 462915"/>
                <a:gd name="connsiteX3" fmla="*/ 605790 w 2518084"/>
                <a:gd name="connsiteY3" fmla="*/ 99060 h 462915"/>
                <a:gd name="connsiteX4" fmla="*/ 800100 w 2518084"/>
                <a:gd name="connsiteY4" fmla="*/ 182880 h 462915"/>
                <a:gd name="connsiteX5" fmla="*/ 1000125 w 2518084"/>
                <a:gd name="connsiteY5" fmla="*/ 285750 h 462915"/>
                <a:gd name="connsiteX6" fmla="*/ 1211580 w 2518084"/>
                <a:gd name="connsiteY6" fmla="*/ 432435 h 462915"/>
                <a:gd name="connsiteX7" fmla="*/ 1253490 w 2518084"/>
                <a:gd name="connsiteY7" fmla="*/ 462915 h 462915"/>
                <a:gd name="connsiteX8" fmla="*/ 1341120 w 2518084"/>
                <a:gd name="connsiteY8" fmla="*/ 379095 h 462915"/>
                <a:gd name="connsiteX9" fmla="*/ 1432560 w 2518084"/>
                <a:gd name="connsiteY9" fmla="*/ 339090 h 462915"/>
                <a:gd name="connsiteX10" fmla="*/ 1598295 w 2518084"/>
                <a:gd name="connsiteY10" fmla="*/ 350520 h 462915"/>
                <a:gd name="connsiteX11" fmla="*/ 1619250 w 2518084"/>
                <a:gd name="connsiteY11" fmla="*/ 352425 h 462915"/>
                <a:gd name="connsiteX12" fmla="*/ 1725930 w 2518084"/>
                <a:gd name="connsiteY12" fmla="*/ 396240 h 462915"/>
                <a:gd name="connsiteX13" fmla="*/ 1876425 w 2518084"/>
                <a:gd name="connsiteY13" fmla="*/ 400050 h 462915"/>
                <a:gd name="connsiteX14" fmla="*/ 2097405 w 2518084"/>
                <a:gd name="connsiteY14" fmla="*/ 329565 h 462915"/>
                <a:gd name="connsiteX15" fmla="*/ 2266950 w 2518084"/>
                <a:gd name="connsiteY15" fmla="*/ 255270 h 462915"/>
                <a:gd name="connsiteX16" fmla="*/ 2501265 w 2518084"/>
                <a:gd name="connsiteY16" fmla="*/ 80010 h 462915"/>
                <a:gd name="connsiteX17" fmla="*/ 2499360 w 2518084"/>
                <a:gd name="connsiteY17" fmla="*/ 70485 h 462915"/>
                <a:gd name="connsiteX0" fmla="*/ 0 w 2678430"/>
                <a:gd name="connsiteY0" fmla="*/ 167640 h 630555"/>
                <a:gd name="connsiteX1" fmla="*/ 253365 w 2678430"/>
                <a:gd name="connsiteY1" fmla="*/ 167640 h 630555"/>
                <a:gd name="connsiteX2" fmla="*/ 363855 w 2678430"/>
                <a:gd name="connsiteY2" fmla="*/ 201930 h 630555"/>
                <a:gd name="connsiteX3" fmla="*/ 605790 w 2678430"/>
                <a:gd name="connsiteY3" fmla="*/ 266700 h 630555"/>
                <a:gd name="connsiteX4" fmla="*/ 800100 w 2678430"/>
                <a:gd name="connsiteY4" fmla="*/ 350520 h 630555"/>
                <a:gd name="connsiteX5" fmla="*/ 1000125 w 2678430"/>
                <a:gd name="connsiteY5" fmla="*/ 453390 h 630555"/>
                <a:gd name="connsiteX6" fmla="*/ 1211580 w 2678430"/>
                <a:gd name="connsiteY6" fmla="*/ 600075 h 630555"/>
                <a:gd name="connsiteX7" fmla="*/ 1253490 w 2678430"/>
                <a:gd name="connsiteY7" fmla="*/ 630555 h 630555"/>
                <a:gd name="connsiteX8" fmla="*/ 1341120 w 2678430"/>
                <a:gd name="connsiteY8" fmla="*/ 546735 h 630555"/>
                <a:gd name="connsiteX9" fmla="*/ 1432560 w 2678430"/>
                <a:gd name="connsiteY9" fmla="*/ 506730 h 630555"/>
                <a:gd name="connsiteX10" fmla="*/ 1598295 w 2678430"/>
                <a:gd name="connsiteY10" fmla="*/ 518160 h 630555"/>
                <a:gd name="connsiteX11" fmla="*/ 1619250 w 2678430"/>
                <a:gd name="connsiteY11" fmla="*/ 520065 h 630555"/>
                <a:gd name="connsiteX12" fmla="*/ 1725930 w 2678430"/>
                <a:gd name="connsiteY12" fmla="*/ 563880 h 630555"/>
                <a:gd name="connsiteX13" fmla="*/ 1876425 w 2678430"/>
                <a:gd name="connsiteY13" fmla="*/ 567690 h 630555"/>
                <a:gd name="connsiteX14" fmla="*/ 2097405 w 2678430"/>
                <a:gd name="connsiteY14" fmla="*/ 497205 h 630555"/>
                <a:gd name="connsiteX15" fmla="*/ 2266950 w 2678430"/>
                <a:gd name="connsiteY15" fmla="*/ 422910 h 630555"/>
                <a:gd name="connsiteX16" fmla="*/ 2501265 w 2678430"/>
                <a:gd name="connsiteY16" fmla="*/ 247650 h 630555"/>
                <a:gd name="connsiteX17" fmla="*/ 2678430 w 2678430"/>
                <a:gd name="connsiteY17" fmla="*/ 0 h 630555"/>
                <a:gd name="connsiteX0" fmla="*/ 0 w 2691552"/>
                <a:gd name="connsiteY0" fmla="*/ 187712 h 650627"/>
                <a:gd name="connsiteX1" fmla="*/ 253365 w 2691552"/>
                <a:gd name="connsiteY1" fmla="*/ 187712 h 650627"/>
                <a:gd name="connsiteX2" fmla="*/ 363855 w 2691552"/>
                <a:gd name="connsiteY2" fmla="*/ 222002 h 650627"/>
                <a:gd name="connsiteX3" fmla="*/ 605790 w 2691552"/>
                <a:gd name="connsiteY3" fmla="*/ 286772 h 650627"/>
                <a:gd name="connsiteX4" fmla="*/ 800100 w 2691552"/>
                <a:gd name="connsiteY4" fmla="*/ 370592 h 650627"/>
                <a:gd name="connsiteX5" fmla="*/ 1000125 w 2691552"/>
                <a:gd name="connsiteY5" fmla="*/ 473462 h 650627"/>
                <a:gd name="connsiteX6" fmla="*/ 1211580 w 2691552"/>
                <a:gd name="connsiteY6" fmla="*/ 620147 h 650627"/>
                <a:gd name="connsiteX7" fmla="*/ 1253490 w 2691552"/>
                <a:gd name="connsiteY7" fmla="*/ 650627 h 650627"/>
                <a:gd name="connsiteX8" fmla="*/ 1341120 w 2691552"/>
                <a:gd name="connsiteY8" fmla="*/ 566807 h 650627"/>
                <a:gd name="connsiteX9" fmla="*/ 1432560 w 2691552"/>
                <a:gd name="connsiteY9" fmla="*/ 526802 h 650627"/>
                <a:gd name="connsiteX10" fmla="*/ 1598295 w 2691552"/>
                <a:gd name="connsiteY10" fmla="*/ 538232 h 650627"/>
                <a:gd name="connsiteX11" fmla="*/ 1619250 w 2691552"/>
                <a:gd name="connsiteY11" fmla="*/ 540137 h 650627"/>
                <a:gd name="connsiteX12" fmla="*/ 1725930 w 2691552"/>
                <a:gd name="connsiteY12" fmla="*/ 583952 h 650627"/>
                <a:gd name="connsiteX13" fmla="*/ 1876425 w 2691552"/>
                <a:gd name="connsiteY13" fmla="*/ 587762 h 650627"/>
                <a:gd name="connsiteX14" fmla="*/ 2097405 w 2691552"/>
                <a:gd name="connsiteY14" fmla="*/ 517277 h 650627"/>
                <a:gd name="connsiteX15" fmla="*/ 2266950 w 2691552"/>
                <a:gd name="connsiteY15" fmla="*/ 442982 h 650627"/>
                <a:gd name="connsiteX16" fmla="*/ 2501265 w 2691552"/>
                <a:gd name="connsiteY16" fmla="*/ 267722 h 650627"/>
                <a:gd name="connsiteX17" fmla="*/ 2678430 w 2691552"/>
                <a:gd name="connsiteY17" fmla="*/ 20072 h 650627"/>
                <a:gd name="connsiteX18" fmla="*/ 2678429 w 2691552"/>
                <a:gd name="connsiteY18" fmla="*/ 14357 h 650627"/>
                <a:gd name="connsiteX0" fmla="*/ 0 w 2863214"/>
                <a:gd name="connsiteY0" fmla="*/ 510540 h 973455"/>
                <a:gd name="connsiteX1" fmla="*/ 253365 w 2863214"/>
                <a:gd name="connsiteY1" fmla="*/ 510540 h 973455"/>
                <a:gd name="connsiteX2" fmla="*/ 363855 w 2863214"/>
                <a:gd name="connsiteY2" fmla="*/ 544830 h 973455"/>
                <a:gd name="connsiteX3" fmla="*/ 605790 w 2863214"/>
                <a:gd name="connsiteY3" fmla="*/ 609600 h 973455"/>
                <a:gd name="connsiteX4" fmla="*/ 800100 w 2863214"/>
                <a:gd name="connsiteY4" fmla="*/ 693420 h 973455"/>
                <a:gd name="connsiteX5" fmla="*/ 1000125 w 2863214"/>
                <a:gd name="connsiteY5" fmla="*/ 796290 h 973455"/>
                <a:gd name="connsiteX6" fmla="*/ 1211580 w 2863214"/>
                <a:gd name="connsiteY6" fmla="*/ 942975 h 973455"/>
                <a:gd name="connsiteX7" fmla="*/ 1253490 w 2863214"/>
                <a:gd name="connsiteY7" fmla="*/ 973455 h 973455"/>
                <a:gd name="connsiteX8" fmla="*/ 1341120 w 2863214"/>
                <a:gd name="connsiteY8" fmla="*/ 889635 h 973455"/>
                <a:gd name="connsiteX9" fmla="*/ 1432560 w 2863214"/>
                <a:gd name="connsiteY9" fmla="*/ 849630 h 973455"/>
                <a:gd name="connsiteX10" fmla="*/ 1598295 w 2863214"/>
                <a:gd name="connsiteY10" fmla="*/ 861060 h 973455"/>
                <a:gd name="connsiteX11" fmla="*/ 1619250 w 2863214"/>
                <a:gd name="connsiteY11" fmla="*/ 862965 h 973455"/>
                <a:gd name="connsiteX12" fmla="*/ 1725930 w 2863214"/>
                <a:gd name="connsiteY12" fmla="*/ 906780 h 973455"/>
                <a:gd name="connsiteX13" fmla="*/ 1876425 w 2863214"/>
                <a:gd name="connsiteY13" fmla="*/ 910590 h 973455"/>
                <a:gd name="connsiteX14" fmla="*/ 2097405 w 2863214"/>
                <a:gd name="connsiteY14" fmla="*/ 840105 h 973455"/>
                <a:gd name="connsiteX15" fmla="*/ 2266950 w 2863214"/>
                <a:gd name="connsiteY15" fmla="*/ 765810 h 973455"/>
                <a:gd name="connsiteX16" fmla="*/ 2501265 w 2863214"/>
                <a:gd name="connsiteY16" fmla="*/ 590550 h 973455"/>
                <a:gd name="connsiteX17" fmla="*/ 2678430 w 2863214"/>
                <a:gd name="connsiteY17" fmla="*/ 342900 h 973455"/>
                <a:gd name="connsiteX18" fmla="*/ 2863214 w 2863214"/>
                <a:gd name="connsiteY18" fmla="*/ 0 h 973455"/>
                <a:gd name="connsiteX0" fmla="*/ 0 w 2876367"/>
                <a:gd name="connsiteY0" fmla="*/ 535940 h 998855"/>
                <a:gd name="connsiteX1" fmla="*/ 253365 w 2876367"/>
                <a:gd name="connsiteY1" fmla="*/ 535940 h 998855"/>
                <a:gd name="connsiteX2" fmla="*/ 363855 w 2876367"/>
                <a:gd name="connsiteY2" fmla="*/ 570230 h 998855"/>
                <a:gd name="connsiteX3" fmla="*/ 605790 w 2876367"/>
                <a:gd name="connsiteY3" fmla="*/ 635000 h 998855"/>
                <a:gd name="connsiteX4" fmla="*/ 800100 w 2876367"/>
                <a:gd name="connsiteY4" fmla="*/ 718820 h 998855"/>
                <a:gd name="connsiteX5" fmla="*/ 1000125 w 2876367"/>
                <a:gd name="connsiteY5" fmla="*/ 821690 h 998855"/>
                <a:gd name="connsiteX6" fmla="*/ 1211580 w 2876367"/>
                <a:gd name="connsiteY6" fmla="*/ 968375 h 998855"/>
                <a:gd name="connsiteX7" fmla="*/ 1253490 w 2876367"/>
                <a:gd name="connsiteY7" fmla="*/ 998855 h 998855"/>
                <a:gd name="connsiteX8" fmla="*/ 1341120 w 2876367"/>
                <a:gd name="connsiteY8" fmla="*/ 915035 h 998855"/>
                <a:gd name="connsiteX9" fmla="*/ 1432560 w 2876367"/>
                <a:gd name="connsiteY9" fmla="*/ 875030 h 998855"/>
                <a:gd name="connsiteX10" fmla="*/ 1598295 w 2876367"/>
                <a:gd name="connsiteY10" fmla="*/ 886460 h 998855"/>
                <a:gd name="connsiteX11" fmla="*/ 1619250 w 2876367"/>
                <a:gd name="connsiteY11" fmla="*/ 888365 h 998855"/>
                <a:gd name="connsiteX12" fmla="*/ 1725930 w 2876367"/>
                <a:gd name="connsiteY12" fmla="*/ 932180 h 998855"/>
                <a:gd name="connsiteX13" fmla="*/ 1876425 w 2876367"/>
                <a:gd name="connsiteY13" fmla="*/ 935990 h 998855"/>
                <a:gd name="connsiteX14" fmla="*/ 2097405 w 2876367"/>
                <a:gd name="connsiteY14" fmla="*/ 865505 h 998855"/>
                <a:gd name="connsiteX15" fmla="*/ 2266950 w 2876367"/>
                <a:gd name="connsiteY15" fmla="*/ 791210 h 998855"/>
                <a:gd name="connsiteX16" fmla="*/ 2501265 w 2876367"/>
                <a:gd name="connsiteY16" fmla="*/ 615950 h 998855"/>
                <a:gd name="connsiteX17" fmla="*/ 2678430 w 2876367"/>
                <a:gd name="connsiteY17" fmla="*/ 368300 h 998855"/>
                <a:gd name="connsiteX18" fmla="*/ 2863214 w 2876367"/>
                <a:gd name="connsiteY18" fmla="*/ 25400 h 998855"/>
                <a:gd name="connsiteX19" fmla="*/ 2861309 w 2876367"/>
                <a:gd name="connsiteY19" fmla="*/ 25400 h 998855"/>
                <a:gd name="connsiteX0" fmla="*/ 0 w 2912749"/>
                <a:gd name="connsiteY0" fmla="*/ 645795 h 1108710"/>
                <a:gd name="connsiteX1" fmla="*/ 253365 w 2912749"/>
                <a:gd name="connsiteY1" fmla="*/ 645795 h 1108710"/>
                <a:gd name="connsiteX2" fmla="*/ 363855 w 2912749"/>
                <a:gd name="connsiteY2" fmla="*/ 680085 h 1108710"/>
                <a:gd name="connsiteX3" fmla="*/ 605790 w 2912749"/>
                <a:gd name="connsiteY3" fmla="*/ 744855 h 1108710"/>
                <a:gd name="connsiteX4" fmla="*/ 800100 w 2912749"/>
                <a:gd name="connsiteY4" fmla="*/ 828675 h 1108710"/>
                <a:gd name="connsiteX5" fmla="*/ 1000125 w 2912749"/>
                <a:gd name="connsiteY5" fmla="*/ 931545 h 1108710"/>
                <a:gd name="connsiteX6" fmla="*/ 1211580 w 2912749"/>
                <a:gd name="connsiteY6" fmla="*/ 1078230 h 1108710"/>
                <a:gd name="connsiteX7" fmla="*/ 1253490 w 2912749"/>
                <a:gd name="connsiteY7" fmla="*/ 1108710 h 1108710"/>
                <a:gd name="connsiteX8" fmla="*/ 1341120 w 2912749"/>
                <a:gd name="connsiteY8" fmla="*/ 1024890 h 1108710"/>
                <a:gd name="connsiteX9" fmla="*/ 1432560 w 2912749"/>
                <a:gd name="connsiteY9" fmla="*/ 984885 h 1108710"/>
                <a:gd name="connsiteX10" fmla="*/ 1598295 w 2912749"/>
                <a:gd name="connsiteY10" fmla="*/ 996315 h 1108710"/>
                <a:gd name="connsiteX11" fmla="*/ 1619250 w 2912749"/>
                <a:gd name="connsiteY11" fmla="*/ 998220 h 1108710"/>
                <a:gd name="connsiteX12" fmla="*/ 1725930 w 2912749"/>
                <a:gd name="connsiteY12" fmla="*/ 1042035 h 1108710"/>
                <a:gd name="connsiteX13" fmla="*/ 1876425 w 2912749"/>
                <a:gd name="connsiteY13" fmla="*/ 1045845 h 1108710"/>
                <a:gd name="connsiteX14" fmla="*/ 2097405 w 2912749"/>
                <a:gd name="connsiteY14" fmla="*/ 975360 h 1108710"/>
                <a:gd name="connsiteX15" fmla="*/ 2266950 w 2912749"/>
                <a:gd name="connsiteY15" fmla="*/ 901065 h 1108710"/>
                <a:gd name="connsiteX16" fmla="*/ 2501265 w 2912749"/>
                <a:gd name="connsiteY16" fmla="*/ 725805 h 1108710"/>
                <a:gd name="connsiteX17" fmla="*/ 2678430 w 2912749"/>
                <a:gd name="connsiteY17" fmla="*/ 478155 h 1108710"/>
                <a:gd name="connsiteX18" fmla="*/ 2863214 w 2912749"/>
                <a:gd name="connsiteY18" fmla="*/ 135255 h 1108710"/>
                <a:gd name="connsiteX19" fmla="*/ 2912744 w 2912749"/>
                <a:gd name="connsiteY19" fmla="*/ 0 h 1108710"/>
                <a:gd name="connsiteX0" fmla="*/ 0 w 2917010"/>
                <a:gd name="connsiteY0" fmla="*/ 660710 h 1123625"/>
                <a:gd name="connsiteX1" fmla="*/ 253365 w 2917010"/>
                <a:gd name="connsiteY1" fmla="*/ 660710 h 1123625"/>
                <a:gd name="connsiteX2" fmla="*/ 363855 w 2917010"/>
                <a:gd name="connsiteY2" fmla="*/ 695000 h 1123625"/>
                <a:gd name="connsiteX3" fmla="*/ 605790 w 2917010"/>
                <a:gd name="connsiteY3" fmla="*/ 759770 h 1123625"/>
                <a:gd name="connsiteX4" fmla="*/ 800100 w 2917010"/>
                <a:gd name="connsiteY4" fmla="*/ 843590 h 1123625"/>
                <a:gd name="connsiteX5" fmla="*/ 1000125 w 2917010"/>
                <a:gd name="connsiteY5" fmla="*/ 946460 h 1123625"/>
                <a:gd name="connsiteX6" fmla="*/ 1211580 w 2917010"/>
                <a:gd name="connsiteY6" fmla="*/ 1093145 h 1123625"/>
                <a:gd name="connsiteX7" fmla="*/ 1253490 w 2917010"/>
                <a:gd name="connsiteY7" fmla="*/ 1123625 h 1123625"/>
                <a:gd name="connsiteX8" fmla="*/ 1341120 w 2917010"/>
                <a:gd name="connsiteY8" fmla="*/ 1039805 h 1123625"/>
                <a:gd name="connsiteX9" fmla="*/ 1432560 w 2917010"/>
                <a:gd name="connsiteY9" fmla="*/ 999800 h 1123625"/>
                <a:gd name="connsiteX10" fmla="*/ 1598295 w 2917010"/>
                <a:gd name="connsiteY10" fmla="*/ 1011230 h 1123625"/>
                <a:gd name="connsiteX11" fmla="*/ 1619250 w 2917010"/>
                <a:gd name="connsiteY11" fmla="*/ 1013135 h 1123625"/>
                <a:gd name="connsiteX12" fmla="*/ 1725930 w 2917010"/>
                <a:gd name="connsiteY12" fmla="*/ 1056950 h 1123625"/>
                <a:gd name="connsiteX13" fmla="*/ 1876425 w 2917010"/>
                <a:gd name="connsiteY13" fmla="*/ 1060760 h 1123625"/>
                <a:gd name="connsiteX14" fmla="*/ 2097405 w 2917010"/>
                <a:gd name="connsiteY14" fmla="*/ 990275 h 1123625"/>
                <a:gd name="connsiteX15" fmla="*/ 2266950 w 2917010"/>
                <a:gd name="connsiteY15" fmla="*/ 915980 h 1123625"/>
                <a:gd name="connsiteX16" fmla="*/ 2501265 w 2917010"/>
                <a:gd name="connsiteY16" fmla="*/ 740720 h 1123625"/>
                <a:gd name="connsiteX17" fmla="*/ 2678430 w 2917010"/>
                <a:gd name="connsiteY17" fmla="*/ 493070 h 1123625"/>
                <a:gd name="connsiteX18" fmla="*/ 2863214 w 2917010"/>
                <a:gd name="connsiteY18" fmla="*/ 150170 h 1123625"/>
                <a:gd name="connsiteX19" fmla="*/ 2912744 w 2917010"/>
                <a:gd name="connsiteY19" fmla="*/ 14915 h 1123625"/>
                <a:gd name="connsiteX20" fmla="*/ 2914649 w 2917010"/>
                <a:gd name="connsiteY20" fmla="*/ 1580 h 1123625"/>
                <a:gd name="connsiteX0" fmla="*/ 0 w 2914582"/>
                <a:gd name="connsiteY0" fmla="*/ 769620 h 1232535"/>
                <a:gd name="connsiteX1" fmla="*/ 253365 w 2914582"/>
                <a:gd name="connsiteY1" fmla="*/ 769620 h 1232535"/>
                <a:gd name="connsiteX2" fmla="*/ 363855 w 2914582"/>
                <a:gd name="connsiteY2" fmla="*/ 803910 h 1232535"/>
                <a:gd name="connsiteX3" fmla="*/ 605790 w 2914582"/>
                <a:gd name="connsiteY3" fmla="*/ 868680 h 1232535"/>
                <a:gd name="connsiteX4" fmla="*/ 800100 w 2914582"/>
                <a:gd name="connsiteY4" fmla="*/ 952500 h 1232535"/>
                <a:gd name="connsiteX5" fmla="*/ 1000125 w 2914582"/>
                <a:gd name="connsiteY5" fmla="*/ 1055370 h 1232535"/>
                <a:gd name="connsiteX6" fmla="*/ 1211580 w 2914582"/>
                <a:gd name="connsiteY6" fmla="*/ 1202055 h 1232535"/>
                <a:gd name="connsiteX7" fmla="*/ 1253490 w 2914582"/>
                <a:gd name="connsiteY7" fmla="*/ 1232535 h 1232535"/>
                <a:gd name="connsiteX8" fmla="*/ 1341120 w 2914582"/>
                <a:gd name="connsiteY8" fmla="*/ 1148715 h 1232535"/>
                <a:gd name="connsiteX9" fmla="*/ 1432560 w 2914582"/>
                <a:gd name="connsiteY9" fmla="*/ 1108710 h 1232535"/>
                <a:gd name="connsiteX10" fmla="*/ 1598295 w 2914582"/>
                <a:gd name="connsiteY10" fmla="*/ 1120140 h 1232535"/>
                <a:gd name="connsiteX11" fmla="*/ 1619250 w 2914582"/>
                <a:gd name="connsiteY11" fmla="*/ 1122045 h 1232535"/>
                <a:gd name="connsiteX12" fmla="*/ 1725930 w 2914582"/>
                <a:gd name="connsiteY12" fmla="*/ 1165860 h 1232535"/>
                <a:gd name="connsiteX13" fmla="*/ 1876425 w 2914582"/>
                <a:gd name="connsiteY13" fmla="*/ 1169670 h 1232535"/>
                <a:gd name="connsiteX14" fmla="*/ 2097405 w 2914582"/>
                <a:gd name="connsiteY14" fmla="*/ 1099185 h 1232535"/>
                <a:gd name="connsiteX15" fmla="*/ 2266950 w 2914582"/>
                <a:gd name="connsiteY15" fmla="*/ 1024890 h 1232535"/>
                <a:gd name="connsiteX16" fmla="*/ 2501265 w 2914582"/>
                <a:gd name="connsiteY16" fmla="*/ 849630 h 1232535"/>
                <a:gd name="connsiteX17" fmla="*/ 2678430 w 2914582"/>
                <a:gd name="connsiteY17" fmla="*/ 601980 h 1232535"/>
                <a:gd name="connsiteX18" fmla="*/ 2863214 w 2914582"/>
                <a:gd name="connsiteY18" fmla="*/ 259080 h 1232535"/>
                <a:gd name="connsiteX19" fmla="*/ 2912744 w 2914582"/>
                <a:gd name="connsiteY19" fmla="*/ 123825 h 1232535"/>
                <a:gd name="connsiteX20" fmla="*/ 2897504 w 2914582"/>
                <a:gd name="connsiteY20" fmla="*/ 0 h 1232535"/>
                <a:gd name="connsiteX0" fmla="*/ 0 w 2914582"/>
                <a:gd name="connsiteY0" fmla="*/ 778263 h 1241178"/>
                <a:gd name="connsiteX1" fmla="*/ 253365 w 2914582"/>
                <a:gd name="connsiteY1" fmla="*/ 778263 h 1241178"/>
                <a:gd name="connsiteX2" fmla="*/ 363855 w 2914582"/>
                <a:gd name="connsiteY2" fmla="*/ 812553 h 1241178"/>
                <a:gd name="connsiteX3" fmla="*/ 605790 w 2914582"/>
                <a:gd name="connsiteY3" fmla="*/ 877323 h 1241178"/>
                <a:gd name="connsiteX4" fmla="*/ 800100 w 2914582"/>
                <a:gd name="connsiteY4" fmla="*/ 961143 h 1241178"/>
                <a:gd name="connsiteX5" fmla="*/ 1000125 w 2914582"/>
                <a:gd name="connsiteY5" fmla="*/ 1064013 h 1241178"/>
                <a:gd name="connsiteX6" fmla="*/ 1211580 w 2914582"/>
                <a:gd name="connsiteY6" fmla="*/ 1210698 h 1241178"/>
                <a:gd name="connsiteX7" fmla="*/ 1253490 w 2914582"/>
                <a:gd name="connsiteY7" fmla="*/ 1241178 h 1241178"/>
                <a:gd name="connsiteX8" fmla="*/ 1341120 w 2914582"/>
                <a:gd name="connsiteY8" fmla="*/ 1157358 h 1241178"/>
                <a:gd name="connsiteX9" fmla="*/ 1432560 w 2914582"/>
                <a:gd name="connsiteY9" fmla="*/ 1117353 h 1241178"/>
                <a:gd name="connsiteX10" fmla="*/ 1598295 w 2914582"/>
                <a:gd name="connsiteY10" fmla="*/ 1128783 h 1241178"/>
                <a:gd name="connsiteX11" fmla="*/ 1619250 w 2914582"/>
                <a:gd name="connsiteY11" fmla="*/ 1130688 h 1241178"/>
                <a:gd name="connsiteX12" fmla="*/ 1725930 w 2914582"/>
                <a:gd name="connsiteY12" fmla="*/ 1174503 h 1241178"/>
                <a:gd name="connsiteX13" fmla="*/ 1876425 w 2914582"/>
                <a:gd name="connsiteY13" fmla="*/ 1178313 h 1241178"/>
                <a:gd name="connsiteX14" fmla="*/ 2097405 w 2914582"/>
                <a:gd name="connsiteY14" fmla="*/ 1107828 h 1241178"/>
                <a:gd name="connsiteX15" fmla="*/ 2266950 w 2914582"/>
                <a:gd name="connsiteY15" fmla="*/ 1033533 h 1241178"/>
                <a:gd name="connsiteX16" fmla="*/ 2501265 w 2914582"/>
                <a:gd name="connsiteY16" fmla="*/ 858273 h 1241178"/>
                <a:gd name="connsiteX17" fmla="*/ 2678430 w 2914582"/>
                <a:gd name="connsiteY17" fmla="*/ 610623 h 1241178"/>
                <a:gd name="connsiteX18" fmla="*/ 2863214 w 2914582"/>
                <a:gd name="connsiteY18" fmla="*/ 267723 h 1241178"/>
                <a:gd name="connsiteX19" fmla="*/ 2912744 w 2914582"/>
                <a:gd name="connsiteY19" fmla="*/ 132468 h 1241178"/>
                <a:gd name="connsiteX20" fmla="*/ 2897504 w 2914582"/>
                <a:gd name="connsiteY20" fmla="*/ 8643 h 1241178"/>
                <a:gd name="connsiteX21" fmla="*/ 2899408 w 2914582"/>
                <a:gd name="connsiteY21" fmla="*/ 10549 h 1241178"/>
                <a:gd name="connsiteX0" fmla="*/ 0 w 2914582"/>
                <a:gd name="connsiteY0" fmla="*/ 885825 h 1348740"/>
                <a:gd name="connsiteX1" fmla="*/ 253365 w 2914582"/>
                <a:gd name="connsiteY1" fmla="*/ 885825 h 1348740"/>
                <a:gd name="connsiteX2" fmla="*/ 363855 w 2914582"/>
                <a:gd name="connsiteY2" fmla="*/ 920115 h 1348740"/>
                <a:gd name="connsiteX3" fmla="*/ 605790 w 2914582"/>
                <a:gd name="connsiteY3" fmla="*/ 984885 h 1348740"/>
                <a:gd name="connsiteX4" fmla="*/ 800100 w 2914582"/>
                <a:gd name="connsiteY4" fmla="*/ 1068705 h 1348740"/>
                <a:gd name="connsiteX5" fmla="*/ 1000125 w 2914582"/>
                <a:gd name="connsiteY5" fmla="*/ 1171575 h 1348740"/>
                <a:gd name="connsiteX6" fmla="*/ 1211580 w 2914582"/>
                <a:gd name="connsiteY6" fmla="*/ 1318260 h 1348740"/>
                <a:gd name="connsiteX7" fmla="*/ 1253490 w 2914582"/>
                <a:gd name="connsiteY7" fmla="*/ 1348740 h 1348740"/>
                <a:gd name="connsiteX8" fmla="*/ 1341120 w 2914582"/>
                <a:gd name="connsiteY8" fmla="*/ 1264920 h 1348740"/>
                <a:gd name="connsiteX9" fmla="*/ 1432560 w 2914582"/>
                <a:gd name="connsiteY9" fmla="*/ 1224915 h 1348740"/>
                <a:gd name="connsiteX10" fmla="*/ 1598295 w 2914582"/>
                <a:gd name="connsiteY10" fmla="*/ 1236345 h 1348740"/>
                <a:gd name="connsiteX11" fmla="*/ 1619250 w 2914582"/>
                <a:gd name="connsiteY11" fmla="*/ 1238250 h 1348740"/>
                <a:gd name="connsiteX12" fmla="*/ 1725930 w 2914582"/>
                <a:gd name="connsiteY12" fmla="*/ 1282065 h 1348740"/>
                <a:gd name="connsiteX13" fmla="*/ 1876425 w 2914582"/>
                <a:gd name="connsiteY13" fmla="*/ 1285875 h 1348740"/>
                <a:gd name="connsiteX14" fmla="*/ 2097405 w 2914582"/>
                <a:gd name="connsiteY14" fmla="*/ 1215390 h 1348740"/>
                <a:gd name="connsiteX15" fmla="*/ 2266950 w 2914582"/>
                <a:gd name="connsiteY15" fmla="*/ 1141095 h 1348740"/>
                <a:gd name="connsiteX16" fmla="*/ 2501265 w 2914582"/>
                <a:gd name="connsiteY16" fmla="*/ 965835 h 1348740"/>
                <a:gd name="connsiteX17" fmla="*/ 2678430 w 2914582"/>
                <a:gd name="connsiteY17" fmla="*/ 718185 h 1348740"/>
                <a:gd name="connsiteX18" fmla="*/ 2863214 w 2914582"/>
                <a:gd name="connsiteY18" fmla="*/ 375285 h 1348740"/>
                <a:gd name="connsiteX19" fmla="*/ 2912744 w 2914582"/>
                <a:gd name="connsiteY19" fmla="*/ 240030 h 1348740"/>
                <a:gd name="connsiteX20" fmla="*/ 2897504 w 2914582"/>
                <a:gd name="connsiteY20" fmla="*/ 116205 h 1348740"/>
                <a:gd name="connsiteX21" fmla="*/ 2796538 w 2914582"/>
                <a:gd name="connsiteY21" fmla="*/ 1 h 1348740"/>
                <a:gd name="connsiteX0" fmla="*/ 0 w 2914582"/>
                <a:gd name="connsiteY0" fmla="*/ 898626 h 1361541"/>
                <a:gd name="connsiteX1" fmla="*/ 253365 w 2914582"/>
                <a:gd name="connsiteY1" fmla="*/ 898626 h 1361541"/>
                <a:gd name="connsiteX2" fmla="*/ 363855 w 2914582"/>
                <a:gd name="connsiteY2" fmla="*/ 932916 h 1361541"/>
                <a:gd name="connsiteX3" fmla="*/ 605790 w 2914582"/>
                <a:gd name="connsiteY3" fmla="*/ 997686 h 1361541"/>
                <a:gd name="connsiteX4" fmla="*/ 800100 w 2914582"/>
                <a:gd name="connsiteY4" fmla="*/ 1081506 h 1361541"/>
                <a:gd name="connsiteX5" fmla="*/ 1000125 w 2914582"/>
                <a:gd name="connsiteY5" fmla="*/ 1184376 h 1361541"/>
                <a:gd name="connsiteX6" fmla="*/ 1211580 w 2914582"/>
                <a:gd name="connsiteY6" fmla="*/ 1331061 h 1361541"/>
                <a:gd name="connsiteX7" fmla="*/ 1253490 w 2914582"/>
                <a:gd name="connsiteY7" fmla="*/ 1361541 h 1361541"/>
                <a:gd name="connsiteX8" fmla="*/ 1341120 w 2914582"/>
                <a:gd name="connsiteY8" fmla="*/ 1277721 h 1361541"/>
                <a:gd name="connsiteX9" fmla="*/ 1432560 w 2914582"/>
                <a:gd name="connsiteY9" fmla="*/ 1237716 h 1361541"/>
                <a:gd name="connsiteX10" fmla="*/ 1598295 w 2914582"/>
                <a:gd name="connsiteY10" fmla="*/ 1249146 h 1361541"/>
                <a:gd name="connsiteX11" fmla="*/ 1619250 w 2914582"/>
                <a:gd name="connsiteY11" fmla="*/ 1251051 h 1361541"/>
                <a:gd name="connsiteX12" fmla="*/ 1725930 w 2914582"/>
                <a:gd name="connsiteY12" fmla="*/ 1294866 h 1361541"/>
                <a:gd name="connsiteX13" fmla="*/ 1876425 w 2914582"/>
                <a:gd name="connsiteY13" fmla="*/ 1298676 h 1361541"/>
                <a:gd name="connsiteX14" fmla="*/ 2097405 w 2914582"/>
                <a:gd name="connsiteY14" fmla="*/ 1228191 h 1361541"/>
                <a:gd name="connsiteX15" fmla="*/ 2266950 w 2914582"/>
                <a:gd name="connsiteY15" fmla="*/ 1153896 h 1361541"/>
                <a:gd name="connsiteX16" fmla="*/ 2501265 w 2914582"/>
                <a:gd name="connsiteY16" fmla="*/ 978636 h 1361541"/>
                <a:gd name="connsiteX17" fmla="*/ 2678430 w 2914582"/>
                <a:gd name="connsiteY17" fmla="*/ 730986 h 1361541"/>
                <a:gd name="connsiteX18" fmla="*/ 2863214 w 2914582"/>
                <a:gd name="connsiteY18" fmla="*/ 388086 h 1361541"/>
                <a:gd name="connsiteX19" fmla="*/ 2912744 w 2914582"/>
                <a:gd name="connsiteY19" fmla="*/ 252831 h 1361541"/>
                <a:gd name="connsiteX20" fmla="*/ 2897504 w 2914582"/>
                <a:gd name="connsiteY20" fmla="*/ 129006 h 1361541"/>
                <a:gd name="connsiteX21" fmla="*/ 2796538 w 2914582"/>
                <a:gd name="connsiteY21" fmla="*/ 12802 h 1361541"/>
                <a:gd name="connsiteX22" fmla="*/ 2790823 w 2914582"/>
                <a:gd name="connsiteY22" fmla="*/ 1372 h 1361541"/>
                <a:gd name="connsiteX0" fmla="*/ 0 w 2914582"/>
                <a:gd name="connsiteY0" fmla="*/ 982979 h 1445894"/>
                <a:gd name="connsiteX1" fmla="*/ 253365 w 2914582"/>
                <a:gd name="connsiteY1" fmla="*/ 982979 h 1445894"/>
                <a:gd name="connsiteX2" fmla="*/ 363855 w 2914582"/>
                <a:gd name="connsiteY2" fmla="*/ 1017269 h 1445894"/>
                <a:gd name="connsiteX3" fmla="*/ 605790 w 2914582"/>
                <a:gd name="connsiteY3" fmla="*/ 1082039 h 1445894"/>
                <a:gd name="connsiteX4" fmla="*/ 800100 w 2914582"/>
                <a:gd name="connsiteY4" fmla="*/ 1165859 h 1445894"/>
                <a:gd name="connsiteX5" fmla="*/ 1000125 w 2914582"/>
                <a:gd name="connsiteY5" fmla="*/ 1268729 h 1445894"/>
                <a:gd name="connsiteX6" fmla="*/ 1211580 w 2914582"/>
                <a:gd name="connsiteY6" fmla="*/ 1415414 h 1445894"/>
                <a:gd name="connsiteX7" fmla="*/ 1253490 w 2914582"/>
                <a:gd name="connsiteY7" fmla="*/ 1445894 h 1445894"/>
                <a:gd name="connsiteX8" fmla="*/ 1341120 w 2914582"/>
                <a:gd name="connsiteY8" fmla="*/ 1362074 h 1445894"/>
                <a:gd name="connsiteX9" fmla="*/ 1432560 w 2914582"/>
                <a:gd name="connsiteY9" fmla="*/ 1322069 h 1445894"/>
                <a:gd name="connsiteX10" fmla="*/ 1598295 w 2914582"/>
                <a:gd name="connsiteY10" fmla="*/ 1333499 h 1445894"/>
                <a:gd name="connsiteX11" fmla="*/ 1619250 w 2914582"/>
                <a:gd name="connsiteY11" fmla="*/ 1335404 h 1445894"/>
                <a:gd name="connsiteX12" fmla="*/ 1725930 w 2914582"/>
                <a:gd name="connsiteY12" fmla="*/ 1379219 h 1445894"/>
                <a:gd name="connsiteX13" fmla="*/ 1876425 w 2914582"/>
                <a:gd name="connsiteY13" fmla="*/ 1383029 h 1445894"/>
                <a:gd name="connsiteX14" fmla="*/ 2097405 w 2914582"/>
                <a:gd name="connsiteY14" fmla="*/ 1312544 h 1445894"/>
                <a:gd name="connsiteX15" fmla="*/ 2266950 w 2914582"/>
                <a:gd name="connsiteY15" fmla="*/ 1238249 h 1445894"/>
                <a:gd name="connsiteX16" fmla="*/ 2501265 w 2914582"/>
                <a:gd name="connsiteY16" fmla="*/ 1062989 h 1445894"/>
                <a:gd name="connsiteX17" fmla="*/ 2678430 w 2914582"/>
                <a:gd name="connsiteY17" fmla="*/ 815339 h 1445894"/>
                <a:gd name="connsiteX18" fmla="*/ 2863214 w 2914582"/>
                <a:gd name="connsiteY18" fmla="*/ 472439 h 1445894"/>
                <a:gd name="connsiteX19" fmla="*/ 2912744 w 2914582"/>
                <a:gd name="connsiteY19" fmla="*/ 337184 h 1445894"/>
                <a:gd name="connsiteX20" fmla="*/ 2897504 w 2914582"/>
                <a:gd name="connsiteY20" fmla="*/ 213359 h 1445894"/>
                <a:gd name="connsiteX21" fmla="*/ 2796538 w 2914582"/>
                <a:gd name="connsiteY21" fmla="*/ 97155 h 1445894"/>
                <a:gd name="connsiteX22" fmla="*/ 2771773 w 2914582"/>
                <a:gd name="connsiteY22" fmla="*/ 0 h 1445894"/>
                <a:gd name="connsiteX0" fmla="*/ 0 w 2914582"/>
                <a:gd name="connsiteY0" fmla="*/ 993667 h 1456582"/>
                <a:gd name="connsiteX1" fmla="*/ 253365 w 2914582"/>
                <a:gd name="connsiteY1" fmla="*/ 993667 h 1456582"/>
                <a:gd name="connsiteX2" fmla="*/ 363855 w 2914582"/>
                <a:gd name="connsiteY2" fmla="*/ 1027957 h 1456582"/>
                <a:gd name="connsiteX3" fmla="*/ 605790 w 2914582"/>
                <a:gd name="connsiteY3" fmla="*/ 1092727 h 1456582"/>
                <a:gd name="connsiteX4" fmla="*/ 800100 w 2914582"/>
                <a:gd name="connsiteY4" fmla="*/ 1176547 h 1456582"/>
                <a:gd name="connsiteX5" fmla="*/ 1000125 w 2914582"/>
                <a:gd name="connsiteY5" fmla="*/ 1279417 h 1456582"/>
                <a:gd name="connsiteX6" fmla="*/ 1211580 w 2914582"/>
                <a:gd name="connsiteY6" fmla="*/ 1426102 h 1456582"/>
                <a:gd name="connsiteX7" fmla="*/ 1253490 w 2914582"/>
                <a:gd name="connsiteY7" fmla="*/ 1456582 h 1456582"/>
                <a:gd name="connsiteX8" fmla="*/ 1341120 w 2914582"/>
                <a:gd name="connsiteY8" fmla="*/ 1372762 h 1456582"/>
                <a:gd name="connsiteX9" fmla="*/ 1432560 w 2914582"/>
                <a:gd name="connsiteY9" fmla="*/ 1332757 h 1456582"/>
                <a:gd name="connsiteX10" fmla="*/ 1598295 w 2914582"/>
                <a:gd name="connsiteY10" fmla="*/ 1344187 h 1456582"/>
                <a:gd name="connsiteX11" fmla="*/ 1619250 w 2914582"/>
                <a:gd name="connsiteY11" fmla="*/ 1346092 h 1456582"/>
                <a:gd name="connsiteX12" fmla="*/ 1725930 w 2914582"/>
                <a:gd name="connsiteY12" fmla="*/ 1389907 h 1456582"/>
                <a:gd name="connsiteX13" fmla="*/ 1876425 w 2914582"/>
                <a:gd name="connsiteY13" fmla="*/ 1393717 h 1456582"/>
                <a:gd name="connsiteX14" fmla="*/ 2097405 w 2914582"/>
                <a:gd name="connsiteY14" fmla="*/ 1323232 h 1456582"/>
                <a:gd name="connsiteX15" fmla="*/ 2266950 w 2914582"/>
                <a:gd name="connsiteY15" fmla="*/ 1248937 h 1456582"/>
                <a:gd name="connsiteX16" fmla="*/ 2501265 w 2914582"/>
                <a:gd name="connsiteY16" fmla="*/ 1073677 h 1456582"/>
                <a:gd name="connsiteX17" fmla="*/ 2678430 w 2914582"/>
                <a:gd name="connsiteY17" fmla="*/ 826027 h 1456582"/>
                <a:gd name="connsiteX18" fmla="*/ 2863214 w 2914582"/>
                <a:gd name="connsiteY18" fmla="*/ 483127 h 1456582"/>
                <a:gd name="connsiteX19" fmla="*/ 2912744 w 2914582"/>
                <a:gd name="connsiteY19" fmla="*/ 347872 h 1456582"/>
                <a:gd name="connsiteX20" fmla="*/ 2897504 w 2914582"/>
                <a:gd name="connsiteY20" fmla="*/ 224047 h 1456582"/>
                <a:gd name="connsiteX21" fmla="*/ 2796538 w 2914582"/>
                <a:gd name="connsiteY21" fmla="*/ 107843 h 1456582"/>
                <a:gd name="connsiteX22" fmla="*/ 2771773 w 2914582"/>
                <a:gd name="connsiteY22" fmla="*/ 10688 h 1456582"/>
                <a:gd name="connsiteX23" fmla="*/ 2764153 w 2914582"/>
                <a:gd name="connsiteY23" fmla="*/ 1164 h 1456582"/>
                <a:gd name="connsiteX0" fmla="*/ 0 w 2914582"/>
                <a:gd name="connsiteY0" fmla="*/ 1123948 h 1586863"/>
                <a:gd name="connsiteX1" fmla="*/ 253365 w 2914582"/>
                <a:gd name="connsiteY1" fmla="*/ 1123948 h 1586863"/>
                <a:gd name="connsiteX2" fmla="*/ 363855 w 2914582"/>
                <a:gd name="connsiteY2" fmla="*/ 1158238 h 1586863"/>
                <a:gd name="connsiteX3" fmla="*/ 605790 w 2914582"/>
                <a:gd name="connsiteY3" fmla="*/ 1223008 h 1586863"/>
                <a:gd name="connsiteX4" fmla="*/ 800100 w 2914582"/>
                <a:gd name="connsiteY4" fmla="*/ 1306828 h 1586863"/>
                <a:gd name="connsiteX5" fmla="*/ 1000125 w 2914582"/>
                <a:gd name="connsiteY5" fmla="*/ 1409698 h 1586863"/>
                <a:gd name="connsiteX6" fmla="*/ 1211580 w 2914582"/>
                <a:gd name="connsiteY6" fmla="*/ 1556383 h 1586863"/>
                <a:gd name="connsiteX7" fmla="*/ 1253490 w 2914582"/>
                <a:gd name="connsiteY7" fmla="*/ 1586863 h 1586863"/>
                <a:gd name="connsiteX8" fmla="*/ 1341120 w 2914582"/>
                <a:gd name="connsiteY8" fmla="*/ 1503043 h 1586863"/>
                <a:gd name="connsiteX9" fmla="*/ 1432560 w 2914582"/>
                <a:gd name="connsiteY9" fmla="*/ 1463038 h 1586863"/>
                <a:gd name="connsiteX10" fmla="*/ 1598295 w 2914582"/>
                <a:gd name="connsiteY10" fmla="*/ 1474468 h 1586863"/>
                <a:gd name="connsiteX11" fmla="*/ 1619250 w 2914582"/>
                <a:gd name="connsiteY11" fmla="*/ 1476373 h 1586863"/>
                <a:gd name="connsiteX12" fmla="*/ 1725930 w 2914582"/>
                <a:gd name="connsiteY12" fmla="*/ 1520188 h 1586863"/>
                <a:gd name="connsiteX13" fmla="*/ 1876425 w 2914582"/>
                <a:gd name="connsiteY13" fmla="*/ 1523998 h 1586863"/>
                <a:gd name="connsiteX14" fmla="*/ 2097405 w 2914582"/>
                <a:gd name="connsiteY14" fmla="*/ 1453513 h 1586863"/>
                <a:gd name="connsiteX15" fmla="*/ 2266950 w 2914582"/>
                <a:gd name="connsiteY15" fmla="*/ 1379218 h 1586863"/>
                <a:gd name="connsiteX16" fmla="*/ 2501265 w 2914582"/>
                <a:gd name="connsiteY16" fmla="*/ 1203958 h 1586863"/>
                <a:gd name="connsiteX17" fmla="*/ 2678430 w 2914582"/>
                <a:gd name="connsiteY17" fmla="*/ 956308 h 1586863"/>
                <a:gd name="connsiteX18" fmla="*/ 2863214 w 2914582"/>
                <a:gd name="connsiteY18" fmla="*/ 613408 h 1586863"/>
                <a:gd name="connsiteX19" fmla="*/ 2912744 w 2914582"/>
                <a:gd name="connsiteY19" fmla="*/ 478153 h 1586863"/>
                <a:gd name="connsiteX20" fmla="*/ 2897504 w 2914582"/>
                <a:gd name="connsiteY20" fmla="*/ 354328 h 1586863"/>
                <a:gd name="connsiteX21" fmla="*/ 2796538 w 2914582"/>
                <a:gd name="connsiteY21" fmla="*/ 238124 h 1586863"/>
                <a:gd name="connsiteX22" fmla="*/ 2771773 w 2914582"/>
                <a:gd name="connsiteY22" fmla="*/ 140969 h 1586863"/>
                <a:gd name="connsiteX23" fmla="*/ 2767963 w 2914582"/>
                <a:gd name="connsiteY23" fmla="*/ 0 h 1586863"/>
                <a:gd name="connsiteX0" fmla="*/ 0 w 2914582"/>
                <a:gd name="connsiteY0" fmla="*/ 1137601 h 1600516"/>
                <a:gd name="connsiteX1" fmla="*/ 253365 w 2914582"/>
                <a:gd name="connsiteY1" fmla="*/ 1137601 h 1600516"/>
                <a:gd name="connsiteX2" fmla="*/ 363855 w 2914582"/>
                <a:gd name="connsiteY2" fmla="*/ 1171891 h 1600516"/>
                <a:gd name="connsiteX3" fmla="*/ 605790 w 2914582"/>
                <a:gd name="connsiteY3" fmla="*/ 1236661 h 1600516"/>
                <a:gd name="connsiteX4" fmla="*/ 800100 w 2914582"/>
                <a:gd name="connsiteY4" fmla="*/ 1320481 h 1600516"/>
                <a:gd name="connsiteX5" fmla="*/ 1000125 w 2914582"/>
                <a:gd name="connsiteY5" fmla="*/ 1423351 h 1600516"/>
                <a:gd name="connsiteX6" fmla="*/ 1211580 w 2914582"/>
                <a:gd name="connsiteY6" fmla="*/ 1570036 h 1600516"/>
                <a:gd name="connsiteX7" fmla="*/ 1253490 w 2914582"/>
                <a:gd name="connsiteY7" fmla="*/ 1600516 h 1600516"/>
                <a:gd name="connsiteX8" fmla="*/ 1341120 w 2914582"/>
                <a:gd name="connsiteY8" fmla="*/ 1516696 h 1600516"/>
                <a:gd name="connsiteX9" fmla="*/ 1432560 w 2914582"/>
                <a:gd name="connsiteY9" fmla="*/ 1476691 h 1600516"/>
                <a:gd name="connsiteX10" fmla="*/ 1598295 w 2914582"/>
                <a:gd name="connsiteY10" fmla="*/ 1488121 h 1600516"/>
                <a:gd name="connsiteX11" fmla="*/ 1619250 w 2914582"/>
                <a:gd name="connsiteY11" fmla="*/ 1490026 h 1600516"/>
                <a:gd name="connsiteX12" fmla="*/ 1725930 w 2914582"/>
                <a:gd name="connsiteY12" fmla="*/ 1533841 h 1600516"/>
                <a:gd name="connsiteX13" fmla="*/ 1876425 w 2914582"/>
                <a:gd name="connsiteY13" fmla="*/ 1537651 h 1600516"/>
                <a:gd name="connsiteX14" fmla="*/ 2097405 w 2914582"/>
                <a:gd name="connsiteY14" fmla="*/ 1467166 h 1600516"/>
                <a:gd name="connsiteX15" fmla="*/ 2266950 w 2914582"/>
                <a:gd name="connsiteY15" fmla="*/ 1392871 h 1600516"/>
                <a:gd name="connsiteX16" fmla="*/ 2501265 w 2914582"/>
                <a:gd name="connsiteY16" fmla="*/ 1217611 h 1600516"/>
                <a:gd name="connsiteX17" fmla="*/ 2678430 w 2914582"/>
                <a:gd name="connsiteY17" fmla="*/ 969961 h 1600516"/>
                <a:gd name="connsiteX18" fmla="*/ 2863214 w 2914582"/>
                <a:gd name="connsiteY18" fmla="*/ 627061 h 1600516"/>
                <a:gd name="connsiteX19" fmla="*/ 2912744 w 2914582"/>
                <a:gd name="connsiteY19" fmla="*/ 491806 h 1600516"/>
                <a:gd name="connsiteX20" fmla="*/ 2897504 w 2914582"/>
                <a:gd name="connsiteY20" fmla="*/ 367981 h 1600516"/>
                <a:gd name="connsiteX21" fmla="*/ 2796538 w 2914582"/>
                <a:gd name="connsiteY21" fmla="*/ 251777 h 1600516"/>
                <a:gd name="connsiteX22" fmla="*/ 2771773 w 2914582"/>
                <a:gd name="connsiteY22" fmla="*/ 154622 h 1600516"/>
                <a:gd name="connsiteX23" fmla="*/ 2767963 w 2914582"/>
                <a:gd name="connsiteY23" fmla="*/ 13653 h 1600516"/>
                <a:gd name="connsiteX24" fmla="*/ 2767963 w 2914582"/>
                <a:gd name="connsiteY24" fmla="*/ 4129 h 1600516"/>
                <a:gd name="connsiteX0" fmla="*/ 0 w 3032758"/>
                <a:gd name="connsiteY0" fmla="*/ 1228722 h 1691637"/>
                <a:gd name="connsiteX1" fmla="*/ 253365 w 3032758"/>
                <a:gd name="connsiteY1" fmla="*/ 1228722 h 1691637"/>
                <a:gd name="connsiteX2" fmla="*/ 363855 w 3032758"/>
                <a:gd name="connsiteY2" fmla="*/ 1263012 h 1691637"/>
                <a:gd name="connsiteX3" fmla="*/ 605790 w 3032758"/>
                <a:gd name="connsiteY3" fmla="*/ 1327782 h 1691637"/>
                <a:gd name="connsiteX4" fmla="*/ 800100 w 3032758"/>
                <a:gd name="connsiteY4" fmla="*/ 1411602 h 1691637"/>
                <a:gd name="connsiteX5" fmla="*/ 1000125 w 3032758"/>
                <a:gd name="connsiteY5" fmla="*/ 1514472 h 1691637"/>
                <a:gd name="connsiteX6" fmla="*/ 1211580 w 3032758"/>
                <a:gd name="connsiteY6" fmla="*/ 1661157 h 1691637"/>
                <a:gd name="connsiteX7" fmla="*/ 1253490 w 3032758"/>
                <a:gd name="connsiteY7" fmla="*/ 1691637 h 1691637"/>
                <a:gd name="connsiteX8" fmla="*/ 1341120 w 3032758"/>
                <a:gd name="connsiteY8" fmla="*/ 1607817 h 1691637"/>
                <a:gd name="connsiteX9" fmla="*/ 1432560 w 3032758"/>
                <a:gd name="connsiteY9" fmla="*/ 1567812 h 1691637"/>
                <a:gd name="connsiteX10" fmla="*/ 1598295 w 3032758"/>
                <a:gd name="connsiteY10" fmla="*/ 1579242 h 1691637"/>
                <a:gd name="connsiteX11" fmla="*/ 1619250 w 3032758"/>
                <a:gd name="connsiteY11" fmla="*/ 1581147 h 1691637"/>
                <a:gd name="connsiteX12" fmla="*/ 1725930 w 3032758"/>
                <a:gd name="connsiteY12" fmla="*/ 1624962 h 1691637"/>
                <a:gd name="connsiteX13" fmla="*/ 1876425 w 3032758"/>
                <a:gd name="connsiteY13" fmla="*/ 1628772 h 1691637"/>
                <a:gd name="connsiteX14" fmla="*/ 2097405 w 3032758"/>
                <a:gd name="connsiteY14" fmla="*/ 1558287 h 1691637"/>
                <a:gd name="connsiteX15" fmla="*/ 2266950 w 3032758"/>
                <a:gd name="connsiteY15" fmla="*/ 1483992 h 1691637"/>
                <a:gd name="connsiteX16" fmla="*/ 2501265 w 3032758"/>
                <a:gd name="connsiteY16" fmla="*/ 1308732 h 1691637"/>
                <a:gd name="connsiteX17" fmla="*/ 2678430 w 3032758"/>
                <a:gd name="connsiteY17" fmla="*/ 1061082 h 1691637"/>
                <a:gd name="connsiteX18" fmla="*/ 2863214 w 3032758"/>
                <a:gd name="connsiteY18" fmla="*/ 718182 h 1691637"/>
                <a:gd name="connsiteX19" fmla="*/ 2912744 w 3032758"/>
                <a:gd name="connsiteY19" fmla="*/ 582927 h 1691637"/>
                <a:gd name="connsiteX20" fmla="*/ 2897504 w 3032758"/>
                <a:gd name="connsiteY20" fmla="*/ 459102 h 1691637"/>
                <a:gd name="connsiteX21" fmla="*/ 2796538 w 3032758"/>
                <a:gd name="connsiteY21" fmla="*/ 342898 h 1691637"/>
                <a:gd name="connsiteX22" fmla="*/ 2771773 w 3032758"/>
                <a:gd name="connsiteY22" fmla="*/ 245743 h 1691637"/>
                <a:gd name="connsiteX23" fmla="*/ 2767963 w 3032758"/>
                <a:gd name="connsiteY23" fmla="*/ 104774 h 1691637"/>
                <a:gd name="connsiteX24" fmla="*/ 3032758 w 3032758"/>
                <a:gd name="connsiteY24" fmla="*/ 0 h 1691637"/>
                <a:gd name="connsiteX0" fmla="*/ 0 w 3032758"/>
                <a:gd name="connsiteY0" fmla="*/ 1228722 h 1691637"/>
                <a:gd name="connsiteX1" fmla="*/ 253365 w 3032758"/>
                <a:gd name="connsiteY1" fmla="*/ 1228722 h 1691637"/>
                <a:gd name="connsiteX2" fmla="*/ 363855 w 3032758"/>
                <a:gd name="connsiteY2" fmla="*/ 1263012 h 1691637"/>
                <a:gd name="connsiteX3" fmla="*/ 605790 w 3032758"/>
                <a:gd name="connsiteY3" fmla="*/ 1327782 h 1691637"/>
                <a:gd name="connsiteX4" fmla="*/ 800100 w 3032758"/>
                <a:gd name="connsiteY4" fmla="*/ 1411602 h 1691637"/>
                <a:gd name="connsiteX5" fmla="*/ 1000125 w 3032758"/>
                <a:gd name="connsiteY5" fmla="*/ 1514472 h 1691637"/>
                <a:gd name="connsiteX6" fmla="*/ 1211580 w 3032758"/>
                <a:gd name="connsiteY6" fmla="*/ 1661157 h 1691637"/>
                <a:gd name="connsiteX7" fmla="*/ 1253490 w 3032758"/>
                <a:gd name="connsiteY7" fmla="*/ 1691637 h 1691637"/>
                <a:gd name="connsiteX8" fmla="*/ 1341120 w 3032758"/>
                <a:gd name="connsiteY8" fmla="*/ 1607817 h 1691637"/>
                <a:gd name="connsiteX9" fmla="*/ 1432560 w 3032758"/>
                <a:gd name="connsiteY9" fmla="*/ 1567812 h 1691637"/>
                <a:gd name="connsiteX10" fmla="*/ 1598295 w 3032758"/>
                <a:gd name="connsiteY10" fmla="*/ 1579242 h 1691637"/>
                <a:gd name="connsiteX11" fmla="*/ 1619250 w 3032758"/>
                <a:gd name="connsiteY11" fmla="*/ 1581147 h 1691637"/>
                <a:gd name="connsiteX12" fmla="*/ 1725930 w 3032758"/>
                <a:gd name="connsiteY12" fmla="*/ 1624962 h 1691637"/>
                <a:gd name="connsiteX13" fmla="*/ 1876425 w 3032758"/>
                <a:gd name="connsiteY13" fmla="*/ 1628772 h 1691637"/>
                <a:gd name="connsiteX14" fmla="*/ 2097405 w 3032758"/>
                <a:gd name="connsiteY14" fmla="*/ 1558287 h 1691637"/>
                <a:gd name="connsiteX15" fmla="*/ 2266950 w 3032758"/>
                <a:gd name="connsiteY15" fmla="*/ 1483992 h 1691637"/>
                <a:gd name="connsiteX16" fmla="*/ 2501265 w 3032758"/>
                <a:gd name="connsiteY16" fmla="*/ 1308732 h 1691637"/>
                <a:gd name="connsiteX17" fmla="*/ 2678430 w 3032758"/>
                <a:gd name="connsiteY17" fmla="*/ 1061082 h 1691637"/>
                <a:gd name="connsiteX18" fmla="*/ 2863214 w 3032758"/>
                <a:gd name="connsiteY18" fmla="*/ 718182 h 1691637"/>
                <a:gd name="connsiteX19" fmla="*/ 2912744 w 3032758"/>
                <a:gd name="connsiteY19" fmla="*/ 582927 h 1691637"/>
                <a:gd name="connsiteX20" fmla="*/ 2897504 w 3032758"/>
                <a:gd name="connsiteY20" fmla="*/ 459102 h 1691637"/>
                <a:gd name="connsiteX21" fmla="*/ 2796538 w 3032758"/>
                <a:gd name="connsiteY21" fmla="*/ 342898 h 1691637"/>
                <a:gd name="connsiteX22" fmla="*/ 2771773 w 3032758"/>
                <a:gd name="connsiteY22" fmla="*/ 245743 h 1691637"/>
                <a:gd name="connsiteX23" fmla="*/ 2767963 w 3032758"/>
                <a:gd name="connsiteY23" fmla="*/ 201929 h 1691637"/>
                <a:gd name="connsiteX24" fmla="*/ 3032758 w 3032758"/>
                <a:gd name="connsiteY24" fmla="*/ 0 h 1691637"/>
                <a:gd name="connsiteX0" fmla="*/ 0 w 2914582"/>
                <a:gd name="connsiteY0" fmla="*/ 1070607 h 1533522"/>
                <a:gd name="connsiteX1" fmla="*/ 253365 w 2914582"/>
                <a:gd name="connsiteY1" fmla="*/ 1070607 h 1533522"/>
                <a:gd name="connsiteX2" fmla="*/ 363855 w 2914582"/>
                <a:gd name="connsiteY2" fmla="*/ 1104897 h 1533522"/>
                <a:gd name="connsiteX3" fmla="*/ 605790 w 2914582"/>
                <a:gd name="connsiteY3" fmla="*/ 1169667 h 1533522"/>
                <a:gd name="connsiteX4" fmla="*/ 800100 w 2914582"/>
                <a:gd name="connsiteY4" fmla="*/ 1253487 h 1533522"/>
                <a:gd name="connsiteX5" fmla="*/ 1000125 w 2914582"/>
                <a:gd name="connsiteY5" fmla="*/ 1356357 h 1533522"/>
                <a:gd name="connsiteX6" fmla="*/ 1211580 w 2914582"/>
                <a:gd name="connsiteY6" fmla="*/ 1503042 h 1533522"/>
                <a:gd name="connsiteX7" fmla="*/ 1253490 w 2914582"/>
                <a:gd name="connsiteY7" fmla="*/ 1533522 h 1533522"/>
                <a:gd name="connsiteX8" fmla="*/ 1341120 w 2914582"/>
                <a:gd name="connsiteY8" fmla="*/ 1449702 h 1533522"/>
                <a:gd name="connsiteX9" fmla="*/ 1432560 w 2914582"/>
                <a:gd name="connsiteY9" fmla="*/ 1409697 h 1533522"/>
                <a:gd name="connsiteX10" fmla="*/ 1598295 w 2914582"/>
                <a:gd name="connsiteY10" fmla="*/ 1421127 h 1533522"/>
                <a:gd name="connsiteX11" fmla="*/ 1619250 w 2914582"/>
                <a:gd name="connsiteY11" fmla="*/ 1423032 h 1533522"/>
                <a:gd name="connsiteX12" fmla="*/ 1725930 w 2914582"/>
                <a:gd name="connsiteY12" fmla="*/ 1466847 h 1533522"/>
                <a:gd name="connsiteX13" fmla="*/ 1876425 w 2914582"/>
                <a:gd name="connsiteY13" fmla="*/ 1470657 h 1533522"/>
                <a:gd name="connsiteX14" fmla="*/ 2097405 w 2914582"/>
                <a:gd name="connsiteY14" fmla="*/ 1400172 h 1533522"/>
                <a:gd name="connsiteX15" fmla="*/ 2266950 w 2914582"/>
                <a:gd name="connsiteY15" fmla="*/ 1325877 h 1533522"/>
                <a:gd name="connsiteX16" fmla="*/ 2501265 w 2914582"/>
                <a:gd name="connsiteY16" fmla="*/ 1150617 h 1533522"/>
                <a:gd name="connsiteX17" fmla="*/ 2678430 w 2914582"/>
                <a:gd name="connsiteY17" fmla="*/ 902967 h 1533522"/>
                <a:gd name="connsiteX18" fmla="*/ 2863214 w 2914582"/>
                <a:gd name="connsiteY18" fmla="*/ 560067 h 1533522"/>
                <a:gd name="connsiteX19" fmla="*/ 2912744 w 2914582"/>
                <a:gd name="connsiteY19" fmla="*/ 424812 h 1533522"/>
                <a:gd name="connsiteX20" fmla="*/ 2897504 w 2914582"/>
                <a:gd name="connsiteY20" fmla="*/ 300987 h 1533522"/>
                <a:gd name="connsiteX21" fmla="*/ 2796538 w 2914582"/>
                <a:gd name="connsiteY21" fmla="*/ 184783 h 1533522"/>
                <a:gd name="connsiteX22" fmla="*/ 2771773 w 2914582"/>
                <a:gd name="connsiteY22" fmla="*/ 87628 h 1533522"/>
                <a:gd name="connsiteX23" fmla="*/ 2767963 w 2914582"/>
                <a:gd name="connsiteY23" fmla="*/ 43814 h 1533522"/>
                <a:gd name="connsiteX24" fmla="*/ 2771773 w 2914582"/>
                <a:gd name="connsiteY24" fmla="*/ 0 h 15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14582" h="1533522">
                  <a:moveTo>
                    <a:pt x="0" y="1070607"/>
                  </a:moveTo>
                  <a:lnTo>
                    <a:pt x="253365" y="1070607"/>
                  </a:lnTo>
                  <a:lnTo>
                    <a:pt x="363855" y="1104897"/>
                  </a:lnTo>
                  <a:lnTo>
                    <a:pt x="605790" y="1169667"/>
                  </a:lnTo>
                  <a:lnTo>
                    <a:pt x="800100" y="1253487"/>
                  </a:lnTo>
                  <a:lnTo>
                    <a:pt x="1000125" y="1356357"/>
                  </a:lnTo>
                  <a:lnTo>
                    <a:pt x="1211580" y="1503042"/>
                  </a:lnTo>
                  <a:lnTo>
                    <a:pt x="1253490" y="1533522"/>
                  </a:lnTo>
                  <a:lnTo>
                    <a:pt x="1341120" y="1449702"/>
                  </a:lnTo>
                  <a:lnTo>
                    <a:pt x="1432560" y="1409697"/>
                  </a:lnTo>
                  <a:lnTo>
                    <a:pt x="1598295" y="1421127"/>
                  </a:lnTo>
                  <a:cubicBezTo>
                    <a:pt x="1617977" y="1423095"/>
                    <a:pt x="1610963" y="1423032"/>
                    <a:pt x="1619250" y="1423032"/>
                  </a:cubicBezTo>
                  <a:lnTo>
                    <a:pt x="1725930" y="1466847"/>
                  </a:lnTo>
                  <a:lnTo>
                    <a:pt x="1876425" y="1470657"/>
                  </a:lnTo>
                  <a:lnTo>
                    <a:pt x="2097405" y="1400172"/>
                  </a:lnTo>
                  <a:lnTo>
                    <a:pt x="2266950" y="1325877"/>
                  </a:lnTo>
                  <a:cubicBezTo>
                    <a:pt x="2293937" y="1310955"/>
                    <a:pt x="2501265" y="1151808"/>
                    <a:pt x="2501265" y="1150617"/>
                  </a:cubicBezTo>
                  <a:cubicBezTo>
                    <a:pt x="2540000" y="1119820"/>
                    <a:pt x="2678827" y="904951"/>
                    <a:pt x="2678430" y="902967"/>
                  </a:cubicBezTo>
                  <a:cubicBezTo>
                    <a:pt x="2707957" y="860740"/>
                    <a:pt x="2863214" y="561258"/>
                    <a:pt x="2863214" y="560067"/>
                  </a:cubicBezTo>
                  <a:cubicBezTo>
                    <a:pt x="2893694" y="502917"/>
                    <a:pt x="2913141" y="424812"/>
                    <a:pt x="2912744" y="424812"/>
                  </a:cubicBezTo>
                  <a:cubicBezTo>
                    <a:pt x="2921316" y="400047"/>
                    <a:pt x="2897107" y="303765"/>
                    <a:pt x="2897504" y="300987"/>
                  </a:cubicBezTo>
                  <a:cubicBezTo>
                    <a:pt x="2895281" y="280667"/>
                    <a:pt x="2796141" y="184386"/>
                    <a:pt x="2796538" y="184783"/>
                  </a:cubicBezTo>
                  <a:cubicBezTo>
                    <a:pt x="2778758" y="163511"/>
                    <a:pt x="2772964" y="90009"/>
                    <a:pt x="2771773" y="87628"/>
                  </a:cubicBezTo>
                  <a:cubicBezTo>
                    <a:pt x="2766376" y="69848"/>
                    <a:pt x="2769551" y="45798"/>
                    <a:pt x="2767963" y="43814"/>
                  </a:cubicBezTo>
                  <a:cubicBezTo>
                    <a:pt x="2767328" y="18732"/>
                    <a:pt x="2771773" y="1984"/>
                    <a:pt x="2771773" y="0"/>
                  </a:cubicBez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02DF92D-5D55-07BD-9089-581E7A23BE8F}"/>
                </a:ext>
              </a:extLst>
            </p:cNvPr>
            <p:cNvSpPr/>
            <p:nvPr/>
          </p:nvSpPr>
          <p:spPr>
            <a:xfrm>
              <a:off x="8560166" y="2842772"/>
              <a:ext cx="496578" cy="1280800"/>
            </a:xfrm>
            <a:custGeom>
              <a:avLst/>
              <a:gdLst>
                <a:gd name="connsiteX0" fmla="*/ 516255 w 516255"/>
                <a:gd name="connsiteY0" fmla="*/ 640080 h 640080"/>
                <a:gd name="connsiteX1" fmla="*/ 240030 w 516255"/>
                <a:gd name="connsiteY1" fmla="*/ 588645 h 640080"/>
                <a:gd name="connsiteX2" fmla="*/ 257175 w 516255"/>
                <a:gd name="connsiteY2" fmla="*/ 516255 h 640080"/>
                <a:gd name="connsiteX3" fmla="*/ 312420 w 516255"/>
                <a:gd name="connsiteY3" fmla="*/ 377190 h 640080"/>
                <a:gd name="connsiteX4" fmla="*/ 375285 w 516255"/>
                <a:gd name="connsiteY4" fmla="*/ 268605 h 640080"/>
                <a:gd name="connsiteX5" fmla="*/ 363855 w 516255"/>
                <a:gd name="connsiteY5" fmla="*/ 190500 h 640080"/>
                <a:gd name="connsiteX6" fmla="*/ 222885 w 516255"/>
                <a:gd name="connsiteY6" fmla="*/ 182880 h 640080"/>
                <a:gd name="connsiteX7" fmla="*/ 203835 w 516255"/>
                <a:gd name="connsiteY7" fmla="*/ 182880 h 640080"/>
                <a:gd name="connsiteX8" fmla="*/ 55245 w 516255"/>
                <a:gd name="connsiteY8" fmla="*/ 99060 h 640080"/>
                <a:gd name="connsiteX9" fmla="*/ 0 w 516255"/>
                <a:gd name="connsiteY9" fmla="*/ 0 h 640080"/>
                <a:gd name="connsiteX0" fmla="*/ 516255 w 516255"/>
                <a:gd name="connsiteY0" fmla="*/ 640080 h 640080"/>
                <a:gd name="connsiteX1" fmla="*/ 240030 w 516255"/>
                <a:gd name="connsiteY1" fmla="*/ 588645 h 640080"/>
                <a:gd name="connsiteX2" fmla="*/ 257175 w 516255"/>
                <a:gd name="connsiteY2" fmla="*/ 516255 h 640080"/>
                <a:gd name="connsiteX3" fmla="*/ 312420 w 516255"/>
                <a:gd name="connsiteY3" fmla="*/ 377190 h 640080"/>
                <a:gd name="connsiteX4" fmla="*/ 375285 w 516255"/>
                <a:gd name="connsiteY4" fmla="*/ 268605 h 640080"/>
                <a:gd name="connsiteX5" fmla="*/ 363855 w 516255"/>
                <a:gd name="connsiteY5" fmla="*/ 190500 h 640080"/>
                <a:gd name="connsiteX6" fmla="*/ 222885 w 516255"/>
                <a:gd name="connsiteY6" fmla="*/ 182880 h 640080"/>
                <a:gd name="connsiteX7" fmla="*/ 203835 w 516255"/>
                <a:gd name="connsiteY7" fmla="*/ 182880 h 640080"/>
                <a:gd name="connsiteX8" fmla="*/ 55245 w 516255"/>
                <a:gd name="connsiteY8" fmla="*/ 99060 h 640080"/>
                <a:gd name="connsiteX9" fmla="*/ 1905 w 516255"/>
                <a:gd name="connsiteY9" fmla="*/ 13335 h 640080"/>
                <a:gd name="connsiteX10" fmla="*/ 0 w 516255"/>
                <a:gd name="connsiteY10" fmla="*/ 0 h 640080"/>
                <a:gd name="connsiteX0" fmla="*/ 556260 w 556260"/>
                <a:gd name="connsiteY0" fmla="*/ 765810 h 765810"/>
                <a:gd name="connsiteX1" fmla="*/ 280035 w 556260"/>
                <a:gd name="connsiteY1" fmla="*/ 714375 h 765810"/>
                <a:gd name="connsiteX2" fmla="*/ 297180 w 556260"/>
                <a:gd name="connsiteY2" fmla="*/ 641985 h 765810"/>
                <a:gd name="connsiteX3" fmla="*/ 352425 w 556260"/>
                <a:gd name="connsiteY3" fmla="*/ 502920 h 765810"/>
                <a:gd name="connsiteX4" fmla="*/ 415290 w 556260"/>
                <a:gd name="connsiteY4" fmla="*/ 394335 h 765810"/>
                <a:gd name="connsiteX5" fmla="*/ 403860 w 556260"/>
                <a:gd name="connsiteY5" fmla="*/ 316230 h 765810"/>
                <a:gd name="connsiteX6" fmla="*/ 262890 w 556260"/>
                <a:gd name="connsiteY6" fmla="*/ 308610 h 765810"/>
                <a:gd name="connsiteX7" fmla="*/ 243840 w 556260"/>
                <a:gd name="connsiteY7" fmla="*/ 308610 h 765810"/>
                <a:gd name="connsiteX8" fmla="*/ 95250 w 556260"/>
                <a:gd name="connsiteY8" fmla="*/ 224790 h 765810"/>
                <a:gd name="connsiteX9" fmla="*/ 41910 w 556260"/>
                <a:gd name="connsiteY9" fmla="*/ 139065 h 765810"/>
                <a:gd name="connsiteX10" fmla="*/ 0 w 556260"/>
                <a:gd name="connsiteY10" fmla="*/ 0 h 765810"/>
                <a:gd name="connsiteX0" fmla="*/ 559364 w 559364"/>
                <a:gd name="connsiteY0" fmla="*/ 778598 h 778598"/>
                <a:gd name="connsiteX1" fmla="*/ 283139 w 559364"/>
                <a:gd name="connsiteY1" fmla="*/ 727163 h 778598"/>
                <a:gd name="connsiteX2" fmla="*/ 300284 w 559364"/>
                <a:gd name="connsiteY2" fmla="*/ 654773 h 778598"/>
                <a:gd name="connsiteX3" fmla="*/ 355529 w 559364"/>
                <a:gd name="connsiteY3" fmla="*/ 515708 h 778598"/>
                <a:gd name="connsiteX4" fmla="*/ 418394 w 559364"/>
                <a:gd name="connsiteY4" fmla="*/ 407123 h 778598"/>
                <a:gd name="connsiteX5" fmla="*/ 406964 w 559364"/>
                <a:gd name="connsiteY5" fmla="*/ 329018 h 778598"/>
                <a:gd name="connsiteX6" fmla="*/ 265994 w 559364"/>
                <a:gd name="connsiteY6" fmla="*/ 321398 h 778598"/>
                <a:gd name="connsiteX7" fmla="*/ 246944 w 559364"/>
                <a:gd name="connsiteY7" fmla="*/ 321398 h 778598"/>
                <a:gd name="connsiteX8" fmla="*/ 98354 w 559364"/>
                <a:gd name="connsiteY8" fmla="*/ 237578 h 778598"/>
                <a:gd name="connsiteX9" fmla="*/ 45014 w 559364"/>
                <a:gd name="connsiteY9" fmla="*/ 151853 h 778598"/>
                <a:gd name="connsiteX10" fmla="*/ 3104 w 559364"/>
                <a:gd name="connsiteY10" fmla="*/ 12788 h 778598"/>
                <a:gd name="connsiteX11" fmla="*/ 3104 w 559364"/>
                <a:gd name="connsiteY11" fmla="*/ 5168 h 778598"/>
                <a:gd name="connsiteX0" fmla="*/ 556920 w 556920"/>
                <a:gd name="connsiteY0" fmla="*/ 923925 h 923925"/>
                <a:gd name="connsiteX1" fmla="*/ 280695 w 556920"/>
                <a:gd name="connsiteY1" fmla="*/ 872490 h 923925"/>
                <a:gd name="connsiteX2" fmla="*/ 297840 w 556920"/>
                <a:gd name="connsiteY2" fmla="*/ 800100 h 923925"/>
                <a:gd name="connsiteX3" fmla="*/ 353085 w 556920"/>
                <a:gd name="connsiteY3" fmla="*/ 661035 h 923925"/>
                <a:gd name="connsiteX4" fmla="*/ 415950 w 556920"/>
                <a:gd name="connsiteY4" fmla="*/ 552450 h 923925"/>
                <a:gd name="connsiteX5" fmla="*/ 404520 w 556920"/>
                <a:gd name="connsiteY5" fmla="*/ 474345 h 923925"/>
                <a:gd name="connsiteX6" fmla="*/ 263550 w 556920"/>
                <a:gd name="connsiteY6" fmla="*/ 466725 h 923925"/>
                <a:gd name="connsiteX7" fmla="*/ 244500 w 556920"/>
                <a:gd name="connsiteY7" fmla="*/ 466725 h 923925"/>
                <a:gd name="connsiteX8" fmla="*/ 95910 w 556920"/>
                <a:gd name="connsiteY8" fmla="*/ 382905 h 923925"/>
                <a:gd name="connsiteX9" fmla="*/ 42570 w 556920"/>
                <a:gd name="connsiteY9" fmla="*/ 297180 h 923925"/>
                <a:gd name="connsiteX10" fmla="*/ 660 w 556920"/>
                <a:gd name="connsiteY10" fmla="*/ 158115 h 923925"/>
                <a:gd name="connsiteX11" fmla="*/ 44475 w 556920"/>
                <a:gd name="connsiteY11" fmla="*/ 0 h 923925"/>
                <a:gd name="connsiteX0" fmla="*/ 556920 w 556920"/>
                <a:gd name="connsiteY0" fmla="*/ 937419 h 937419"/>
                <a:gd name="connsiteX1" fmla="*/ 280695 w 556920"/>
                <a:gd name="connsiteY1" fmla="*/ 885984 h 937419"/>
                <a:gd name="connsiteX2" fmla="*/ 297840 w 556920"/>
                <a:gd name="connsiteY2" fmla="*/ 813594 h 937419"/>
                <a:gd name="connsiteX3" fmla="*/ 353085 w 556920"/>
                <a:gd name="connsiteY3" fmla="*/ 674529 h 937419"/>
                <a:gd name="connsiteX4" fmla="*/ 415950 w 556920"/>
                <a:gd name="connsiteY4" fmla="*/ 565944 h 937419"/>
                <a:gd name="connsiteX5" fmla="*/ 404520 w 556920"/>
                <a:gd name="connsiteY5" fmla="*/ 487839 h 937419"/>
                <a:gd name="connsiteX6" fmla="*/ 263550 w 556920"/>
                <a:gd name="connsiteY6" fmla="*/ 480219 h 937419"/>
                <a:gd name="connsiteX7" fmla="*/ 244500 w 556920"/>
                <a:gd name="connsiteY7" fmla="*/ 480219 h 937419"/>
                <a:gd name="connsiteX8" fmla="*/ 95910 w 556920"/>
                <a:gd name="connsiteY8" fmla="*/ 396399 h 937419"/>
                <a:gd name="connsiteX9" fmla="*/ 42570 w 556920"/>
                <a:gd name="connsiteY9" fmla="*/ 310674 h 937419"/>
                <a:gd name="connsiteX10" fmla="*/ 660 w 556920"/>
                <a:gd name="connsiteY10" fmla="*/ 171609 h 937419"/>
                <a:gd name="connsiteX11" fmla="*/ 44475 w 556920"/>
                <a:gd name="connsiteY11" fmla="*/ 13494 h 937419"/>
                <a:gd name="connsiteX12" fmla="*/ 42570 w 556920"/>
                <a:gd name="connsiteY12" fmla="*/ 7780 h 937419"/>
                <a:gd name="connsiteX0" fmla="*/ 556920 w 556920"/>
                <a:gd name="connsiteY0" fmla="*/ 1118234 h 1118234"/>
                <a:gd name="connsiteX1" fmla="*/ 280695 w 556920"/>
                <a:gd name="connsiteY1" fmla="*/ 1066799 h 1118234"/>
                <a:gd name="connsiteX2" fmla="*/ 297840 w 556920"/>
                <a:gd name="connsiteY2" fmla="*/ 994409 h 1118234"/>
                <a:gd name="connsiteX3" fmla="*/ 353085 w 556920"/>
                <a:gd name="connsiteY3" fmla="*/ 855344 h 1118234"/>
                <a:gd name="connsiteX4" fmla="*/ 415950 w 556920"/>
                <a:gd name="connsiteY4" fmla="*/ 746759 h 1118234"/>
                <a:gd name="connsiteX5" fmla="*/ 404520 w 556920"/>
                <a:gd name="connsiteY5" fmla="*/ 668654 h 1118234"/>
                <a:gd name="connsiteX6" fmla="*/ 263550 w 556920"/>
                <a:gd name="connsiteY6" fmla="*/ 661034 h 1118234"/>
                <a:gd name="connsiteX7" fmla="*/ 244500 w 556920"/>
                <a:gd name="connsiteY7" fmla="*/ 661034 h 1118234"/>
                <a:gd name="connsiteX8" fmla="*/ 95910 w 556920"/>
                <a:gd name="connsiteY8" fmla="*/ 577214 h 1118234"/>
                <a:gd name="connsiteX9" fmla="*/ 42570 w 556920"/>
                <a:gd name="connsiteY9" fmla="*/ 491489 h 1118234"/>
                <a:gd name="connsiteX10" fmla="*/ 660 w 556920"/>
                <a:gd name="connsiteY10" fmla="*/ 352424 h 1118234"/>
                <a:gd name="connsiteX11" fmla="*/ 44475 w 556920"/>
                <a:gd name="connsiteY11" fmla="*/ 194309 h 1118234"/>
                <a:gd name="connsiteX12" fmla="*/ 118770 w 556920"/>
                <a:gd name="connsiteY12" fmla="*/ 0 h 1118234"/>
                <a:gd name="connsiteX0" fmla="*/ 556920 w 556920"/>
                <a:gd name="connsiteY0" fmla="*/ 1133185 h 1133185"/>
                <a:gd name="connsiteX1" fmla="*/ 280695 w 556920"/>
                <a:gd name="connsiteY1" fmla="*/ 1081750 h 1133185"/>
                <a:gd name="connsiteX2" fmla="*/ 297840 w 556920"/>
                <a:gd name="connsiteY2" fmla="*/ 1009360 h 1133185"/>
                <a:gd name="connsiteX3" fmla="*/ 353085 w 556920"/>
                <a:gd name="connsiteY3" fmla="*/ 870295 h 1133185"/>
                <a:gd name="connsiteX4" fmla="*/ 415950 w 556920"/>
                <a:gd name="connsiteY4" fmla="*/ 761710 h 1133185"/>
                <a:gd name="connsiteX5" fmla="*/ 404520 w 556920"/>
                <a:gd name="connsiteY5" fmla="*/ 683605 h 1133185"/>
                <a:gd name="connsiteX6" fmla="*/ 263550 w 556920"/>
                <a:gd name="connsiteY6" fmla="*/ 675985 h 1133185"/>
                <a:gd name="connsiteX7" fmla="*/ 244500 w 556920"/>
                <a:gd name="connsiteY7" fmla="*/ 675985 h 1133185"/>
                <a:gd name="connsiteX8" fmla="*/ 95910 w 556920"/>
                <a:gd name="connsiteY8" fmla="*/ 592165 h 1133185"/>
                <a:gd name="connsiteX9" fmla="*/ 42570 w 556920"/>
                <a:gd name="connsiteY9" fmla="*/ 506440 h 1133185"/>
                <a:gd name="connsiteX10" fmla="*/ 660 w 556920"/>
                <a:gd name="connsiteY10" fmla="*/ 367375 h 1133185"/>
                <a:gd name="connsiteX11" fmla="*/ 44475 w 556920"/>
                <a:gd name="connsiteY11" fmla="*/ 209260 h 1133185"/>
                <a:gd name="connsiteX12" fmla="*/ 118770 w 556920"/>
                <a:gd name="connsiteY12" fmla="*/ 14951 h 1133185"/>
                <a:gd name="connsiteX13" fmla="*/ 120675 w 556920"/>
                <a:gd name="connsiteY13" fmla="*/ 13046 h 1133185"/>
                <a:gd name="connsiteX0" fmla="*/ 556920 w 556920"/>
                <a:gd name="connsiteY0" fmla="*/ 1303019 h 1303019"/>
                <a:gd name="connsiteX1" fmla="*/ 280695 w 556920"/>
                <a:gd name="connsiteY1" fmla="*/ 1251584 h 1303019"/>
                <a:gd name="connsiteX2" fmla="*/ 297840 w 556920"/>
                <a:gd name="connsiteY2" fmla="*/ 1179194 h 1303019"/>
                <a:gd name="connsiteX3" fmla="*/ 353085 w 556920"/>
                <a:gd name="connsiteY3" fmla="*/ 1040129 h 1303019"/>
                <a:gd name="connsiteX4" fmla="*/ 415950 w 556920"/>
                <a:gd name="connsiteY4" fmla="*/ 931544 h 1303019"/>
                <a:gd name="connsiteX5" fmla="*/ 404520 w 556920"/>
                <a:gd name="connsiteY5" fmla="*/ 853439 h 1303019"/>
                <a:gd name="connsiteX6" fmla="*/ 263550 w 556920"/>
                <a:gd name="connsiteY6" fmla="*/ 845819 h 1303019"/>
                <a:gd name="connsiteX7" fmla="*/ 244500 w 556920"/>
                <a:gd name="connsiteY7" fmla="*/ 845819 h 1303019"/>
                <a:gd name="connsiteX8" fmla="*/ 95910 w 556920"/>
                <a:gd name="connsiteY8" fmla="*/ 761999 h 1303019"/>
                <a:gd name="connsiteX9" fmla="*/ 42570 w 556920"/>
                <a:gd name="connsiteY9" fmla="*/ 676274 h 1303019"/>
                <a:gd name="connsiteX10" fmla="*/ 660 w 556920"/>
                <a:gd name="connsiteY10" fmla="*/ 537209 h 1303019"/>
                <a:gd name="connsiteX11" fmla="*/ 44475 w 556920"/>
                <a:gd name="connsiteY11" fmla="*/ 379094 h 1303019"/>
                <a:gd name="connsiteX12" fmla="*/ 118770 w 556920"/>
                <a:gd name="connsiteY12" fmla="*/ 184785 h 1303019"/>
                <a:gd name="connsiteX13" fmla="*/ 196875 w 556920"/>
                <a:gd name="connsiteY13" fmla="*/ 0 h 1303019"/>
                <a:gd name="connsiteX0" fmla="*/ 556920 w 556920"/>
                <a:gd name="connsiteY0" fmla="*/ 1316706 h 1316706"/>
                <a:gd name="connsiteX1" fmla="*/ 280695 w 556920"/>
                <a:gd name="connsiteY1" fmla="*/ 1265271 h 1316706"/>
                <a:gd name="connsiteX2" fmla="*/ 297840 w 556920"/>
                <a:gd name="connsiteY2" fmla="*/ 1192881 h 1316706"/>
                <a:gd name="connsiteX3" fmla="*/ 353085 w 556920"/>
                <a:gd name="connsiteY3" fmla="*/ 1053816 h 1316706"/>
                <a:gd name="connsiteX4" fmla="*/ 415950 w 556920"/>
                <a:gd name="connsiteY4" fmla="*/ 945231 h 1316706"/>
                <a:gd name="connsiteX5" fmla="*/ 404520 w 556920"/>
                <a:gd name="connsiteY5" fmla="*/ 867126 h 1316706"/>
                <a:gd name="connsiteX6" fmla="*/ 263550 w 556920"/>
                <a:gd name="connsiteY6" fmla="*/ 859506 h 1316706"/>
                <a:gd name="connsiteX7" fmla="*/ 244500 w 556920"/>
                <a:gd name="connsiteY7" fmla="*/ 859506 h 1316706"/>
                <a:gd name="connsiteX8" fmla="*/ 95910 w 556920"/>
                <a:gd name="connsiteY8" fmla="*/ 775686 h 1316706"/>
                <a:gd name="connsiteX9" fmla="*/ 42570 w 556920"/>
                <a:gd name="connsiteY9" fmla="*/ 689961 h 1316706"/>
                <a:gd name="connsiteX10" fmla="*/ 660 w 556920"/>
                <a:gd name="connsiteY10" fmla="*/ 550896 h 1316706"/>
                <a:gd name="connsiteX11" fmla="*/ 44475 w 556920"/>
                <a:gd name="connsiteY11" fmla="*/ 392781 h 1316706"/>
                <a:gd name="connsiteX12" fmla="*/ 118770 w 556920"/>
                <a:gd name="connsiteY12" fmla="*/ 198472 h 1316706"/>
                <a:gd name="connsiteX13" fmla="*/ 196875 w 556920"/>
                <a:gd name="connsiteY13" fmla="*/ 13687 h 1316706"/>
                <a:gd name="connsiteX14" fmla="*/ 191160 w 556920"/>
                <a:gd name="connsiteY14" fmla="*/ 13688 h 1316706"/>
                <a:gd name="connsiteX0" fmla="*/ 556920 w 556920"/>
                <a:gd name="connsiteY0" fmla="*/ 1413508 h 1413508"/>
                <a:gd name="connsiteX1" fmla="*/ 280695 w 556920"/>
                <a:gd name="connsiteY1" fmla="*/ 1362073 h 1413508"/>
                <a:gd name="connsiteX2" fmla="*/ 297840 w 556920"/>
                <a:gd name="connsiteY2" fmla="*/ 1289683 h 1413508"/>
                <a:gd name="connsiteX3" fmla="*/ 353085 w 556920"/>
                <a:gd name="connsiteY3" fmla="*/ 1150618 h 1413508"/>
                <a:gd name="connsiteX4" fmla="*/ 415950 w 556920"/>
                <a:gd name="connsiteY4" fmla="*/ 1042033 h 1413508"/>
                <a:gd name="connsiteX5" fmla="*/ 404520 w 556920"/>
                <a:gd name="connsiteY5" fmla="*/ 963928 h 1413508"/>
                <a:gd name="connsiteX6" fmla="*/ 263550 w 556920"/>
                <a:gd name="connsiteY6" fmla="*/ 956308 h 1413508"/>
                <a:gd name="connsiteX7" fmla="*/ 244500 w 556920"/>
                <a:gd name="connsiteY7" fmla="*/ 956308 h 1413508"/>
                <a:gd name="connsiteX8" fmla="*/ 95910 w 556920"/>
                <a:gd name="connsiteY8" fmla="*/ 872488 h 1413508"/>
                <a:gd name="connsiteX9" fmla="*/ 42570 w 556920"/>
                <a:gd name="connsiteY9" fmla="*/ 786763 h 1413508"/>
                <a:gd name="connsiteX10" fmla="*/ 660 w 556920"/>
                <a:gd name="connsiteY10" fmla="*/ 647698 h 1413508"/>
                <a:gd name="connsiteX11" fmla="*/ 44475 w 556920"/>
                <a:gd name="connsiteY11" fmla="*/ 489583 h 1413508"/>
                <a:gd name="connsiteX12" fmla="*/ 118770 w 556920"/>
                <a:gd name="connsiteY12" fmla="*/ 295274 h 1413508"/>
                <a:gd name="connsiteX13" fmla="*/ 196875 w 556920"/>
                <a:gd name="connsiteY13" fmla="*/ 110489 h 1413508"/>
                <a:gd name="connsiteX14" fmla="*/ 290220 w 556920"/>
                <a:gd name="connsiteY14" fmla="*/ 0 h 1413508"/>
                <a:gd name="connsiteX0" fmla="*/ 556920 w 556920"/>
                <a:gd name="connsiteY0" fmla="*/ 1420676 h 1420676"/>
                <a:gd name="connsiteX1" fmla="*/ 280695 w 556920"/>
                <a:gd name="connsiteY1" fmla="*/ 1369241 h 1420676"/>
                <a:gd name="connsiteX2" fmla="*/ 297840 w 556920"/>
                <a:gd name="connsiteY2" fmla="*/ 1296851 h 1420676"/>
                <a:gd name="connsiteX3" fmla="*/ 353085 w 556920"/>
                <a:gd name="connsiteY3" fmla="*/ 1157786 h 1420676"/>
                <a:gd name="connsiteX4" fmla="*/ 415950 w 556920"/>
                <a:gd name="connsiteY4" fmla="*/ 1049201 h 1420676"/>
                <a:gd name="connsiteX5" fmla="*/ 404520 w 556920"/>
                <a:gd name="connsiteY5" fmla="*/ 971096 h 1420676"/>
                <a:gd name="connsiteX6" fmla="*/ 263550 w 556920"/>
                <a:gd name="connsiteY6" fmla="*/ 963476 h 1420676"/>
                <a:gd name="connsiteX7" fmla="*/ 244500 w 556920"/>
                <a:gd name="connsiteY7" fmla="*/ 963476 h 1420676"/>
                <a:gd name="connsiteX8" fmla="*/ 95910 w 556920"/>
                <a:gd name="connsiteY8" fmla="*/ 879656 h 1420676"/>
                <a:gd name="connsiteX9" fmla="*/ 42570 w 556920"/>
                <a:gd name="connsiteY9" fmla="*/ 793931 h 1420676"/>
                <a:gd name="connsiteX10" fmla="*/ 660 w 556920"/>
                <a:gd name="connsiteY10" fmla="*/ 654866 h 1420676"/>
                <a:gd name="connsiteX11" fmla="*/ 44475 w 556920"/>
                <a:gd name="connsiteY11" fmla="*/ 496751 h 1420676"/>
                <a:gd name="connsiteX12" fmla="*/ 118770 w 556920"/>
                <a:gd name="connsiteY12" fmla="*/ 302442 h 1420676"/>
                <a:gd name="connsiteX13" fmla="*/ 196875 w 556920"/>
                <a:gd name="connsiteY13" fmla="*/ 117657 h 1420676"/>
                <a:gd name="connsiteX14" fmla="*/ 290220 w 556920"/>
                <a:gd name="connsiteY14" fmla="*/ 7168 h 1420676"/>
                <a:gd name="connsiteX15" fmla="*/ 295935 w 556920"/>
                <a:gd name="connsiteY15" fmla="*/ 10978 h 1420676"/>
                <a:gd name="connsiteX0" fmla="*/ 556920 w 556920"/>
                <a:gd name="connsiteY0" fmla="*/ 1436437 h 1436437"/>
                <a:gd name="connsiteX1" fmla="*/ 280695 w 556920"/>
                <a:gd name="connsiteY1" fmla="*/ 1385002 h 1436437"/>
                <a:gd name="connsiteX2" fmla="*/ 297840 w 556920"/>
                <a:gd name="connsiteY2" fmla="*/ 1312612 h 1436437"/>
                <a:gd name="connsiteX3" fmla="*/ 353085 w 556920"/>
                <a:gd name="connsiteY3" fmla="*/ 1173547 h 1436437"/>
                <a:gd name="connsiteX4" fmla="*/ 415950 w 556920"/>
                <a:gd name="connsiteY4" fmla="*/ 1064962 h 1436437"/>
                <a:gd name="connsiteX5" fmla="*/ 404520 w 556920"/>
                <a:gd name="connsiteY5" fmla="*/ 986857 h 1436437"/>
                <a:gd name="connsiteX6" fmla="*/ 263550 w 556920"/>
                <a:gd name="connsiteY6" fmla="*/ 979237 h 1436437"/>
                <a:gd name="connsiteX7" fmla="*/ 244500 w 556920"/>
                <a:gd name="connsiteY7" fmla="*/ 979237 h 1436437"/>
                <a:gd name="connsiteX8" fmla="*/ 95910 w 556920"/>
                <a:gd name="connsiteY8" fmla="*/ 895417 h 1436437"/>
                <a:gd name="connsiteX9" fmla="*/ 42570 w 556920"/>
                <a:gd name="connsiteY9" fmla="*/ 809692 h 1436437"/>
                <a:gd name="connsiteX10" fmla="*/ 660 w 556920"/>
                <a:gd name="connsiteY10" fmla="*/ 670627 h 1436437"/>
                <a:gd name="connsiteX11" fmla="*/ 44475 w 556920"/>
                <a:gd name="connsiteY11" fmla="*/ 512512 h 1436437"/>
                <a:gd name="connsiteX12" fmla="*/ 118770 w 556920"/>
                <a:gd name="connsiteY12" fmla="*/ 318203 h 1436437"/>
                <a:gd name="connsiteX13" fmla="*/ 196875 w 556920"/>
                <a:gd name="connsiteY13" fmla="*/ 133418 h 1436437"/>
                <a:gd name="connsiteX14" fmla="*/ 290220 w 556920"/>
                <a:gd name="connsiteY14" fmla="*/ 22929 h 1436437"/>
                <a:gd name="connsiteX15" fmla="*/ 419760 w 556920"/>
                <a:gd name="connsiteY15" fmla="*/ 69 h 143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920" h="1436437">
                  <a:moveTo>
                    <a:pt x="556920" y="1436437"/>
                  </a:moveTo>
                  <a:lnTo>
                    <a:pt x="280695" y="1385002"/>
                  </a:lnTo>
                  <a:lnTo>
                    <a:pt x="297840" y="1312612"/>
                  </a:lnTo>
                  <a:lnTo>
                    <a:pt x="353085" y="1173547"/>
                  </a:lnTo>
                  <a:lnTo>
                    <a:pt x="415950" y="1064962"/>
                  </a:lnTo>
                  <a:lnTo>
                    <a:pt x="404520" y="986857"/>
                  </a:lnTo>
                  <a:lnTo>
                    <a:pt x="263550" y="979237"/>
                  </a:lnTo>
                  <a:lnTo>
                    <a:pt x="244500" y="979237"/>
                  </a:lnTo>
                  <a:lnTo>
                    <a:pt x="95910" y="895417"/>
                  </a:lnTo>
                  <a:lnTo>
                    <a:pt x="42570" y="809692"/>
                  </a:lnTo>
                  <a:lnTo>
                    <a:pt x="660" y="670627"/>
                  </a:lnTo>
                  <a:cubicBezTo>
                    <a:pt x="-6325" y="646180"/>
                    <a:pt x="44475" y="514099"/>
                    <a:pt x="44475" y="512512"/>
                  </a:cubicBezTo>
                  <a:cubicBezTo>
                    <a:pt x="51460" y="485207"/>
                    <a:pt x="119167" y="319393"/>
                    <a:pt x="118770" y="318203"/>
                  </a:cubicBezTo>
                  <a:cubicBezTo>
                    <a:pt x="131470" y="285501"/>
                    <a:pt x="196478" y="133815"/>
                    <a:pt x="196875" y="133418"/>
                  </a:cubicBezTo>
                  <a:cubicBezTo>
                    <a:pt x="208940" y="102621"/>
                    <a:pt x="291411" y="22929"/>
                    <a:pt x="290220" y="22929"/>
                  </a:cubicBezTo>
                  <a:cubicBezTo>
                    <a:pt x="306730" y="5149"/>
                    <a:pt x="418570" y="-725"/>
                    <a:pt x="419760" y="69"/>
                  </a:cubicBez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ECC689F3-BE3C-52B6-B366-6D98A8DB1FFA}"/>
                </a:ext>
              </a:extLst>
            </p:cNvPr>
            <p:cNvSpPr/>
            <p:nvPr/>
          </p:nvSpPr>
          <p:spPr>
            <a:xfrm>
              <a:off x="8759490" y="4889641"/>
              <a:ext cx="570728" cy="777956"/>
            </a:xfrm>
            <a:custGeom>
              <a:avLst/>
              <a:gdLst>
                <a:gd name="connsiteX0" fmla="*/ 278130 w 640080"/>
                <a:gd name="connsiteY0" fmla="*/ 0 h 872490"/>
                <a:gd name="connsiteX1" fmla="*/ 506730 w 640080"/>
                <a:gd name="connsiteY1" fmla="*/ 99060 h 872490"/>
                <a:gd name="connsiteX2" fmla="*/ 567690 w 640080"/>
                <a:gd name="connsiteY2" fmla="*/ 106680 h 872490"/>
                <a:gd name="connsiteX3" fmla="*/ 617220 w 640080"/>
                <a:gd name="connsiteY3" fmla="*/ 144780 h 872490"/>
                <a:gd name="connsiteX4" fmla="*/ 640080 w 640080"/>
                <a:gd name="connsiteY4" fmla="*/ 198120 h 872490"/>
                <a:gd name="connsiteX5" fmla="*/ 582930 w 640080"/>
                <a:gd name="connsiteY5" fmla="*/ 396240 h 872490"/>
                <a:gd name="connsiteX6" fmla="*/ 434340 w 640080"/>
                <a:gd name="connsiteY6" fmla="*/ 605790 h 872490"/>
                <a:gd name="connsiteX7" fmla="*/ 247650 w 640080"/>
                <a:gd name="connsiteY7" fmla="*/ 777240 h 872490"/>
                <a:gd name="connsiteX8" fmla="*/ 156210 w 640080"/>
                <a:gd name="connsiteY8" fmla="*/ 853440 h 872490"/>
                <a:gd name="connsiteX9" fmla="*/ 80010 w 640080"/>
                <a:gd name="connsiteY9" fmla="*/ 872490 h 872490"/>
                <a:gd name="connsiteX10" fmla="*/ 30480 w 640080"/>
                <a:gd name="connsiteY10" fmla="*/ 784860 h 872490"/>
                <a:gd name="connsiteX11" fmla="*/ 34290 w 640080"/>
                <a:gd name="connsiteY11" fmla="*/ 674370 h 872490"/>
                <a:gd name="connsiteX12" fmla="*/ 0 w 640080"/>
                <a:gd name="connsiteY12" fmla="*/ 628650 h 872490"/>
                <a:gd name="connsiteX13" fmla="*/ 68580 w 640080"/>
                <a:gd name="connsiteY13" fmla="*/ 533400 h 872490"/>
                <a:gd name="connsiteX14" fmla="*/ 327660 w 640080"/>
                <a:gd name="connsiteY14" fmla="*/ 331470 h 872490"/>
                <a:gd name="connsiteX15" fmla="*/ 514350 w 640080"/>
                <a:gd name="connsiteY15" fmla="*/ 102870 h 872490"/>
                <a:gd name="connsiteX0" fmla="*/ 278130 w 640080"/>
                <a:gd name="connsiteY0" fmla="*/ 0 h 872490"/>
                <a:gd name="connsiteX1" fmla="*/ 506730 w 640080"/>
                <a:gd name="connsiteY1" fmla="*/ 99060 h 872490"/>
                <a:gd name="connsiteX2" fmla="*/ 567690 w 640080"/>
                <a:gd name="connsiteY2" fmla="*/ 106680 h 872490"/>
                <a:gd name="connsiteX3" fmla="*/ 617220 w 640080"/>
                <a:gd name="connsiteY3" fmla="*/ 144780 h 872490"/>
                <a:gd name="connsiteX4" fmla="*/ 640080 w 640080"/>
                <a:gd name="connsiteY4" fmla="*/ 198120 h 872490"/>
                <a:gd name="connsiteX5" fmla="*/ 582930 w 640080"/>
                <a:gd name="connsiteY5" fmla="*/ 396240 h 872490"/>
                <a:gd name="connsiteX6" fmla="*/ 434340 w 640080"/>
                <a:gd name="connsiteY6" fmla="*/ 605790 h 872490"/>
                <a:gd name="connsiteX7" fmla="*/ 247650 w 640080"/>
                <a:gd name="connsiteY7" fmla="*/ 777240 h 872490"/>
                <a:gd name="connsiteX8" fmla="*/ 156210 w 640080"/>
                <a:gd name="connsiteY8" fmla="*/ 853440 h 872490"/>
                <a:gd name="connsiteX9" fmla="*/ 80010 w 640080"/>
                <a:gd name="connsiteY9" fmla="*/ 872490 h 872490"/>
                <a:gd name="connsiteX10" fmla="*/ 30480 w 640080"/>
                <a:gd name="connsiteY10" fmla="*/ 784860 h 872490"/>
                <a:gd name="connsiteX11" fmla="*/ 0 w 640080"/>
                <a:gd name="connsiteY11" fmla="*/ 697230 h 872490"/>
                <a:gd name="connsiteX12" fmla="*/ 0 w 640080"/>
                <a:gd name="connsiteY12" fmla="*/ 628650 h 872490"/>
                <a:gd name="connsiteX13" fmla="*/ 68580 w 640080"/>
                <a:gd name="connsiteY13" fmla="*/ 533400 h 872490"/>
                <a:gd name="connsiteX14" fmla="*/ 327660 w 640080"/>
                <a:gd name="connsiteY14" fmla="*/ 331470 h 872490"/>
                <a:gd name="connsiteX15" fmla="*/ 514350 w 640080"/>
                <a:gd name="connsiteY15" fmla="*/ 102870 h 87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0080" h="872490">
                  <a:moveTo>
                    <a:pt x="278130" y="0"/>
                  </a:moveTo>
                  <a:lnTo>
                    <a:pt x="506730" y="99060"/>
                  </a:lnTo>
                  <a:lnTo>
                    <a:pt x="567690" y="106680"/>
                  </a:lnTo>
                  <a:lnTo>
                    <a:pt x="617220" y="144780"/>
                  </a:lnTo>
                  <a:lnTo>
                    <a:pt x="640080" y="198120"/>
                  </a:lnTo>
                  <a:lnTo>
                    <a:pt x="582930" y="396240"/>
                  </a:lnTo>
                  <a:lnTo>
                    <a:pt x="434340" y="605790"/>
                  </a:lnTo>
                  <a:lnTo>
                    <a:pt x="247650" y="777240"/>
                  </a:lnTo>
                  <a:lnTo>
                    <a:pt x="156210" y="853440"/>
                  </a:lnTo>
                  <a:lnTo>
                    <a:pt x="80010" y="872490"/>
                  </a:lnTo>
                  <a:lnTo>
                    <a:pt x="30480" y="784860"/>
                  </a:lnTo>
                  <a:lnTo>
                    <a:pt x="0" y="697230"/>
                  </a:lnTo>
                  <a:lnTo>
                    <a:pt x="0" y="628650"/>
                  </a:lnTo>
                  <a:lnTo>
                    <a:pt x="68580" y="533400"/>
                  </a:lnTo>
                  <a:lnTo>
                    <a:pt x="327660" y="331470"/>
                  </a:lnTo>
                  <a:lnTo>
                    <a:pt x="514350" y="10287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00273DD-D870-B76C-A48A-F4F3814CE7D6}"/>
                </a:ext>
              </a:extLst>
            </p:cNvPr>
            <p:cNvSpPr/>
            <p:nvPr/>
          </p:nvSpPr>
          <p:spPr>
            <a:xfrm>
              <a:off x="9224905" y="4481979"/>
              <a:ext cx="503916" cy="495990"/>
            </a:xfrm>
            <a:custGeom>
              <a:avLst/>
              <a:gdLst>
                <a:gd name="connsiteX0" fmla="*/ 0 w 476250"/>
                <a:gd name="connsiteY0" fmla="*/ 518160 h 518160"/>
                <a:gd name="connsiteX1" fmla="*/ 95250 w 476250"/>
                <a:gd name="connsiteY1" fmla="*/ 373380 h 518160"/>
                <a:gd name="connsiteX2" fmla="*/ 201930 w 476250"/>
                <a:gd name="connsiteY2" fmla="*/ 198120 h 518160"/>
                <a:gd name="connsiteX3" fmla="*/ 285750 w 476250"/>
                <a:gd name="connsiteY3" fmla="*/ 148590 h 518160"/>
                <a:gd name="connsiteX4" fmla="*/ 392430 w 476250"/>
                <a:gd name="connsiteY4" fmla="*/ 57150 h 518160"/>
                <a:gd name="connsiteX5" fmla="*/ 476250 w 476250"/>
                <a:gd name="connsiteY5" fmla="*/ 0 h 518160"/>
                <a:gd name="connsiteX0" fmla="*/ 0 w 565150"/>
                <a:gd name="connsiteY0" fmla="*/ 556260 h 556260"/>
                <a:gd name="connsiteX1" fmla="*/ 95250 w 565150"/>
                <a:gd name="connsiteY1" fmla="*/ 411480 h 556260"/>
                <a:gd name="connsiteX2" fmla="*/ 201930 w 565150"/>
                <a:gd name="connsiteY2" fmla="*/ 236220 h 556260"/>
                <a:gd name="connsiteX3" fmla="*/ 285750 w 565150"/>
                <a:gd name="connsiteY3" fmla="*/ 186690 h 556260"/>
                <a:gd name="connsiteX4" fmla="*/ 392430 w 565150"/>
                <a:gd name="connsiteY4" fmla="*/ 95250 h 556260"/>
                <a:gd name="connsiteX5" fmla="*/ 565150 w 565150"/>
                <a:gd name="connsiteY5"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150" h="556260">
                  <a:moveTo>
                    <a:pt x="0" y="556260"/>
                  </a:moveTo>
                  <a:lnTo>
                    <a:pt x="95250" y="411480"/>
                  </a:lnTo>
                  <a:lnTo>
                    <a:pt x="201930" y="236220"/>
                  </a:lnTo>
                  <a:lnTo>
                    <a:pt x="285750" y="186690"/>
                  </a:lnTo>
                  <a:lnTo>
                    <a:pt x="392430" y="95250"/>
                  </a:lnTo>
                  <a:cubicBezTo>
                    <a:pt x="420370" y="76200"/>
                    <a:pt x="537210" y="19050"/>
                    <a:pt x="565150" y="0"/>
                  </a:cubicBez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ED1B42B-A525-8922-E292-E00D9BFEABBC}"/>
                </a:ext>
              </a:extLst>
            </p:cNvPr>
            <p:cNvSpPr/>
            <p:nvPr/>
          </p:nvSpPr>
          <p:spPr>
            <a:xfrm>
              <a:off x="8656442" y="3149148"/>
              <a:ext cx="387280" cy="58885"/>
            </a:xfrm>
            <a:custGeom>
              <a:avLst/>
              <a:gdLst>
                <a:gd name="connsiteX0" fmla="*/ 0 w 434340"/>
                <a:gd name="connsiteY0" fmla="*/ 0 h 66040"/>
                <a:gd name="connsiteX1" fmla="*/ 162560 w 434340"/>
                <a:gd name="connsiteY1" fmla="*/ 45720 h 66040"/>
                <a:gd name="connsiteX2" fmla="*/ 271780 w 434340"/>
                <a:gd name="connsiteY2" fmla="*/ 66040 h 66040"/>
                <a:gd name="connsiteX3" fmla="*/ 398780 w 434340"/>
                <a:gd name="connsiteY3" fmla="*/ 66040 h 66040"/>
                <a:gd name="connsiteX4" fmla="*/ 434340 w 434340"/>
                <a:gd name="connsiteY4" fmla="*/ 55880 h 6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 h="66040">
                  <a:moveTo>
                    <a:pt x="0" y="0"/>
                  </a:moveTo>
                  <a:lnTo>
                    <a:pt x="162560" y="45720"/>
                  </a:lnTo>
                  <a:lnTo>
                    <a:pt x="271780" y="66040"/>
                  </a:lnTo>
                  <a:lnTo>
                    <a:pt x="398780" y="66040"/>
                  </a:lnTo>
                  <a:lnTo>
                    <a:pt x="434340" y="5588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242278D-67B8-A19A-7FDE-ECE5564FD68C}"/>
                </a:ext>
              </a:extLst>
            </p:cNvPr>
            <p:cNvSpPr/>
            <p:nvPr/>
          </p:nvSpPr>
          <p:spPr>
            <a:xfrm>
              <a:off x="9059576" y="3717611"/>
              <a:ext cx="278570" cy="409927"/>
            </a:xfrm>
            <a:custGeom>
              <a:avLst/>
              <a:gdLst>
                <a:gd name="connsiteX0" fmla="*/ 0 w 312420"/>
                <a:gd name="connsiteY0" fmla="*/ 459740 h 459740"/>
                <a:gd name="connsiteX1" fmla="*/ 38100 w 312420"/>
                <a:gd name="connsiteY1" fmla="*/ 309880 h 459740"/>
                <a:gd name="connsiteX2" fmla="*/ 106680 w 312420"/>
                <a:gd name="connsiteY2" fmla="*/ 198120 h 459740"/>
                <a:gd name="connsiteX3" fmla="*/ 193040 w 312420"/>
                <a:gd name="connsiteY3" fmla="*/ 119380 h 459740"/>
                <a:gd name="connsiteX4" fmla="*/ 312420 w 312420"/>
                <a:gd name="connsiteY4" fmla="*/ 0 h 45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20" h="459740">
                  <a:moveTo>
                    <a:pt x="0" y="459740"/>
                  </a:moveTo>
                  <a:lnTo>
                    <a:pt x="38100" y="309880"/>
                  </a:lnTo>
                  <a:lnTo>
                    <a:pt x="106680" y="198120"/>
                  </a:lnTo>
                  <a:lnTo>
                    <a:pt x="193040" y="119380"/>
                  </a:lnTo>
                  <a:lnTo>
                    <a:pt x="312420" y="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F7CA8ED-36CB-7657-7C3B-960A6CCC7C81}"/>
                </a:ext>
              </a:extLst>
            </p:cNvPr>
            <p:cNvSpPr/>
            <p:nvPr/>
          </p:nvSpPr>
          <p:spPr>
            <a:xfrm>
              <a:off x="9132049" y="4383460"/>
              <a:ext cx="235538" cy="557139"/>
            </a:xfrm>
            <a:custGeom>
              <a:avLst/>
              <a:gdLst>
                <a:gd name="connsiteX0" fmla="*/ 0 w 264160"/>
                <a:gd name="connsiteY0" fmla="*/ 624840 h 624840"/>
                <a:gd name="connsiteX1" fmla="*/ 96520 w 264160"/>
                <a:gd name="connsiteY1" fmla="*/ 436880 h 624840"/>
                <a:gd name="connsiteX2" fmla="*/ 195580 w 264160"/>
                <a:gd name="connsiteY2" fmla="*/ 256540 h 624840"/>
                <a:gd name="connsiteX3" fmla="*/ 236220 w 264160"/>
                <a:gd name="connsiteY3" fmla="*/ 91440 h 624840"/>
                <a:gd name="connsiteX4" fmla="*/ 264160 w 264160"/>
                <a:gd name="connsiteY4" fmla="*/ 0 h 62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 h="624840">
                  <a:moveTo>
                    <a:pt x="0" y="624840"/>
                  </a:moveTo>
                  <a:lnTo>
                    <a:pt x="96520" y="436880"/>
                  </a:lnTo>
                  <a:lnTo>
                    <a:pt x="195580" y="256540"/>
                  </a:lnTo>
                  <a:lnTo>
                    <a:pt x="236220" y="91440"/>
                  </a:lnTo>
                  <a:lnTo>
                    <a:pt x="264160" y="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9A85F29F-FBFA-8BC3-53E4-99C476B86486}"/>
                </a:ext>
              </a:extLst>
            </p:cNvPr>
            <p:cNvSpPr/>
            <p:nvPr/>
          </p:nvSpPr>
          <p:spPr>
            <a:xfrm>
              <a:off x="9335880" y="4698266"/>
              <a:ext cx="441635" cy="346513"/>
            </a:xfrm>
            <a:custGeom>
              <a:avLst/>
              <a:gdLst>
                <a:gd name="connsiteX0" fmla="*/ 0 w 495300"/>
                <a:gd name="connsiteY0" fmla="*/ 388620 h 388620"/>
                <a:gd name="connsiteX1" fmla="*/ 106680 w 495300"/>
                <a:gd name="connsiteY1" fmla="*/ 325120 h 388620"/>
                <a:gd name="connsiteX2" fmla="*/ 182880 w 495300"/>
                <a:gd name="connsiteY2" fmla="*/ 246380 h 388620"/>
                <a:gd name="connsiteX3" fmla="*/ 340360 w 495300"/>
                <a:gd name="connsiteY3" fmla="*/ 165100 h 388620"/>
                <a:gd name="connsiteX4" fmla="*/ 495300 w 49530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88620">
                  <a:moveTo>
                    <a:pt x="0" y="388620"/>
                  </a:moveTo>
                  <a:lnTo>
                    <a:pt x="106680" y="325120"/>
                  </a:lnTo>
                  <a:lnTo>
                    <a:pt x="182880" y="246380"/>
                  </a:lnTo>
                  <a:lnTo>
                    <a:pt x="340360" y="165100"/>
                  </a:lnTo>
                  <a:lnTo>
                    <a:pt x="495300" y="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865883B-84F1-2B91-CC3A-FBC9E49C3D19}"/>
                </a:ext>
              </a:extLst>
            </p:cNvPr>
            <p:cNvSpPr/>
            <p:nvPr/>
          </p:nvSpPr>
          <p:spPr>
            <a:xfrm>
              <a:off x="8210278" y="5418470"/>
              <a:ext cx="1225253" cy="593376"/>
            </a:xfrm>
            <a:custGeom>
              <a:avLst/>
              <a:gdLst>
                <a:gd name="connsiteX0" fmla="*/ 0 w 1374140"/>
                <a:gd name="connsiteY0" fmla="*/ 33020 h 665480"/>
                <a:gd name="connsiteX1" fmla="*/ 33020 w 1374140"/>
                <a:gd name="connsiteY1" fmla="*/ 210820 h 665480"/>
                <a:gd name="connsiteX2" fmla="*/ 91440 w 1374140"/>
                <a:gd name="connsiteY2" fmla="*/ 414020 h 665480"/>
                <a:gd name="connsiteX3" fmla="*/ 236220 w 1374140"/>
                <a:gd name="connsiteY3" fmla="*/ 581660 h 665480"/>
                <a:gd name="connsiteX4" fmla="*/ 347980 w 1374140"/>
                <a:gd name="connsiteY4" fmla="*/ 637540 h 665480"/>
                <a:gd name="connsiteX5" fmla="*/ 513080 w 1374140"/>
                <a:gd name="connsiteY5" fmla="*/ 665480 h 665480"/>
                <a:gd name="connsiteX6" fmla="*/ 703580 w 1374140"/>
                <a:gd name="connsiteY6" fmla="*/ 619760 h 665480"/>
                <a:gd name="connsiteX7" fmla="*/ 728980 w 1374140"/>
                <a:gd name="connsiteY7" fmla="*/ 614680 h 665480"/>
                <a:gd name="connsiteX8" fmla="*/ 1097280 w 1374140"/>
                <a:gd name="connsiteY8" fmla="*/ 327660 h 665480"/>
                <a:gd name="connsiteX9" fmla="*/ 1374140 w 1374140"/>
                <a:gd name="connsiteY9" fmla="*/ 0 h 66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4140" h="665480">
                  <a:moveTo>
                    <a:pt x="0" y="33020"/>
                  </a:moveTo>
                  <a:lnTo>
                    <a:pt x="33020" y="210820"/>
                  </a:lnTo>
                  <a:lnTo>
                    <a:pt x="91440" y="414020"/>
                  </a:lnTo>
                  <a:lnTo>
                    <a:pt x="236220" y="581660"/>
                  </a:lnTo>
                  <a:lnTo>
                    <a:pt x="347980" y="637540"/>
                  </a:lnTo>
                  <a:lnTo>
                    <a:pt x="513080" y="665480"/>
                  </a:lnTo>
                  <a:lnTo>
                    <a:pt x="703580" y="619760"/>
                  </a:lnTo>
                  <a:lnTo>
                    <a:pt x="728980" y="614680"/>
                  </a:lnTo>
                  <a:lnTo>
                    <a:pt x="1097280" y="327660"/>
                  </a:lnTo>
                  <a:lnTo>
                    <a:pt x="1374140" y="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54D2300E-09A1-F89C-373A-5BFE13FC360F}"/>
                </a:ext>
              </a:extLst>
            </p:cNvPr>
            <p:cNvSpPr/>
            <p:nvPr/>
          </p:nvSpPr>
          <p:spPr>
            <a:xfrm>
              <a:off x="8330312" y="5404882"/>
              <a:ext cx="303482" cy="493725"/>
            </a:xfrm>
            <a:custGeom>
              <a:avLst/>
              <a:gdLst>
                <a:gd name="connsiteX0" fmla="*/ 0 w 340360"/>
                <a:gd name="connsiteY0" fmla="*/ 0 h 553720"/>
                <a:gd name="connsiteX1" fmla="*/ 30480 w 340360"/>
                <a:gd name="connsiteY1" fmla="*/ 187960 h 553720"/>
                <a:gd name="connsiteX2" fmla="*/ 76200 w 340360"/>
                <a:gd name="connsiteY2" fmla="*/ 363220 h 553720"/>
                <a:gd name="connsiteX3" fmla="*/ 152400 w 340360"/>
                <a:gd name="connsiteY3" fmla="*/ 462280 h 553720"/>
                <a:gd name="connsiteX4" fmla="*/ 314960 w 340360"/>
                <a:gd name="connsiteY4" fmla="*/ 541020 h 553720"/>
                <a:gd name="connsiteX5" fmla="*/ 340360 w 340360"/>
                <a:gd name="connsiteY5" fmla="*/ 553720 h 55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60" h="553720">
                  <a:moveTo>
                    <a:pt x="0" y="0"/>
                  </a:moveTo>
                  <a:lnTo>
                    <a:pt x="30480" y="187960"/>
                  </a:lnTo>
                  <a:lnTo>
                    <a:pt x="76200" y="363220"/>
                  </a:lnTo>
                  <a:lnTo>
                    <a:pt x="152400" y="462280"/>
                  </a:lnTo>
                  <a:lnTo>
                    <a:pt x="314960" y="541020"/>
                  </a:lnTo>
                  <a:lnTo>
                    <a:pt x="340360" y="55372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8C3947A-EBF6-1C95-87BE-1E5AB005DF5D}"/>
                </a:ext>
              </a:extLst>
            </p:cNvPr>
            <p:cNvSpPr/>
            <p:nvPr/>
          </p:nvSpPr>
          <p:spPr>
            <a:xfrm>
              <a:off x="8468465" y="5373174"/>
              <a:ext cx="201567" cy="414457"/>
            </a:xfrm>
            <a:custGeom>
              <a:avLst/>
              <a:gdLst>
                <a:gd name="connsiteX0" fmla="*/ 0 w 226060"/>
                <a:gd name="connsiteY0" fmla="*/ 0 h 464820"/>
                <a:gd name="connsiteX1" fmla="*/ 10160 w 226060"/>
                <a:gd name="connsiteY1" fmla="*/ 111760 h 464820"/>
                <a:gd name="connsiteX2" fmla="*/ 55880 w 226060"/>
                <a:gd name="connsiteY2" fmla="*/ 289560 h 464820"/>
                <a:gd name="connsiteX3" fmla="*/ 127000 w 226060"/>
                <a:gd name="connsiteY3" fmla="*/ 398780 h 464820"/>
                <a:gd name="connsiteX4" fmla="*/ 200660 w 226060"/>
                <a:gd name="connsiteY4" fmla="*/ 444500 h 464820"/>
                <a:gd name="connsiteX5" fmla="*/ 226060 w 226060"/>
                <a:gd name="connsiteY5" fmla="*/ 464820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0" h="464820">
                  <a:moveTo>
                    <a:pt x="0" y="0"/>
                  </a:moveTo>
                  <a:lnTo>
                    <a:pt x="10160" y="111760"/>
                  </a:lnTo>
                  <a:lnTo>
                    <a:pt x="55880" y="289560"/>
                  </a:lnTo>
                  <a:lnTo>
                    <a:pt x="127000" y="398780"/>
                  </a:lnTo>
                  <a:lnTo>
                    <a:pt x="200660" y="444500"/>
                  </a:lnTo>
                  <a:lnTo>
                    <a:pt x="226060" y="464820"/>
                  </a:lnTo>
                </a:path>
              </a:pathLst>
            </a:custGeom>
            <a:noFill/>
            <a:ln w="412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82ECDCCE-B3A0-9743-B964-AE9797C37A47}"/>
                </a:ext>
              </a:extLst>
            </p:cNvPr>
            <p:cNvCxnSpPr>
              <a:cxnSpLocks/>
            </p:cNvCxnSpPr>
            <p:nvPr/>
          </p:nvCxnSpPr>
          <p:spPr>
            <a:xfrm>
              <a:off x="3484684" y="2922435"/>
              <a:ext cx="173921" cy="452667"/>
            </a:xfrm>
            <a:prstGeom prst="line">
              <a:avLst/>
            </a:prstGeom>
            <a:ln w="3810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C14B55-3807-B327-2234-5EA542C2A473}"/>
                </a:ext>
              </a:extLst>
            </p:cNvPr>
            <p:cNvCxnSpPr>
              <a:cxnSpLocks/>
            </p:cNvCxnSpPr>
            <p:nvPr/>
          </p:nvCxnSpPr>
          <p:spPr>
            <a:xfrm>
              <a:off x="1975659" y="2208941"/>
              <a:ext cx="21564" cy="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FB0CEF0-E149-DF7A-C2AC-9E6612C54197}"/>
                </a:ext>
              </a:extLst>
            </p:cNvPr>
            <p:cNvGrpSpPr/>
            <p:nvPr/>
          </p:nvGrpSpPr>
          <p:grpSpPr>
            <a:xfrm>
              <a:off x="3546571" y="2873886"/>
              <a:ext cx="2403055" cy="1448047"/>
              <a:chOff x="3546571" y="2819975"/>
              <a:chExt cx="2403055" cy="1448047"/>
            </a:xfrm>
          </p:grpSpPr>
          <p:sp>
            <p:nvSpPr>
              <p:cNvPr id="48" name="Freeform: Shape 47">
                <a:extLst>
                  <a:ext uri="{FF2B5EF4-FFF2-40B4-BE49-F238E27FC236}">
                    <a16:creationId xmlns:a16="http://schemas.microsoft.com/office/drawing/2014/main" id="{7EB216B8-5FB4-B676-A660-832DC9DCF85F}"/>
                  </a:ext>
                </a:extLst>
              </p:cNvPr>
              <p:cNvSpPr/>
              <p:nvPr/>
            </p:nvSpPr>
            <p:spPr>
              <a:xfrm>
                <a:off x="3546571" y="2819975"/>
                <a:ext cx="2403055" cy="1448047"/>
              </a:xfrm>
              <a:custGeom>
                <a:avLst/>
                <a:gdLst>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0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24992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178968 w 2423568"/>
                  <a:gd name="connsiteY0" fmla="*/ 0 h 1432560"/>
                  <a:gd name="connsiteX1" fmla="*/ 1486308 w 2423568"/>
                  <a:gd name="connsiteY1" fmla="*/ 0 h 1432560"/>
                  <a:gd name="connsiteX2" fmla="*/ 1486308 w 2423568"/>
                  <a:gd name="connsiteY2" fmla="*/ 584200 h 1432560"/>
                  <a:gd name="connsiteX3" fmla="*/ 1839368 w 2423568"/>
                  <a:gd name="connsiteY3" fmla="*/ 584200 h 1432560"/>
                  <a:gd name="connsiteX4" fmla="*/ 1839368 w 2423568"/>
                  <a:gd name="connsiteY4" fmla="*/ 977900 h 1432560"/>
                  <a:gd name="connsiteX5" fmla="*/ 2423568 w 2423568"/>
                  <a:gd name="connsiteY5" fmla="*/ 977900 h 1432560"/>
                  <a:gd name="connsiteX6" fmla="*/ 2423568 w 2423568"/>
                  <a:gd name="connsiteY6" fmla="*/ 1432560 h 1432560"/>
                  <a:gd name="connsiteX7" fmla="*/ 4545 w 2423568"/>
                  <a:gd name="connsiteY7" fmla="*/ 1430288 h 1432560"/>
                  <a:gd name="connsiteX8" fmla="*/ 0 w 2423568"/>
                  <a:gd name="connsiteY8" fmla="*/ 518160 h 1432560"/>
                  <a:gd name="connsiteX9" fmla="*/ 569368 w 2423568"/>
                  <a:gd name="connsiteY9" fmla="*/ 518160 h 1432560"/>
                  <a:gd name="connsiteX10" fmla="*/ 569368 w 2423568"/>
                  <a:gd name="connsiteY10" fmla="*/ 652780 h 1432560"/>
                  <a:gd name="connsiteX11" fmla="*/ 1171348 w 2423568"/>
                  <a:gd name="connsiteY11" fmla="*/ 652780 h 1432560"/>
                  <a:gd name="connsiteX12" fmla="*/ 1178968 w 2423568"/>
                  <a:gd name="connsiteY12" fmla="*/ 0 h 1432560"/>
                  <a:gd name="connsiteX0" fmla="*/ 1174423 w 2419023"/>
                  <a:gd name="connsiteY0" fmla="*/ 0 h 1432560"/>
                  <a:gd name="connsiteX1" fmla="*/ 1481763 w 2419023"/>
                  <a:gd name="connsiteY1" fmla="*/ 0 h 1432560"/>
                  <a:gd name="connsiteX2" fmla="*/ 1481763 w 2419023"/>
                  <a:gd name="connsiteY2" fmla="*/ 584200 h 1432560"/>
                  <a:gd name="connsiteX3" fmla="*/ 1834823 w 2419023"/>
                  <a:gd name="connsiteY3" fmla="*/ 584200 h 1432560"/>
                  <a:gd name="connsiteX4" fmla="*/ 1834823 w 2419023"/>
                  <a:gd name="connsiteY4" fmla="*/ 977900 h 1432560"/>
                  <a:gd name="connsiteX5" fmla="*/ 2419023 w 2419023"/>
                  <a:gd name="connsiteY5" fmla="*/ 977900 h 1432560"/>
                  <a:gd name="connsiteX6" fmla="*/ 2419023 w 2419023"/>
                  <a:gd name="connsiteY6" fmla="*/ 1432560 h 1432560"/>
                  <a:gd name="connsiteX7" fmla="*/ 0 w 2419023"/>
                  <a:gd name="connsiteY7" fmla="*/ 1430288 h 1432560"/>
                  <a:gd name="connsiteX8" fmla="*/ 21863 w 2419023"/>
                  <a:gd name="connsiteY8" fmla="*/ 519811 h 1432560"/>
                  <a:gd name="connsiteX9" fmla="*/ 564823 w 2419023"/>
                  <a:gd name="connsiteY9" fmla="*/ 518160 h 1432560"/>
                  <a:gd name="connsiteX10" fmla="*/ 564823 w 2419023"/>
                  <a:gd name="connsiteY10" fmla="*/ 652780 h 1432560"/>
                  <a:gd name="connsiteX11" fmla="*/ 1166803 w 2419023"/>
                  <a:gd name="connsiteY11" fmla="*/ 652780 h 1432560"/>
                  <a:gd name="connsiteX12" fmla="*/ 1174423 w 2419023"/>
                  <a:gd name="connsiteY12" fmla="*/ 0 h 1432560"/>
                  <a:gd name="connsiteX0" fmla="*/ 1152560 w 2397160"/>
                  <a:gd name="connsiteY0" fmla="*/ 0 h 1432560"/>
                  <a:gd name="connsiteX1" fmla="*/ 1459900 w 2397160"/>
                  <a:gd name="connsiteY1" fmla="*/ 0 h 1432560"/>
                  <a:gd name="connsiteX2" fmla="*/ 1459900 w 2397160"/>
                  <a:gd name="connsiteY2" fmla="*/ 584200 h 1432560"/>
                  <a:gd name="connsiteX3" fmla="*/ 1812960 w 2397160"/>
                  <a:gd name="connsiteY3" fmla="*/ 584200 h 1432560"/>
                  <a:gd name="connsiteX4" fmla="*/ 1812960 w 2397160"/>
                  <a:gd name="connsiteY4" fmla="*/ 977900 h 1432560"/>
                  <a:gd name="connsiteX5" fmla="*/ 2397160 w 2397160"/>
                  <a:gd name="connsiteY5" fmla="*/ 977900 h 1432560"/>
                  <a:gd name="connsiteX6" fmla="*/ 2397160 w 2397160"/>
                  <a:gd name="connsiteY6" fmla="*/ 1432560 h 1432560"/>
                  <a:gd name="connsiteX7" fmla="*/ 30952 w 2397160"/>
                  <a:gd name="connsiteY7" fmla="*/ 1428638 h 1432560"/>
                  <a:gd name="connsiteX8" fmla="*/ 0 w 2397160"/>
                  <a:gd name="connsiteY8" fmla="*/ 519811 h 1432560"/>
                  <a:gd name="connsiteX9" fmla="*/ 542960 w 2397160"/>
                  <a:gd name="connsiteY9" fmla="*/ 518160 h 1432560"/>
                  <a:gd name="connsiteX10" fmla="*/ 542960 w 2397160"/>
                  <a:gd name="connsiteY10" fmla="*/ 652780 h 1432560"/>
                  <a:gd name="connsiteX11" fmla="*/ 1144940 w 2397160"/>
                  <a:gd name="connsiteY11" fmla="*/ 652780 h 1432560"/>
                  <a:gd name="connsiteX12" fmla="*/ 1152560 w 2397160"/>
                  <a:gd name="connsiteY12" fmla="*/ 0 h 1432560"/>
                  <a:gd name="connsiteX0" fmla="*/ 1121608 w 2366208"/>
                  <a:gd name="connsiteY0" fmla="*/ 0 h 1432560"/>
                  <a:gd name="connsiteX1" fmla="*/ 1428948 w 2366208"/>
                  <a:gd name="connsiteY1" fmla="*/ 0 h 1432560"/>
                  <a:gd name="connsiteX2" fmla="*/ 1428948 w 2366208"/>
                  <a:gd name="connsiteY2" fmla="*/ 584200 h 1432560"/>
                  <a:gd name="connsiteX3" fmla="*/ 1782008 w 2366208"/>
                  <a:gd name="connsiteY3" fmla="*/ 584200 h 1432560"/>
                  <a:gd name="connsiteX4" fmla="*/ 1782008 w 2366208"/>
                  <a:gd name="connsiteY4" fmla="*/ 977900 h 1432560"/>
                  <a:gd name="connsiteX5" fmla="*/ 2366208 w 2366208"/>
                  <a:gd name="connsiteY5" fmla="*/ 977900 h 1432560"/>
                  <a:gd name="connsiteX6" fmla="*/ 2366208 w 2366208"/>
                  <a:gd name="connsiteY6" fmla="*/ 1432560 h 1432560"/>
                  <a:gd name="connsiteX7" fmla="*/ 0 w 2366208"/>
                  <a:gd name="connsiteY7" fmla="*/ 1428638 h 1432560"/>
                  <a:gd name="connsiteX8" fmla="*/ 2058 w 2366208"/>
                  <a:gd name="connsiteY8" fmla="*/ 518160 h 1432560"/>
                  <a:gd name="connsiteX9" fmla="*/ 512008 w 2366208"/>
                  <a:gd name="connsiteY9" fmla="*/ 518160 h 1432560"/>
                  <a:gd name="connsiteX10" fmla="*/ 512008 w 2366208"/>
                  <a:gd name="connsiteY10" fmla="*/ 652780 h 1432560"/>
                  <a:gd name="connsiteX11" fmla="*/ 1113988 w 2366208"/>
                  <a:gd name="connsiteY11" fmla="*/ 652780 h 1432560"/>
                  <a:gd name="connsiteX12" fmla="*/ 1121608 w 2366208"/>
                  <a:gd name="connsiteY12" fmla="*/ 0 h 1432560"/>
                  <a:gd name="connsiteX0" fmla="*/ 1132754 w 2377354"/>
                  <a:gd name="connsiteY0" fmla="*/ 0 h 1432560"/>
                  <a:gd name="connsiteX1" fmla="*/ 1440094 w 2377354"/>
                  <a:gd name="connsiteY1" fmla="*/ 0 h 1432560"/>
                  <a:gd name="connsiteX2" fmla="*/ 1440094 w 2377354"/>
                  <a:gd name="connsiteY2" fmla="*/ 584200 h 1432560"/>
                  <a:gd name="connsiteX3" fmla="*/ 1793154 w 2377354"/>
                  <a:gd name="connsiteY3" fmla="*/ 584200 h 1432560"/>
                  <a:gd name="connsiteX4" fmla="*/ 1793154 w 2377354"/>
                  <a:gd name="connsiteY4" fmla="*/ 977900 h 1432560"/>
                  <a:gd name="connsiteX5" fmla="*/ 2377354 w 2377354"/>
                  <a:gd name="connsiteY5" fmla="*/ 977900 h 1432560"/>
                  <a:gd name="connsiteX6" fmla="*/ 2377354 w 2377354"/>
                  <a:gd name="connsiteY6" fmla="*/ 1432560 h 1432560"/>
                  <a:gd name="connsiteX7" fmla="*/ 11146 w 2377354"/>
                  <a:gd name="connsiteY7" fmla="*/ 1428638 h 1432560"/>
                  <a:gd name="connsiteX8" fmla="*/ 0 w 2377354"/>
                  <a:gd name="connsiteY8" fmla="*/ 516510 h 1432560"/>
                  <a:gd name="connsiteX9" fmla="*/ 523154 w 2377354"/>
                  <a:gd name="connsiteY9" fmla="*/ 518160 h 1432560"/>
                  <a:gd name="connsiteX10" fmla="*/ 523154 w 2377354"/>
                  <a:gd name="connsiteY10" fmla="*/ 652780 h 1432560"/>
                  <a:gd name="connsiteX11" fmla="*/ 1125134 w 2377354"/>
                  <a:gd name="connsiteY11" fmla="*/ 652780 h 1432560"/>
                  <a:gd name="connsiteX12" fmla="*/ 1132754 w 2377354"/>
                  <a:gd name="connsiteY12" fmla="*/ 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7354" h="1432560">
                    <a:moveTo>
                      <a:pt x="1132754" y="0"/>
                    </a:moveTo>
                    <a:lnTo>
                      <a:pt x="1440094" y="0"/>
                    </a:lnTo>
                    <a:lnTo>
                      <a:pt x="1440094" y="584200"/>
                    </a:lnTo>
                    <a:lnTo>
                      <a:pt x="1793154" y="584200"/>
                    </a:lnTo>
                    <a:lnTo>
                      <a:pt x="1793154" y="977900"/>
                    </a:lnTo>
                    <a:lnTo>
                      <a:pt x="2377354" y="977900"/>
                    </a:lnTo>
                    <a:lnTo>
                      <a:pt x="2377354" y="1432560"/>
                    </a:lnTo>
                    <a:lnTo>
                      <a:pt x="11146" y="1428638"/>
                    </a:lnTo>
                    <a:lnTo>
                      <a:pt x="0" y="516510"/>
                    </a:lnTo>
                    <a:lnTo>
                      <a:pt x="523154" y="518160"/>
                    </a:lnTo>
                    <a:lnTo>
                      <a:pt x="523154" y="652780"/>
                    </a:lnTo>
                    <a:lnTo>
                      <a:pt x="1125134" y="652780"/>
                    </a:lnTo>
                    <a:lnTo>
                      <a:pt x="1132754" y="0"/>
                    </a:lnTo>
                    <a:close/>
                  </a:path>
                </a:pathLst>
              </a:custGeom>
              <a:solidFill>
                <a:schemeClr val="bg1">
                  <a:alpha val="2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9DB85992-4466-DDEB-8085-6FB59D68E0E6}"/>
                  </a:ext>
                </a:extLst>
              </p:cNvPr>
              <p:cNvSpPr txBox="1"/>
              <p:nvPr/>
            </p:nvSpPr>
            <p:spPr>
              <a:xfrm>
                <a:off x="3644228" y="3611610"/>
                <a:ext cx="1802779" cy="576187"/>
              </a:xfrm>
              <a:prstGeom prst="rect">
                <a:avLst/>
              </a:prstGeom>
              <a:noFill/>
            </p:spPr>
            <p:txBody>
              <a:bodyPr wrap="square" lIns="0" tIns="0" rIns="0" bIns="0" rtlCol="0">
                <a:spAutoFit/>
              </a:bodyPr>
              <a:lstStyle/>
              <a:p>
                <a:r>
                  <a:rPr lang="en-US" sz="1000" i="1" dirty="0"/>
                  <a:t>Job Corps </a:t>
                </a:r>
              </a:p>
              <a:p>
                <a:r>
                  <a:rPr lang="en-US" sz="1000" i="1" dirty="0"/>
                  <a:t>(Federal Property not incl. in Development Project)</a:t>
                </a:r>
              </a:p>
            </p:txBody>
          </p:sp>
        </p:grpSp>
        <p:cxnSp>
          <p:nvCxnSpPr>
            <p:cNvPr id="47" name="Straight Connector 46">
              <a:extLst>
                <a:ext uri="{FF2B5EF4-FFF2-40B4-BE49-F238E27FC236}">
                  <a16:creationId xmlns:a16="http://schemas.microsoft.com/office/drawing/2014/main" id="{AE282985-0074-62C2-7129-8D8AE4B98E65}"/>
                </a:ext>
              </a:extLst>
            </p:cNvPr>
            <p:cNvCxnSpPr>
              <a:cxnSpLocks/>
            </p:cNvCxnSpPr>
            <p:nvPr/>
          </p:nvCxnSpPr>
          <p:spPr>
            <a:xfrm flipH="1" flipV="1">
              <a:off x="5055996" y="1618149"/>
              <a:ext cx="916554" cy="2272752"/>
            </a:xfrm>
            <a:prstGeom prst="line">
              <a:avLst/>
            </a:prstGeom>
            <a:ln w="41275">
              <a:solidFill>
                <a:srgbClr val="0000FF"/>
              </a:solidFill>
              <a:prstDash val="solid"/>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E3BCF4A1-7F57-8529-497F-7E177BF4ECB6}"/>
              </a:ext>
            </a:extLst>
          </p:cNvPr>
          <p:cNvSpPr txBox="1"/>
          <p:nvPr/>
        </p:nvSpPr>
        <p:spPr>
          <a:xfrm>
            <a:off x="93096" y="5703161"/>
            <a:ext cx="6378726" cy="430887"/>
          </a:xfrm>
          <a:prstGeom prst="rect">
            <a:avLst/>
          </a:prstGeom>
          <a:solidFill>
            <a:schemeClr val="bg1"/>
          </a:solidFill>
          <a:ln>
            <a:solidFill>
              <a:schemeClr val="tx1"/>
            </a:solidFill>
          </a:ln>
        </p:spPr>
        <p:txBody>
          <a:bodyPr wrap="square" rtlCol="0">
            <a:spAutoFit/>
          </a:bodyPr>
          <a:lstStyle/>
          <a:p>
            <a:r>
              <a:rPr lang="en-US" sz="1100" b="1" dirty="0"/>
              <a:t>New wet and dry utilities will be laid out in street grid pattern: </a:t>
            </a:r>
          </a:p>
          <a:p>
            <a:r>
              <a:rPr lang="en-US" sz="1100" b="1" dirty="0"/>
              <a:t>sanitary sewer, water supply and storage, reclaimed water, storm drain, power, gas, and communications</a:t>
            </a:r>
          </a:p>
        </p:txBody>
      </p:sp>
    </p:spTree>
    <p:extLst>
      <p:ext uri="{BB962C8B-B14F-4D97-AF65-F5344CB8AC3E}">
        <p14:creationId xmlns:p14="http://schemas.microsoft.com/office/powerpoint/2010/main" val="239401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517C-F684-64C4-F7CA-F2181B5D98AA}"/>
              </a:ext>
            </a:extLst>
          </p:cNvPr>
          <p:cNvSpPr>
            <a:spLocks noGrp="1"/>
          </p:cNvSpPr>
          <p:nvPr>
            <p:ph type="title"/>
          </p:nvPr>
        </p:nvSpPr>
        <p:spPr>
          <a:xfrm>
            <a:off x="515238" y="617357"/>
            <a:ext cx="8529319" cy="492443"/>
          </a:xfrm>
        </p:spPr>
        <p:txBody>
          <a:bodyPr wrap="square" lIns="0" tIns="0" rIns="0" bIns="0" anchor="t">
            <a:spAutoFit/>
          </a:bodyPr>
          <a:lstStyle/>
          <a:p>
            <a:r>
              <a:rPr lang="en-US" dirty="0"/>
              <a:t>Opportunities </a:t>
            </a:r>
            <a:endParaRPr lang="en-US" sz="2000" b="0" dirty="0">
              <a:solidFill>
                <a:srgbClr val="FF0000"/>
              </a:solidFill>
            </a:endParaRPr>
          </a:p>
        </p:txBody>
      </p:sp>
      <p:sp>
        <p:nvSpPr>
          <p:cNvPr id="3" name="Text Placeholder 2">
            <a:extLst>
              <a:ext uri="{FF2B5EF4-FFF2-40B4-BE49-F238E27FC236}">
                <a16:creationId xmlns:a16="http://schemas.microsoft.com/office/drawing/2014/main" id="{6230F424-4E1F-774A-3B45-CF3ADEBF2172}"/>
              </a:ext>
            </a:extLst>
          </p:cNvPr>
          <p:cNvSpPr>
            <a:spLocks noGrp="1"/>
          </p:cNvSpPr>
          <p:nvPr>
            <p:ph type="body" idx="1"/>
          </p:nvPr>
        </p:nvSpPr>
        <p:spPr>
          <a:xfrm>
            <a:off x="515238" y="1518824"/>
            <a:ext cx="8113522" cy="5016758"/>
          </a:xfrm>
        </p:spPr>
        <p:txBody>
          <a:bodyPr wrap="square" lIns="0" tIns="0" rIns="0" bIns="0" anchor="t">
            <a:spAutoFit/>
          </a:bodyPr>
          <a:lstStyle/>
          <a:p>
            <a:pPr marL="342900" indent="-342900">
              <a:buFont typeface="Arial,Sans-Serif" panose="020B0604020202020204" pitchFamily="34" charset="0"/>
              <a:buChar char="•"/>
            </a:pPr>
            <a:r>
              <a:rPr lang="en-US" sz="2400" dirty="0"/>
              <a:t>Modernize Job Corps facilities designed to fulfill its mission</a:t>
            </a:r>
          </a:p>
          <a:p>
            <a:pPr marL="342900" indent="-342900">
              <a:buFont typeface="Arial" panose="020B0604020202020204" pitchFamily="34" charset="0"/>
              <a:buChar char="•"/>
            </a:pPr>
            <a:r>
              <a:rPr lang="en-US" sz="2400" dirty="0"/>
              <a:t>Geotechnically improve Job Corps campus to mitigate seismic risk, including liquefaction </a:t>
            </a:r>
            <a:endParaRPr lang="en-US" dirty="0"/>
          </a:p>
          <a:p>
            <a:pPr marL="342900" indent="-342900">
              <a:buFont typeface="Arial" panose="020B0604020202020204" pitchFamily="34" charset="0"/>
              <a:buChar char="•"/>
            </a:pPr>
            <a:r>
              <a:rPr lang="en-US" sz="2400" dirty="0"/>
              <a:t>Elevate campus grade and integrate into island-wide climate adaptation strategies </a:t>
            </a:r>
            <a:endParaRPr lang="en-US" dirty="0"/>
          </a:p>
          <a:p>
            <a:pPr marL="342900" indent="-342900">
              <a:buFont typeface="Arial" panose="020B0604020202020204" pitchFamily="34" charset="0"/>
              <a:buChar char="•"/>
            </a:pPr>
            <a:r>
              <a:rPr lang="en-US" sz="2400" dirty="0"/>
              <a:t>Replace and upgrade existing utilities that are at or near the end of their useful lives</a:t>
            </a:r>
            <a:endParaRPr lang="en-US" dirty="0"/>
          </a:p>
          <a:p>
            <a:pPr marL="342900" indent="-342900">
              <a:buFont typeface="Arial" panose="020B0604020202020204" pitchFamily="34" charset="0"/>
              <a:buChar char="•"/>
            </a:pPr>
            <a:r>
              <a:rPr lang="en-US" sz="2400" dirty="0"/>
              <a:t>Create synergies with other job training and workforce development programming</a:t>
            </a:r>
          </a:p>
          <a:p>
            <a:pPr marL="342900" indent="-342900">
              <a:buFont typeface="Arial" panose="020B0604020202020204" pitchFamily="34" charset="0"/>
              <a:buChar char="•"/>
            </a:pPr>
            <a:r>
              <a:rPr lang="en-US" sz="2400" dirty="0"/>
              <a:t>Integrate Job Corps into a coherent community with </a:t>
            </a:r>
            <a:br>
              <a:rPr lang="en-US" sz="2400" dirty="0"/>
            </a:br>
            <a:r>
              <a:rPr lang="en-US" sz="2400" dirty="0"/>
              <a:t>extension of streets and walkways</a:t>
            </a:r>
          </a:p>
          <a:p>
            <a:pPr marL="342900" indent="-342900">
              <a:buFont typeface="Arial" panose="020B0604020202020204" pitchFamily="34" charset="0"/>
              <a:buChar char="•"/>
            </a:pPr>
            <a:r>
              <a:rPr lang="en-US" sz="2400" dirty="0"/>
              <a:t>Deliver additional housing </a:t>
            </a:r>
          </a:p>
          <a:p>
            <a:pPr algn="ctr">
              <a:spcBef>
                <a:spcPts val="600"/>
              </a:spcBef>
            </a:pPr>
            <a:r>
              <a:rPr lang="en-US" sz="2800" b="1" i="1" dirty="0">
                <a:solidFill>
                  <a:srgbClr val="FF0000"/>
                </a:solidFill>
              </a:rPr>
              <a:t>Challenges – Costs and sequencing </a:t>
            </a:r>
          </a:p>
        </p:txBody>
      </p:sp>
    </p:spTree>
    <p:extLst>
      <p:ext uri="{BB962C8B-B14F-4D97-AF65-F5344CB8AC3E}">
        <p14:creationId xmlns:p14="http://schemas.microsoft.com/office/powerpoint/2010/main" val="38372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BABC-CC71-911F-13F2-313462A2D876}"/>
              </a:ext>
            </a:extLst>
          </p:cNvPr>
          <p:cNvSpPr>
            <a:spLocks noGrp="1"/>
          </p:cNvSpPr>
          <p:nvPr>
            <p:ph type="title"/>
          </p:nvPr>
        </p:nvSpPr>
        <p:spPr>
          <a:xfrm>
            <a:off x="307340" y="337438"/>
            <a:ext cx="8529319" cy="920115"/>
          </a:xfrm>
        </p:spPr>
        <p:txBody>
          <a:bodyPr wrap="square" lIns="0" tIns="0" rIns="0" bIns="0">
            <a:normAutofit/>
          </a:bodyPr>
          <a:lstStyle/>
          <a:p>
            <a:r>
              <a:rPr lang="en-US" dirty="0"/>
              <a:t>Assessing Viability </a:t>
            </a:r>
          </a:p>
        </p:txBody>
      </p:sp>
      <p:sp>
        <p:nvSpPr>
          <p:cNvPr id="9" name="Content Placeholder 2">
            <a:extLst>
              <a:ext uri="{FF2B5EF4-FFF2-40B4-BE49-F238E27FC236}">
                <a16:creationId xmlns:a16="http://schemas.microsoft.com/office/drawing/2014/main" id="{29E6C8E5-E04A-FD40-8EF5-048B4ED47305}"/>
              </a:ext>
            </a:extLst>
          </p:cNvPr>
          <p:cNvSpPr>
            <a:spLocks noGrp="1"/>
          </p:cNvSpPr>
          <p:nvPr>
            <p:ph sz="half" idx="2"/>
          </p:nvPr>
        </p:nvSpPr>
        <p:spPr>
          <a:xfrm>
            <a:off x="457200" y="1577340"/>
            <a:ext cx="3977640" cy="338554"/>
          </a:xfrm>
        </p:spPr>
        <p:txBody>
          <a:bodyPr/>
          <a:lstStyle/>
          <a:p>
            <a:endParaRPr lang="en-US" dirty="0"/>
          </a:p>
        </p:txBody>
      </p:sp>
      <p:graphicFrame>
        <p:nvGraphicFramePr>
          <p:cNvPr id="5" name="Text Placeholder 2">
            <a:extLst>
              <a:ext uri="{FF2B5EF4-FFF2-40B4-BE49-F238E27FC236}">
                <a16:creationId xmlns:a16="http://schemas.microsoft.com/office/drawing/2014/main" id="{B6D5F698-68BA-826F-BF13-AC021CF1BA43}"/>
              </a:ext>
            </a:extLst>
          </p:cNvPr>
          <p:cNvGraphicFramePr/>
          <p:nvPr>
            <p:extLst>
              <p:ext uri="{D42A27DB-BD31-4B8C-83A1-F6EECF244321}">
                <p14:modId xmlns:p14="http://schemas.microsoft.com/office/powerpoint/2010/main" val="3981422032"/>
              </p:ext>
            </p:extLst>
          </p:nvPr>
        </p:nvGraphicFramePr>
        <p:xfrm>
          <a:off x="1982291" y="1164772"/>
          <a:ext cx="5453742" cy="5123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86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F62D-A8FC-708A-8146-766633DBDCA4}"/>
              </a:ext>
            </a:extLst>
          </p:cNvPr>
          <p:cNvSpPr>
            <a:spLocks noGrp="1"/>
          </p:cNvSpPr>
          <p:nvPr>
            <p:ph type="title"/>
          </p:nvPr>
        </p:nvSpPr>
        <p:spPr>
          <a:xfrm>
            <a:off x="378145" y="762270"/>
            <a:ext cx="8529319" cy="492443"/>
          </a:xfrm>
        </p:spPr>
        <p:txBody>
          <a:bodyPr wrap="square" lIns="0" tIns="0" rIns="0" bIns="0" anchor="t">
            <a:spAutoFit/>
          </a:bodyPr>
          <a:lstStyle/>
          <a:p>
            <a:r>
              <a:rPr lang="en-US" dirty="0"/>
              <a:t>Questions?</a:t>
            </a:r>
          </a:p>
        </p:txBody>
      </p:sp>
      <p:sp>
        <p:nvSpPr>
          <p:cNvPr id="4" name="Text Placeholder 3">
            <a:extLst>
              <a:ext uri="{FF2B5EF4-FFF2-40B4-BE49-F238E27FC236}">
                <a16:creationId xmlns:a16="http://schemas.microsoft.com/office/drawing/2014/main" id="{A1056CA6-60C8-E1DC-22AF-904F669D9723}"/>
              </a:ext>
            </a:extLst>
          </p:cNvPr>
          <p:cNvSpPr>
            <a:spLocks noGrp="1"/>
          </p:cNvSpPr>
          <p:nvPr>
            <p:ph type="body" idx="1"/>
          </p:nvPr>
        </p:nvSpPr>
        <p:spPr/>
        <p:txBody>
          <a:bodyPr/>
          <a:lstStyle/>
          <a:p>
            <a:endParaRPr lang="en-US"/>
          </a:p>
        </p:txBody>
      </p:sp>
      <p:pic>
        <p:nvPicPr>
          <p:cNvPr id="3" name="Picture 2" descr="https://uc647ec9e53188ac6ebb61855f47.previews.dropboxusercontent.com/p/thumb/ACDHXqSwChmSWqWhSG6cyv08_35kiVtnr8zAaHn2ns3z3yIhFUvtarnie2FWO9tfgcMmUHs7ihAw9OW44x8oFA8zGMXginurqbGgS_FiwPUj9pAn6iQtOw_rwuLUEoZMxy8KzusohtMK6zH0qEZRzGjqYW2zG9xT93ZT9BI6w8QrHtFFc12Ob3IEHa1L2Zficc-EZBBbRxT0omsLwkVYXeXcLj2HKmjkc4sBVWtYHB4u3ZeVHd7PpSTGDQzS5Gv2Kixivl27jOEn6x9UaYOFDXAX1WFzZxUO-nrA0NMtbosdaioz5Lgn8Y3PtdjC8LkN8ybZUDHy7fIZOGqZ4OUEnbb5/p.jpeg">
            <a:extLst>
              <a:ext uri="{FF2B5EF4-FFF2-40B4-BE49-F238E27FC236}">
                <a16:creationId xmlns:a16="http://schemas.microsoft.com/office/drawing/2014/main" id="{062EC3F7-F943-3B42-2B0D-F6B59A3C4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06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8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FDC47B-9A2C-473E-AB9A-7CF555B426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57251"/>
            <a:ext cx="9138924" cy="5143499"/>
          </a:xfrm>
          <a:prstGeom prst="rect">
            <a:avLst/>
          </a:prstGeom>
        </p:spPr>
      </p:pic>
      <p:sp>
        <p:nvSpPr>
          <p:cNvPr id="5" name="TextBox 4">
            <a:extLst>
              <a:ext uri="{FF2B5EF4-FFF2-40B4-BE49-F238E27FC236}">
                <a16:creationId xmlns:a16="http://schemas.microsoft.com/office/drawing/2014/main" id="{C111FFED-9365-4D17-BE55-C48007CCD55F}"/>
              </a:ext>
            </a:extLst>
          </p:cNvPr>
          <p:cNvSpPr txBox="1"/>
          <p:nvPr/>
        </p:nvSpPr>
        <p:spPr>
          <a:xfrm>
            <a:off x="4836319" y="3779044"/>
            <a:ext cx="973664" cy="300082"/>
          </a:xfrm>
          <a:prstGeom prst="rect">
            <a:avLst/>
          </a:prstGeom>
          <a:noFill/>
        </p:spPr>
        <p:txBody>
          <a:bodyPr wrap="none" rtlCol="0">
            <a:spAutoFit/>
          </a:bodyPr>
          <a:lstStyle/>
          <a:p>
            <a:r>
              <a:rPr lang="en-US" sz="1350" b="1" dirty="0">
                <a:effectLst>
                  <a:outerShdw blurRad="50800" dist="38100" dir="2700000" algn="tl" rotWithShape="0">
                    <a:prstClr val="black">
                      <a:alpha val="40000"/>
                    </a:prstClr>
                  </a:outerShdw>
                </a:effectLst>
                <a:latin typeface="Swis721 LtCn BT" panose="020B0406020202030204" pitchFamily="34" charset="0"/>
              </a:rPr>
              <a:t>JOB CORPS</a:t>
            </a:r>
          </a:p>
        </p:txBody>
      </p:sp>
    </p:spTree>
    <p:extLst>
      <p:ext uri="{BB962C8B-B14F-4D97-AF65-F5344CB8AC3E}">
        <p14:creationId xmlns:p14="http://schemas.microsoft.com/office/powerpoint/2010/main" val="15826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37438"/>
            <a:ext cx="8529319" cy="984885"/>
          </a:xfrm>
          <a:prstGeom prst="rect">
            <a:avLst/>
          </a:prstGeom>
        </p:spPr>
        <p:txBody>
          <a:bodyPr vert="horz" wrap="square" lIns="0" tIns="487680" rIns="0" bIns="0" rtlCol="0" anchor="t">
            <a:spAutoFit/>
          </a:bodyPr>
          <a:lstStyle/>
          <a:p>
            <a:pPr marL="12700"/>
            <a:r>
              <a:rPr lang="en-US" spc="-5" dirty="0"/>
              <a:t>History of DOL/City Engagement </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3</a:t>
            </a:fld>
            <a:endParaRPr spc="-1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3" name="object 3"/>
          <p:cNvSpPr txBox="1"/>
          <p:nvPr/>
        </p:nvSpPr>
        <p:spPr>
          <a:xfrm>
            <a:off x="308265" y="1423574"/>
            <a:ext cx="8704684" cy="4616648"/>
          </a:xfrm>
          <a:prstGeom prst="rect">
            <a:avLst/>
          </a:prstGeom>
        </p:spPr>
        <p:txBody>
          <a:bodyPr vert="horz" wrap="square" lIns="0" tIns="0" rIns="0" bIns="0" rtlCol="0" anchor="t">
            <a:spAutoFit/>
          </a:bodyPr>
          <a:lstStyle/>
          <a:p>
            <a:pPr marL="355600" marR="102870" indent="-342900">
              <a:buClr>
                <a:srgbClr val="002060"/>
              </a:buClr>
              <a:buFont typeface="Arial"/>
              <a:buChar char="•"/>
              <a:tabLst>
                <a:tab pos="355600" algn="l"/>
              </a:tabLst>
            </a:pPr>
            <a:r>
              <a:rPr lang="en-US" sz="2300" spc="-20" dirty="0">
                <a:ea typeface="+mn-lt"/>
                <a:cs typeface="+mn-lt"/>
              </a:rPr>
              <a:t>Job Corps Center Campus was created after Naval Station </a:t>
            </a:r>
            <a:br>
              <a:rPr lang="en-US" sz="2300" spc="-20" dirty="0">
                <a:ea typeface="+mn-lt"/>
                <a:cs typeface="+mn-lt"/>
              </a:rPr>
            </a:br>
            <a:r>
              <a:rPr lang="en-US" sz="2300" spc="-20" dirty="0">
                <a:ea typeface="+mn-lt"/>
                <a:cs typeface="+mn-lt"/>
              </a:rPr>
              <a:t>Treasure Island was included on 1993 base closure list</a:t>
            </a:r>
          </a:p>
          <a:p>
            <a:pPr marL="355600" marR="102870" indent="-342900">
              <a:buClr>
                <a:srgbClr val="002060"/>
              </a:buClr>
              <a:buFont typeface="Arial"/>
              <a:buChar char="•"/>
              <a:tabLst>
                <a:tab pos="355600" algn="l"/>
              </a:tabLst>
            </a:pPr>
            <a:r>
              <a:rPr lang="en-US" sz="2300" spc="-20" dirty="0">
                <a:ea typeface="+mn-lt"/>
                <a:cs typeface="+mn-lt"/>
              </a:rPr>
              <a:t>The City briefed the Department of Labor on redevelopment plans </a:t>
            </a:r>
            <a:br>
              <a:rPr lang="en-US" sz="2300" spc="-20" dirty="0">
                <a:ea typeface="+mn-lt"/>
                <a:cs typeface="+mn-lt"/>
              </a:rPr>
            </a:br>
            <a:r>
              <a:rPr lang="en-US" sz="2300" spc="-20" dirty="0">
                <a:ea typeface="+mn-lt"/>
                <a:cs typeface="+mn-lt"/>
              </a:rPr>
              <a:t>for the island beginning in the early 2000s</a:t>
            </a:r>
          </a:p>
          <a:p>
            <a:pPr marL="812800" marR="102870" lvl="1" indent="-342900">
              <a:buClr>
                <a:srgbClr val="002060"/>
              </a:buClr>
              <a:buFont typeface="Arial"/>
              <a:buChar char="•"/>
              <a:tabLst>
                <a:tab pos="355600" algn="l"/>
              </a:tabLst>
            </a:pPr>
            <a:r>
              <a:rPr lang="en-US" sz="2300" spc="-20" dirty="0">
                <a:ea typeface="+mn-lt"/>
                <a:cs typeface="+mn-lt"/>
              </a:rPr>
              <a:t>The campus was not included in the redevelopment plan</a:t>
            </a:r>
          </a:p>
          <a:p>
            <a:pPr marL="355600" marR="102870" indent="-342900">
              <a:buClr>
                <a:srgbClr val="002060"/>
              </a:buClr>
              <a:buFont typeface="Arial"/>
              <a:buChar char="•"/>
              <a:tabLst>
                <a:tab pos="355600" algn="l"/>
              </a:tabLst>
            </a:pPr>
            <a:r>
              <a:rPr lang="en-US" sz="2300" spc="-20" dirty="0">
                <a:ea typeface="+mn-lt"/>
                <a:cs typeface="+mn-lt"/>
              </a:rPr>
              <a:t>Beginning in 2015, TIDA and TICD have provided proposed site and </a:t>
            </a:r>
            <a:r>
              <a:rPr lang="en-US" sz="2300" spc="-20">
                <a:ea typeface="+mn-lt"/>
                <a:cs typeface="+mn-lt"/>
              </a:rPr>
              <a:t>infrastructure improvement plans </a:t>
            </a:r>
            <a:r>
              <a:rPr lang="en-US" sz="2300" spc="-20" dirty="0">
                <a:ea typeface="+mn-lt"/>
                <a:cs typeface="+mn-lt"/>
              </a:rPr>
              <a:t>to DOL for review</a:t>
            </a:r>
          </a:p>
          <a:p>
            <a:pPr marL="355600" marR="102870" indent="-342900">
              <a:buClr>
                <a:srgbClr val="002060"/>
              </a:buClr>
              <a:buFont typeface="Arial"/>
              <a:buChar char="•"/>
              <a:tabLst>
                <a:tab pos="355600" algn="l"/>
              </a:tabLst>
            </a:pPr>
            <a:r>
              <a:rPr lang="en-US" sz="2300" spc="-20" dirty="0">
                <a:ea typeface="+mn-lt"/>
                <a:cs typeface="+mn-lt"/>
              </a:rPr>
              <a:t>In late 2017, TIDA requested temporary and permanent access easements as part of the surrounding redevelopment project</a:t>
            </a:r>
          </a:p>
          <a:p>
            <a:pPr marL="355600" marR="102870" indent="-342900">
              <a:buClr>
                <a:srgbClr val="002060"/>
              </a:buClr>
              <a:buFont typeface="Arial"/>
              <a:buChar char="•"/>
              <a:tabLst>
                <a:tab pos="355600" algn="l"/>
              </a:tabLst>
            </a:pPr>
            <a:r>
              <a:rPr lang="en-US" sz="2300" spc="-20" dirty="0">
                <a:latin typeface="Calibri"/>
                <a:cs typeface="Calibri"/>
              </a:rPr>
              <a:t>DOL has </a:t>
            </a:r>
            <a:r>
              <a:rPr lang="en-US" sz="2300" spc="-20" dirty="0">
                <a:ea typeface="+mn-lt"/>
                <a:cs typeface="+mn-lt"/>
              </a:rPr>
              <a:t>authorizing legislation allowing the Secretary of Labor to negotiate the disposition or divestment of Treasure Island Job Corps Center, including partnership to construct a new Job Corps campus</a:t>
            </a:r>
            <a:endParaRPr lang="en-US" sz="2300" spc="-20" dirty="0">
              <a:latin typeface="Calibri"/>
              <a:cs typeface="Calibri"/>
            </a:endParaRPr>
          </a:p>
          <a:p>
            <a:pPr marL="355600" marR="102870" indent="-342900">
              <a:buClr>
                <a:srgbClr val="002060"/>
              </a:buClr>
              <a:buFont typeface="Arial"/>
              <a:buChar char="•"/>
              <a:tabLst>
                <a:tab pos="355600" algn="l"/>
              </a:tabLst>
            </a:pPr>
            <a:endParaRPr lang="en-US" sz="2400" spc="-20" dirty="0">
              <a:latin typeface="Calibri"/>
              <a:cs typeface="Calibri"/>
            </a:endParaRPr>
          </a:p>
        </p:txBody>
      </p:sp>
    </p:spTree>
    <p:extLst>
      <p:ext uri="{BB962C8B-B14F-4D97-AF65-F5344CB8AC3E}">
        <p14:creationId xmlns:p14="http://schemas.microsoft.com/office/powerpoint/2010/main" val="243636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3661" y="1372361"/>
            <a:ext cx="8458200" cy="0"/>
          </a:xfrm>
          <a:custGeom>
            <a:avLst/>
            <a:gdLst/>
            <a:ahLst/>
            <a:cxnLst/>
            <a:rect l="l" t="t" r="r" b="b"/>
            <a:pathLst>
              <a:path w="8458200">
                <a:moveTo>
                  <a:pt x="0" y="0"/>
                </a:moveTo>
                <a:lnTo>
                  <a:pt x="8458200" y="0"/>
                </a:lnTo>
              </a:path>
            </a:pathLst>
          </a:custGeom>
          <a:ln w="19812">
            <a:solidFill>
              <a:srgbClr val="C0C0C0"/>
            </a:solidFill>
          </a:ln>
        </p:spPr>
        <p:txBody>
          <a:bodyPr wrap="square" lIns="0" tIns="0" rIns="0" bIns="0" rtlCol="0"/>
          <a:lstStyle/>
          <a:p>
            <a:endParaRPr/>
          </a:p>
        </p:txBody>
      </p:sp>
      <p:sp>
        <p:nvSpPr>
          <p:cNvPr id="3" name="object 3"/>
          <p:cNvSpPr txBox="1">
            <a:spLocks noGrp="1"/>
          </p:cNvSpPr>
          <p:nvPr>
            <p:ph type="title"/>
          </p:nvPr>
        </p:nvSpPr>
        <p:spPr>
          <a:xfrm>
            <a:off x="344667" y="-2980"/>
            <a:ext cx="8529319" cy="984885"/>
          </a:xfrm>
          <a:prstGeom prst="rect">
            <a:avLst/>
          </a:prstGeom>
        </p:spPr>
        <p:txBody>
          <a:bodyPr vert="horz" wrap="square" lIns="0" tIns="487680" rIns="0" bIns="0" rtlCol="0" anchor="t">
            <a:spAutoFit/>
          </a:bodyPr>
          <a:lstStyle/>
          <a:p>
            <a:pPr marL="12700"/>
            <a:r>
              <a:rPr spc="-5"/>
              <a:t>J</a:t>
            </a:r>
            <a:r>
              <a:rPr spc="5"/>
              <a:t>o</a:t>
            </a:r>
            <a:r>
              <a:t>b</a:t>
            </a:r>
            <a:r>
              <a:rPr spc="-5"/>
              <a:t> C</a:t>
            </a:r>
            <a:r>
              <a:rPr spc="5"/>
              <a:t>o</a:t>
            </a:r>
            <a:r>
              <a:t>r</a:t>
            </a:r>
            <a:r>
              <a:rPr spc="-5"/>
              <a:t>p</a:t>
            </a:r>
            <a:r>
              <a:t>s </a:t>
            </a:r>
            <a:r>
              <a:rPr spc="-5"/>
              <a:t>C</a:t>
            </a:r>
            <a:r>
              <a:t>a</a:t>
            </a:r>
            <a:r>
              <a:rPr spc="-5"/>
              <a:t>mpus</a:t>
            </a:r>
            <a:r>
              <a:rPr lang="en-US" spc="-5"/>
              <a:t> in Context of Redevelopment</a:t>
            </a:r>
            <a:endParaRPr spc="-5"/>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pic>
        <p:nvPicPr>
          <p:cNvPr id="6" name="Picture 5" descr="Map&#10;&#10;Description automatically generated">
            <a:extLst>
              <a:ext uri="{FF2B5EF4-FFF2-40B4-BE49-F238E27FC236}">
                <a16:creationId xmlns:a16="http://schemas.microsoft.com/office/drawing/2014/main" id="{47D3DD97-606A-E382-9335-1DADCC1FC2B4}"/>
              </a:ext>
            </a:extLst>
          </p:cNvPr>
          <p:cNvPicPr>
            <a:picLocks noChangeAspect="1"/>
          </p:cNvPicPr>
          <p:nvPr/>
        </p:nvPicPr>
        <p:blipFill>
          <a:blip r:embed="rId3"/>
          <a:stretch>
            <a:fillRect/>
          </a:stretch>
        </p:blipFill>
        <p:spPr>
          <a:xfrm>
            <a:off x="-28661" y="1493902"/>
            <a:ext cx="9172661" cy="4892086"/>
          </a:xfrm>
          <a:prstGeom prst="rect">
            <a:avLst/>
          </a:prstGeom>
        </p:spPr>
      </p:pic>
      <p:grpSp>
        <p:nvGrpSpPr>
          <p:cNvPr id="7" name="Group 6">
            <a:extLst>
              <a:ext uri="{FF2B5EF4-FFF2-40B4-BE49-F238E27FC236}">
                <a16:creationId xmlns:a16="http://schemas.microsoft.com/office/drawing/2014/main" id="{D92D2AB4-725F-3DE4-FDAD-44EA002FADB1}"/>
              </a:ext>
            </a:extLst>
          </p:cNvPr>
          <p:cNvGrpSpPr/>
          <p:nvPr/>
        </p:nvGrpSpPr>
        <p:grpSpPr>
          <a:xfrm>
            <a:off x="2826172" y="3361810"/>
            <a:ext cx="1918847" cy="1156270"/>
            <a:chOff x="3546571" y="2819975"/>
            <a:chExt cx="2403055" cy="1448047"/>
          </a:xfrm>
        </p:grpSpPr>
        <p:sp>
          <p:nvSpPr>
            <p:cNvPr id="8" name="Freeform: Shape 7">
              <a:extLst>
                <a:ext uri="{FF2B5EF4-FFF2-40B4-BE49-F238E27FC236}">
                  <a16:creationId xmlns:a16="http://schemas.microsoft.com/office/drawing/2014/main" id="{868C0FB8-D6DA-FEC1-2D56-D2410387C099}"/>
                </a:ext>
              </a:extLst>
            </p:cNvPr>
            <p:cNvSpPr/>
            <p:nvPr/>
          </p:nvSpPr>
          <p:spPr>
            <a:xfrm>
              <a:off x="3546571" y="2819975"/>
              <a:ext cx="2403055" cy="1448047"/>
            </a:xfrm>
            <a:custGeom>
              <a:avLst/>
              <a:gdLst>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0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24992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178968 w 2423568"/>
                <a:gd name="connsiteY0" fmla="*/ 0 h 1432560"/>
                <a:gd name="connsiteX1" fmla="*/ 1486308 w 2423568"/>
                <a:gd name="connsiteY1" fmla="*/ 0 h 1432560"/>
                <a:gd name="connsiteX2" fmla="*/ 1486308 w 2423568"/>
                <a:gd name="connsiteY2" fmla="*/ 584200 h 1432560"/>
                <a:gd name="connsiteX3" fmla="*/ 1839368 w 2423568"/>
                <a:gd name="connsiteY3" fmla="*/ 584200 h 1432560"/>
                <a:gd name="connsiteX4" fmla="*/ 1839368 w 2423568"/>
                <a:gd name="connsiteY4" fmla="*/ 977900 h 1432560"/>
                <a:gd name="connsiteX5" fmla="*/ 2423568 w 2423568"/>
                <a:gd name="connsiteY5" fmla="*/ 977900 h 1432560"/>
                <a:gd name="connsiteX6" fmla="*/ 2423568 w 2423568"/>
                <a:gd name="connsiteY6" fmla="*/ 1432560 h 1432560"/>
                <a:gd name="connsiteX7" fmla="*/ 4545 w 2423568"/>
                <a:gd name="connsiteY7" fmla="*/ 1430288 h 1432560"/>
                <a:gd name="connsiteX8" fmla="*/ 0 w 2423568"/>
                <a:gd name="connsiteY8" fmla="*/ 518160 h 1432560"/>
                <a:gd name="connsiteX9" fmla="*/ 569368 w 2423568"/>
                <a:gd name="connsiteY9" fmla="*/ 518160 h 1432560"/>
                <a:gd name="connsiteX10" fmla="*/ 569368 w 2423568"/>
                <a:gd name="connsiteY10" fmla="*/ 652780 h 1432560"/>
                <a:gd name="connsiteX11" fmla="*/ 1171348 w 2423568"/>
                <a:gd name="connsiteY11" fmla="*/ 652780 h 1432560"/>
                <a:gd name="connsiteX12" fmla="*/ 1178968 w 2423568"/>
                <a:gd name="connsiteY12" fmla="*/ 0 h 1432560"/>
                <a:gd name="connsiteX0" fmla="*/ 1174423 w 2419023"/>
                <a:gd name="connsiteY0" fmla="*/ 0 h 1432560"/>
                <a:gd name="connsiteX1" fmla="*/ 1481763 w 2419023"/>
                <a:gd name="connsiteY1" fmla="*/ 0 h 1432560"/>
                <a:gd name="connsiteX2" fmla="*/ 1481763 w 2419023"/>
                <a:gd name="connsiteY2" fmla="*/ 584200 h 1432560"/>
                <a:gd name="connsiteX3" fmla="*/ 1834823 w 2419023"/>
                <a:gd name="connsiteY3" fmla="*/ 584200 h 1432560"/>
                <a:gd name="connsiteX4" fmla="*/ 1834823 w 2419023"/>
                <a:gd name="connsiteY4" fmla="*/ 977900 h 1432560"/>
                <a:gd name="connsiteX5" fmla="*/ 2419023 w 2419023"/>
                <a:gd name="connsiteY5" fmla="*/ 977900 h 1432560"/>
                <a:gd name="connsiteX6" fmla="*/ 2419023 w 2419023"/>
                <a:gd name="connsiteY6" fmla="*/ 1432560 h 1432560"/>
                <a:gd name="connsiteX7" fmla="*/ 0 w 2419023"/>
                <a:gd name="connsiteY7" fmla="*/ 1430288 h 1432560"/>
                <a:gd name="connsiteX8" fmla="*/ 21863 w 2419023"/>
                <a:gd name="connsiteY8" fmla="*/ 519811 h 1432560"/>
                <a:gd name="connsiteX9" fmla="*/ 564823 w 2419023"/>
                <a:gd name="connsiteY9" fmla="*/ 518160 h 1432560"/>
                <a:gd name="connsiteX10" fmla="*/ 564823 w 2419023"/>
                <a:gd name="connsiteY10" fmla="*/ 652780 h 1432560"/>
                <a:gd name="connsiteX11" fmla="*/ 1166803 w 2419023"/>
                <a:gd name="connsiteY11" fmla="*/ 652780 h 1432560"/>
                <a:gd name="connsiteX12" fmla="*/ 1174423 w 2419023"/>
                <a:gd name="connsiteY12" fmla="*/ 0 h 1432560"/>
                <a:gd name="connsiteX0" fmla="*/ 1152560 w 2397160"/>
                <a:gd name="connsiteY0" fmla="*/ 0 h 1432560"/>
                <a:gd name="connsiteX1" fmla="*/ 1459900 w 2397160"/>
                <a:gd name="connsiteY1" fmla="*/ 0 h 1432560"/>
                <a:gd name="connsiteX2" fmla="*/ 1459900 w 2397160"/>
                <a:gd name="connsiteY2" fmla="*/ 584200 h 1432560"/>
                <a:gd name="connsiteX3" fmla="*/ 1812960 w 2397160"/>
                <a:gd name="connsiteY3" fmla="*/ 584200 h 1432560"/>
                <a:gd name="connsiteX4" fmla="*/ 1812960 w 2397160"/>
                <a:gd name="connsiteY4" fmla="*/ 977900 h 1432560"/>
                <a:gd name="connsiteX5" fmla="*/ 2397160 w 2397160"/>
                <a:gd name="connsiteY5" fmla="*/ 977900 h 1432560"/>
                <a:gd name="connsiteX6" fmla="*/ 2397160 w 2397160"/>
                <a:gd name="connsiteY6" fmla="*/ 1432560 h 1432560"/>
                <a:gd name="connsiteX7" fmla="*/ 30952 w 2397160"/>
                <a:gd name="connsiteY7" fmla="*/ 1428638 h 1432560"/>
                <a:gd name="connsiteX8" fmla="*/ 0 w 2397160"/>
                <a:gd name="connsiteY8" fmla="*/ 519811 h 1432560"/>
                <a:gd name="connsiteX9" fmla="*/ 542960 w 2397160"/>
                <a:gd name="connsiteY9" fmla="*/ 518160 h 1432560"/>
                <a:gd name="connsiteX10" fmla="*/ 542960 w 2397160"/>
                <a:gd name="connsiteY10" fmla="*/ 652780 h 1432560"/>
                <a:gd name="connsiteX11" fmla="*/ 1144940 w 2397160"/>
                <a:gd name="connsiteY11" fmla="*/ 652780 h 1432560"/>
                <a:gd name="connsiteX12" fmla="*/ 1152560 w 2397160"/>
                <a:gd name="connsiteY12" fmla="*/ 0 h 1432560"/>
                <a:gd name="connsiteX0" fmla="*/ 1121608 w 2366208"/>
                <a:gd name="connsiteY0" fmla="*/ 0 h 1432560"/>
                <a:gd name="connsiteX1" fmla="*/ 1428948 w 2366208"/>
                <a:gd name="connsiteY1" fmla="*/ 0 h 1432560"/>
                <a:gd name="connsiteX2" fmla="*/ 1428948 w 2366208"/>
                <a:gd name="connsiteY2" fmla="*/ 584200 h 1432560"/>
                <a:gd name="connsiteX3" fmla="*/ 1782008 w 2366208"/>
                <a:gd name="connsiteY3" fmla="*/ 584200 h 1432560"/>
                <a:gd name="connsiteX4" fmla="*/ 1782008 w 2366208"/>
                <a:gd name="connsiteY4" fmla="*/ 977900 h 1432560"/>
                <a:gd name="connsiteX5" fmla="*/ 2366208 w 2366208"/>
                <a:gd name="connsiteY5" fmla="*/ 977900 h 1432560"/>
                <a:gd name="connsiteX6" fmla="*/ 2366208 w 2366208"/>
                <a:gd name="connsiteY6" fmla="*/ 1432560 h 1432560"/>
                <a:gd name="connsiteX7" fmla="*/ 0 w 2366208"/>
                <a:gd name="connsiteY7" fmla="*/ 1428638 h 1432560"/>
                <a:gd name="connsiteX8" fmla="*/ 2058 w 2366208"/>
                <a:gd name="connsiteY8" fmla="*/ 518160 h 1432560"/>
                <a:gd name="connsiteX9" fmla="*/ 512008 w 2366208"/>
                <a:gd name="connsiteY9" fmla="*/ 518160 h 1432560"/>
                <a:gd name="connsiteX10" fmla="*/ 512008 w 2366208"/>
                <a:gd name="connsiteY10" fmla="*/ 652780 h 1432560"/>
                <a:gd name="connsiteX11" fmla="*/ 1113988 w 2366208"/>
                <a:gd name="connsiteY11" fmla="*/ 652780 h 1432560"/>
                <a:gd name="connsiteX12" fmla="*/ 1121608 w 2366208"/>
                <a:gd name="connsiteY12" fmla="*/ 0 h 1432560"/>
                <a:gd name="connsiteX0" fmla="*/ 1132754 w 2377354"/>
                <a:gd name="connsiteY0" fmla="*/ 0 h 1432560"/>
                <a:gd name="connsiteX1" fmla="*/ 1440094 w 2377354"/>
                <a:gd name="connsiteY1" fmla="*/ 0 h 1432560"/>
                <a:gd name="connsiteX2" fmla="*/ 1440094 w 2377354"/>
                <a:gd name="connsiteY2" fmla="*/ 584200 h 1432560"/>
                <a:gd name="connsiteX3" fmla="*/ 1793154 w 2377354"/>
                <a:gd name="connsiteY3" fmla="*/ 584200 h 1432560"/>
                <a:gd name="connsiteX4" fmla="*/ 1793154 w 2377354"/>
                <a:gd name="connsiteY4" fmla="*/ 977900 h 1432560"/>
                <a:gd name="connsiteX5" fmla="*/ 2377354 w 2377354"/>
                <a:gd name="connsiteY5" fmla="*/ 977900 h 1432560"/>
                <a:gd name="connsiteX6" fmla="*/ 2377354 w 2377354"/>
                <a:gd name="connsiteY6" fmla="*/ 1432560 h 1432560"/>
                <a:gd name="connsiteX7" fmla="*/ 11146 w 2377354"/>
                <a:gd name="connsiteY7" fmla="*/ 1428638 h 1432560"/>
                <a:gd name="connsiteX8" fmla="*/ 0 w 2377354"/>
                <a:gd name="connsiteY8" fmla="*/ 516510 h 1432560"/>
                <a:gd name="connsiteX9" fmla="*/ 523154 w 2377354"/>
                <a:gd name="connsiteY9" fmla="*/ 518160 h 1432560"/>
                <a:gd name="connsiteX10" fmla="*/ 523154 w 2377354"/>
                <a:gd name="connsiteY10" fmla="*/ 652780 h 1432560"/>
                <a:gd name="connsiteX11" fmla="*/ 1125134 w 2377354"/>
                <a:gd name="connsiteY11" fmla="*/ 652780 h 1432560"/>
                <a:gd name="connsiteX12" fmla="*/ 1132754 w 2377354"/>
                <a:gd name="connsiteY12" fmla="*/ 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7354" h="1432560">
                  <a:moveTo>
                    <a:pt x="1132754" y="0"/>
                  </a:moveTo>
                  <a:lnTo>
                    <a:pt x="1440094" y="0"/>
                  </a:lnTo>
                  <a:lnTo>
                    <a:pt x="1440094" y="584200"/>
                  </a:lnTo>
                  <a:lnTo>
                    <a:pt x="1793154" y="584200"/>
                  </a:lnTo>
                  <a:lnTo>
                    <a:pt x="1793154" y="977900"/>
                  </a:lnTo>
                  <a:lnTo>
                    <a:pt x="2377354" y="977900"/>
                  </a:lnTo>
                  <a:lnTo>
                    <a:pt x="2377354" y="1432560"/>
                  </a:lnTo>
                  <a:lnTo>
                    <a:pt x="11146" y="1428638"/>
                  </a:lnTo>
                  <a:lnTo>
                    <a:pt x="0" y="516510"/>
                  </a:lnTo>
                  <a:lnTo>
                    <a:pt x="523154" y="518160"/>
                  </a:lnTo>
                  <a:lnTo>
                    <a:pt x="523154" y="652780"/>
                  </a:lnTo>
                  <a:lnTo>
                    <a:pt x="1125134" y="652780"/>
                  </a:lnTo>
                  <a:lnTo>
                    <a:pt x="1132754" y="0"/>
                  </a:lnTo>
                  <a:close/>
                </a:path>
              </a:pathLst>
            </a:custGeom>
            <a:solidFill>
              <a:schemeClr val="bg1">
                <a:alpha val="2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AE4701-3E6A-F076-78BC-FB8954C961A6}"/>
                </a:ext>
              </a:extLst>
            </p:cNvPr>
            <p:cNvSpPr txBox="1"/>
            <p:nvPr/>
          </p:nvSpPr>
          <p:spPr>
            <a:xfrm>
              <a:off x="3644042" y="3544000"/>
              <a:ext cx="2305584" cy="578163"/>
            </a:xfrm>
            <a:prstGeom prst="rect">
              <a:avLst/>
            </a:prstGeom>
            <a:noFill/>
          </p:spPr>
          <p:txBody>
            <a:bodyPr wrap="square" lIns="0" tIns="0" rIns="0" bIns="0" rtlCol="0">
              <a:spAutoFit/>
            </a:bodyPr>
            <a:lstStyle/>
            <a:p>
              <a:r>
                <a:rPr lang="en-US" sz="1000" i="1" dirty="0"/>
                <a:t>Job Corps </a:t>
              </a:r>
            </a:p>
            <a:p>
              <a:r>
                <a:rPr lang="en-US" sz="1000" i="1" dirty="0"/>
                <a:t>(Federal Property not </a:t>
              </a:r>
              <a:br>
                <a:rPr lang="en-US" sz="1000" i="1" dirty="0"/>
              </a:br>
              <a:r>
                <a:rPr lang="en-US" sz="1000" i="1" dirty="0"/>
                <a:t>included. in Development Project)</a:t>
              </a:r>
            </a:p>
          </p:txBody>
        </p:sp>
      </p:grpSp>
      <p:sp>
        <p:nvSpPr>
          <p:cNvPr id="11" name="TextBox 10">
            <a:extLst>
              <a:ext uri="{FF2B5EF4-FFF2-40B4-BE49-F238E27FC236}">
                <a16:creationId xmlns:a16="http://schemas.microsoft.com/office/drawing/2014/main" id="{D0A599BB-F141-75FA-88F5-4ADEFEA389E8}"/>
              </a:ext>
            </a:extLst>
          </p:cNvPr>
          <p:cNvSpPr txBox="1"/>
          <p:nvPr/>
        </p:nvSpPr>
        <p:spPr>
          <a:xfrm>
            <a:off x="7895424" y="3939944"/>
            <a:ext cx="1062145" cy="615553"/>
          </a:xfrm>
          <a:prstGeom prst="rect">
            <a:avLst/>
          </a:prstGeom>
          <a:noFill/>
        </p:spPr>
        <p:txBody>
          <a:bodyPr wrap="square" lIns="0" tIns="0" rIns="0" bIns="0" rtlCol="0">
            <a:spAutoFit/>
          </a:bodyPr>
          <a:lstStyle/>
          <a:p>
            <a:r>
              <a:rPr lang="en-US" sz="1000" i="1" dirty="0"/>
              <a:t>Coast Guard</a:t>
            </a:r>
          </a:p>
          <a:p>
            <a:r>
              <a:rPr lang="en-US" sz="1000" i="1" dirty="0"/>
              <a:t>(not incl. in Development Project)</a:t>
            </a:r>
          </a:p>
        </p:txBody>
      </p:sp>
      <p:sp>
        <p:nvSpPr>
          <p:cNvPr id="12" name="Freeform: Shape 11">
            <a:extLst>
              <a:ext uri="{FF2B5EF4-FFF2-40B4-BE49-F238E27FC236}">
                <a16:creationId xmlns:a16="http://schemas.microsoft.com/office/drawing/2014/main" id="{4C6EA6D2-FA99-D1C3-DAF2-B362CA30BED5}"/>
              </a:ext>
            </a:extLst>
          </p:cNvPr>
          <p:cNvSpPr/>
          <p:nvPr/>
        </p:nvSpPr>
        <p:spPr>
          <a:xfrm>
            <a:off x="6951215" y="2698812"/>
            <a:ext cx="1118587" cy="2858609"/>
          </a:xfrm>
          <a:custGeom>
            <a:avLst/>
            <a:gdLst>
              <a:gd name="connsiteX0" fmla="*/ 0 w 1589103"/>
              <a:gd name="connsiteY0" fmla="*/ 0 h 4873841"/>
              <a:gd name="connsiteX1" fmla="*/ 142043 w 1589103"/>
              <a:gd name="connsiteY1" fmla="*/ 1198486 h 4873841"/>
              <a:gd name="connsiteX2" fmla="*/ 221942 w 1589103"/>
              <a:gd name="connsiteY2" fmla="*/ 1535837 h 4873841"/>
              <a:gd name="connsiteX3" fmla="*/ 275208 w 1589103"/>
              <a:gd name="connsiteY3" fmla="*/ 1740024 h 4873841"/>
              <a:gd name="connsiteX4" fmla="*/ 372862 w 1589103"/>
              <a:gd name="connsiteY4" fmla="*/ 1979721 h 4873841"/>
              <a:gd name="connsiteX5" fmla="*/ 514905 w 1589103"/>
              <a:gd name="connsiteY5" fmla="*/ 2308194 h 4873841"/>
              <a:gd name="connsiteX6" fmla="*/ 612559 w 1589103"/>
              <a:gd name="connsiteY6" fmla="*/ 2414726 h 4873841"/>
              <a:gd name="connsiteX7" fmla="*/ 781235 w 1589103"/>
              <a:gd name="connsiteY7" fmla="*/ 2805344 h 4873841"/>
              <a:gd name="connsiteX8" fmla="*/ 1589103 w 1589103"/>
              <a:gd name="connsiteY8" fmla="*/ 4873841 h 4873841"/>
              <a:gd name="connsiteX0" fmla="*/ 0 w 1447060"/>
              <a:gd name="connsiteY0" fmla="*/ 0 h 3675355"/>
              <a:gd name="connsiteX1" fmla="*/ 79899 w 1447060"/>
              <a:gd name="connsiteY1" fmla="*/ 337351 h 3675355"/>
              <a:gd name="connsiteX2" fmla="*/ 133165 w 1447060"/>
              <a:gd name="connsiteY2" fmla="*/ 541538 h 3675355"/>
              <a:gd name="connsiteX3" fmla="*/ 230819 w 1447060"/>
              <a:gd name="connsiteY3" fmla="*/ 781235 h 3675355"/>
              <a:gd name="connsiteX4" fmla="*/ 372862 w 1447060"/>
              <a:gd name="connsiteY4" fmla="*/ 1109708 h 3675355"/>
              <a:gd name="connsiteX5" fmla="*/ 470516 w 1447060"/>
              <a:gd name="connsiteY5" fmla="*/ 1216240 h 3675355"/>
              <a:gd name="connsiteX6" fmla="*/ 639192 w 1447060"/>
              <a:gd name="connsiteY6" fmla="*/ 1606858 h 3675355"/>
              <a:gd name="connsiteX7" fmla="*/ 1447060 w 1447060"/>
              <a:gd name="connsiteY7" fmla="*/ 3675355 h 3675355"/>
              <a:gd name="connsiteX0" fmla="*/ 0 w 1118587"/>
              <a:gd name="connsiteY0" fmla="*/ 0 h 2858609"/>
              <a:gd name="connsiteX1" fmla="*/ 79899 w 1118587"/>
              <a:gd name="connsiteY1" fmla="*/ 337351 h 2858609"/>
              <a:gd name="connsiteX2" fmla="*/ 133165 w 1118587"/>
              <a:gd name="connsiteY2" fmla="*/ 541538 h 2858609"/>
              <a:gd name="connsiteX3" fmla="*/ 230819 w 1118587"/>
              <a:gd name="connsiteY3" fmla="*/ 781235 h 2858609"/>
              <a:gd name="connsiteX4" fmla="*/ 372862 w 1118587"/>
              <a:gd name="connsiteY4" fmla="*/ 1109708 h 2858609"/>
              <a:gd name="connsiteX5" fmla="*/ 470516 w 1118587"/>
              <a:gd name="connsiteY5" fmla="*/ 1216240 h 2858609"/>
              <a:gd name="connsiteX6" fmla="*/ 639192 w 1118587"/>
              <a:gd name="connsiteY6" fmla="*/ 1606858 h 2858609"/>
              <a:gd name="connsiteX7" fmla="*/ 1118587 w 1118587"/>
              <a:gd name="connsiteY7" fmla="*/ 2858609 h 285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587" h="2858609">
                <a:moveTo>
                  <a:pt x="0" y="0"/>
                </a:moveTo>
                <a:lnTo>
                  <a:pt x="79899" y="337351"/>
                </a:lnTo>
                <a:lnTo>
                  <a:pt x="133165" y="541538"/>
                </a:lnTo>
                <a:lnTo>
                  <a:pt x="230819" y="781235"/>
                </a:lnTo>
                <a:lnTo>
                  <a:pt x="372862" y="1109708"/>
                </a:lnTo>
                <a:lnTo>
                  <a:pt x="470516" y="1216240"/>
                </a:lnTo>
                <a:lnTo>
                  <a:pt x="639192" y="1606858"/>
                </a:lnTo>
                <a:lnTo>
                  <a:pt x="1118587" y="2858609"/>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EC1784-0530-AAD7-F744-8DEF0189F147}"/>
              </a:ext>
            </a:extLst>
          </p:cNvPr>
          <p:cNvSpPr/>
          <p:nvPr/>
        </p:nvSpPr>
        <p:spPr>
          <a:xfrm>
            <a:off x="7229599" y="2484987"/>
            <a:ext cx="1038688" cy="3000652"/>
          </a:xfrm>
          <a:custGeom>
            <a:avLst/>
            <a:gdLst>
              <a:gd name="connsiteX0" fmla="*/ 0 w 1589103"/>
              <a:gd name="connsiteY0" fmla="*/ 0 h 4873841"/>
              <a:gd name="connsiteX1" fmla="*/ 142043 w 1589103"/>
              <a:gd name="connsiteY1" fmla="*/ 1198486 h 4873841"/>
              <a:gd name="connsiteX2" fmla="*/ 221942 w 1589103"/>
              <a:gd name="connsiteY2" fmla="*/ 1535837 h 4873841"/>
              <a:gd name="connsiteX3" fmla="*/ 275208 w 1589103"/>
              <a:gd name="connsiteY3" fmla="*/ 1740024 h 4873841"/>
              <a:gd name="connsiteX4" fmla="*/ 372862 w 1589103"/>
              <a:gd name="connsiteY4" fmla="*/ 1979721 h 4873841"/>
              <a:gd name="connsiteX5" fmla="*/ 514905 w 1589103"/>
              <a:gd name="connsiteY5" fmla="*/ 2308194 h 4873841"/>
              <a:gd name="connsiteX6" fmla="*/ 612559 w 1589103"/>
              <a:gd name="connsiteY6" fmla="*/ 2414726 h 4873841"/>
              <a:gd name="connsiteX7" fmla="*/ 781235 w 1589103"/>
              <a:gd name="connsiteY7" fmla="*/ 2805344 h 4873841"/>
              <a:gd name="connsiteX8" fmla="*/ 1589103 w 1589103"/>
              <a:gd name="connsiteY8" fmla="*/ 4873841 h 4873841"/>
              <a:gd name="connsiteX0" fmla="*/ 0 w 1447060"/>
              <a:gd name="connsiteY0" fmla="*/ 0 h 3675355"/>
              <a:gd name="connsiteX1" fmla="*/ 79899 w 1447060"/>
              <a:gd name="connsiteY1" fmla="*/ 337351 h 3675355"/>
              <a:gd name="connsiteX2" fmla="*/ 133165 w 1447060"/>
              <a:gd name="connsiteY2" fmla="*/ 541538 h 3675355"/>
              <a:gd name="connsiteX3" fmla="*/ 230819 w 1447060"/>
              <a:gd name="connsiteY3" fmla="*/ 781235 h 3675355"/>
              <a:gd name="connsiteX4" fmla="*/ 372862 w 1447060"/>
              <a:gd name="connsiteY4" fmla="*/ 1109708 h 3675355"/>
              <a:gd name="connsiteX5" fmla="*/ 470516 w 1447060"/>
              <a:gd name="connsiteY5" fmla="*/ 1216240 h 3675355"/>
              <a:gd name="connsiteX6" fmla="*/ 639192 w 1447060"/>
              <a:gd name="connsiteY6" fmla="*/ 1606858 h 3675355"/>
              <a:gd name="connsiteX7" fmla="*/ 1447060 w 1447060"/>
              <a:gd name="connsiteY7" fmla="*/ 3675355 h 3675355"/>
              <a:gd name="connsiteX0" fmla="*/ 0 w 1118587"/>
              <a:gd name="connsiteY0" fmla="*/ 0 h 2858609"/>
              <a:gd name="connsiteX1" fmla="*/ 79899 w 1118587"/>
              <a:gd name="connsiteY1" fmla="*/ 337351 h 2858609"/>
              <a:gd name="connsiteX2" fmla="*/ 133165 w 1118587"/>
              <a:gd name="connsiteY2" fmla="*/ 541538 h 2858609"/>
              <a:gd name="connsiteX3" fmla="*/ 230819 w 1118587"/>
              <a:gd name="connsiteY3" fmla="*/ 781235 h 2858609"/>
              <a:gd name="connsiteX4" fmla="*/ 372862 w 1118587"/>
              <a:gd name="connsiteY4" fmla="*/ 1109708 h 2858609"/>
              <a:gd name="connsiteX5" fmla="*/ 470516 w 1118587"/>
              <a:gd name="connsiteY5" fmla="*/ 1216240 h 2858609"/>
              <a:gd name="connsiteX6" fmla="*/ 639192 w 1118587"/>
              <a:gd name="connsiteY6" fmla="*/ 1606858 h 2858609"/>
              <a:gd name="connsiteX7" fmla="*/ 1118587 w 1118587"/>
              <a:gd name="connsiteY7" fmla="*/ 2858609 h 2858609"/>
              <a:gd name="connsiteX0" fmla="*/ 0 w 1038688"/>
              <a:gd name="connsiteY0" fmla="*/ 0 h 3000652"/>
              <a:gd name="connsiteX1" fmla="*/ 0 w 1038688"/>
              <a:gd name="connsiteY1" fmla="*/ 479394 h 3000652"/>
              <a:gd name="connsiteX2" fmla="*/ 53266 w 1038688"/>
              <a:gd name="connsiteY2" fmla="*/ 683581 h 3000652"/>
              <a:gd name="connsiteX3" fmla="*/ 150920 w 1038688"/>
              <a:gd name="connsiteY3" fmla="*/ 923278 h 3000652"/>
              <a:gd name="connsiteX4" fmla="*/ 292963 w 1038688"/>
              <a:gd name="connsiteY4" fmla="*/ 1251751 h 3000652"/>
              <a:gd name="connsiteX5" fmla="*/ 390617 w 1038688"/>
              <a:gd name="connsiteY5" fmla="*/ 1358283 h 3000652"/>
              <a:gd name="connsiteX6" fmla="*/ 559293 w 1038688"/>
              <a:gd name="connsiteY6" fmla="*/ 1748901 h 3000652"/>
              <a:gd name="connsiteX7" fmla="*/ 1038688 w 1038688"/>
              <a:gd name="connsiteY7" fmla="*/ 3000652 h 3000652"/>
              <a:gd name="connsiteX0" fmla="*/ 0 w 1038688"/>
              <a:gd name="connsiteY0" fmla="*/ 0 h 3000652"/>
              <a:gd name="connsiteX1" fmla="*/ 53266 w 1038688"/>
              <a:gd name="connsiteY1" fmla="*/ 514905 h 3000652"/>
              <a:gd name="connsiteX2" fmla="*/ 53266 w 1038688"/>
              <a:gd name="connsiteY2" fmla="*/ 683581 h 3000652"/>
              <a:gd name="connsiteX3" fmla="*/ 150920 w 1038688"/>
              <a:gd name="connsiteY3" fmla="*/ 923278 h 3000652"/>
              <a:gd name="connsiteX4" fmla="*/ 292963 w 1038688"/>
              <a:gd name="connsiteY4" fmla="*/ 1251751 h 3000652"/>
              <a:gd name="connsiteX5" fmla="*/ 390617 w 1038688"/>
              <a:gd name="connsiteY5" fmla="*/ 1358283 h 3000652"/>
              <a:gd name="connsiteX6" fmla="*/ 559293 w 1038688"/>
              <a:gd name="connsiteY6" fmla="*/ 1748901 h 3000652"/>
              <a:gd name="connsiteX7" fmla="*/ 1038688 w 1038688"/>
              <a:gd name="connsiteY7" fmla="*/ 3000652 h 3000652"/>
              <a:gd name="connsiteX0" fmla="*/ 0 w 1038688"/>
              <a:gd name="connsiteY0" fmla="*/ 0 h 3000652"/>
              <a:gd name="connsiteX1" fmla="*/ 53266 w 1038688"/>
              <a:gd name="connsiteY1" fmla="*/ 514905 h 3000652"/>
              <a:gd name="connsiteX2" fmla="*/ 142043 w 1038688"/>
              <a:gd name="connsiteY2" fmla="*/ 754603 h 3000652"/>
              <a:gd name="connsiteX3" fmla="*/ 150920 w 1038688"/>
              <a:gd name="connsiteY3" fmla="*/ 923278 h 3000652"/>
              <a:gd name="connsiteX4" fmla="*/ 292963 w 1038688"/>
              <a:gd name="connsiteY4" fmla="*/ 1251751 h 3000652"/>
              <a:gd name="connsiteX5" fmla="*/ 390617 w 1038688"/>
              <a:gd name="connsiteY5" fmla="*/ 1358283 h 3000652"/>
              <a:gd name="connsiteX6" fmla="*/ 559293 w 1038688"/>
              <a:gd name="connsiteY6" fmla="*/ 1748901 h 3000652"/>
              <a:gd name="connsiteX7" fmla="*/ 1038688 w 1038688"/>
              <a:gd name="connsiteY7" fmla="*/ 3000652 h 3000652"/>
              <a:gd name="connsiteX0" fmla="*/ 0 w 1038688"/>
              <a:gd name="connsiteY0" fmla="*/ 0 h 3000652"/>
              <a:gd name="connsiteX1" fmla="*/ 53266 w 1038688"/>
              <a:gd name="connsiteY1" fmla="*/ 514905 h 3000652"/>
              <a:gd name="connsiteX2" fmla="*/ 142043 w 1038688"/>
              <a:gd name="connsiteY2" fmla="*/ 754603 h 3000652"/>
              <a:gd name="connsiteX3" fmla="*/ 230819 w 1038688"/>
              <a:gd name="connsiteY3" fmla="*/ 1100831 h 3000652"/>
              <a:gd name="connsiteX4" fmla="*/ 292963 w 1038688"/>
              <a:gd name="connsiteY4" fmla="*/ 1251751 h 3000652"/>
              <a:gd name="connsiteX5" fmla="*/ 390617 w 1038688"/>
              <a:gd name="connsiteY5" fmla="*/ 1358283 h 3000652"/>
              <a:gd name="connsiteX6" fmla="*/ 559293 w 1038688"/>
              <a:gd name="connsiteY6" fmla="*/ 1748901 h 3000652"/>
              <a:gd name="connsiteX7" fmla="*/ 1038688 w 1038688"/>
              <a:gd name="connsiteY7" fmla="*/ 3000652 h 3000652"/>
              <a:gd name="connsiteX0" fmla="*/ 0 w 1038688"/>
              <a:gd name="connsiteY0" fmla="*/ 0 h 3000652"/>
              <a:gd name="connsiteX1" fmla="*/ 53266 w 1038688"/>
              <a:gd name="connsiteY1" fmla="*/ 514905 h 3000652"/>
              <a:gd name="connsiteX2" fmla="*/ 124288 w 1038688"/>
              <a:gd name="connsiteY2" fmla="*/ 754603 h 3000652"/>
              <a:gd name="connsiteX3" fmla="*/ 230819 w 1038688"/>
              <a:gd name="connsiteY3" fmla="*/ 1100831 h 3000652"/>
              <a:gd name="connsiteX4" fmla="*/ 292963 w 1038688"/>
              <a:gd name="connsiteY4" fmla="*/ 1251751 h 3000652"/>
              <a:gd name="connsiteX5" fmla="*/ 390617 w 1038688"/>
              <a:gd name="connsiteY5" fmla="*/ 1358283 h 3000652"/>
              <a:gd name="connsiteX6" fmla="*/ 559293 w 1038688"/>
              <a:gd name="connsiteY6" fmla="*/ 1748901 h 3000652"/>
              <a:gd name="connsiteX7" fmla="*/ 1038688 w 1038688"/>
              <a:gd name="connsiteY7" fmla="*/ 3000652 h 300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688" h="3000652">
                <a:moveTo>
                  <a:pt x="0" y="0"/>
                </a:moveTo>
                <a:lnTo>
                  <a:pt x="53266" y="514905"/>
                </a:lnTo>
                <a:lnTo>
                  <a:pt x="124288" y="754603"/>
                </a:lnTo>
                <a:lnTo>
                  <a:pt x="230819" y="1100831"/>
                </a:lnTo>
                <a:lnTo>
                  <a:pt x="292963" y="1251751"/>
                </a:lnTo>
                <a:lnTo>
                  <a:pt x="390617" y="1358283"/>
                </a:lnTo>
                <a:lnTo>
                  <a:pt x="559293" y="1748901"/>
                </a:lnTo>
                <a:lnTo>
                  <a:pt x="1038688" y="30006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C4973B-1311-FD3D-4C73-4AFEBE6C42A6}"/>
              </a:ext>
            </a:extLst>
          </p:cNvPr>
          <p:cNvSpPr txBox="1"/>
          <p:nvPr/>
        </p:nvSpPr>
        <p:spPr>
          <a:xfrm>
            <a:off x="7748943" y="5699464"/>
            <a:ext cx="1062145" cy="307777"/>
          </a:xfrm>
          <a:prstGeom prst="rect">
            <a:avLst/>
          </a:prstGeom>
          <a:noFill/>
        </p:spPr>
        <p:txBody>
          <a:bodyPr wrap="square" lIns="0" tIns="0" rIns="0" bIns="0" rtlCol="0">
            <a:spAutoFit/>
          </a:bodyPr>
          <a:lstStyle/>
          <a:p>
            <a:pPr algn="ctr"/>
            <a:r>
              <a:rPr lang="en-US" sz="1000" i="1" dirty="0"/>
              <a:t>Caltrans Right of Way</a:t>
            </a:r>
          </a:p>
        </p:txBody>
      </p:sp>
    </p:spTree>
    <p:extLst>
      <p:ext uri="{BB962C8B-B14F-4D97-AF65-F5344CB8AC3E}">
        <p14:creationId xmlns:p14="http://schemas.microsoft.com/office/powerpoint/2010/main" val="360187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6C26A-2DE6-498B-724D-F84544ACCE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FC1334B-15A7-E303-B9A4-BC8F4B836FA1}"/>
              </a:ext>
            </a:extLst>
          </p:cNvPr>
          <p:cNvSpPr/>
          <p:nvPr/>
        </p:nvSpPr>
        <p:spPr>
          <a:xfrm>
            <a:off x="343661" y="1372361"/>
            <a:ext cx="8458200" cy="0"/>
          </a:xfrm>
          <a:custGeom>
            <a:avLst/>
            <a:gdLst/>
            <a:ahLst/>
            <a:cxnLst/>
            <a:rect l="l" t="t" r="r" b="b"/>
            <a:pathLst>
              <a:path w="8458200">
                <a:moveTo>
                  <a:pt x="0" y="0"/>
                </a:moveTo>
                <a:lnTo>
                  <a:pt x="8458200" y="0"/>
                </a:lnTo>
              </a:path>
            </a:pathLst>
          </a:custGeom>
          <a:ln w="19812">
            <a:solidFill>
              <a:srgbClr val="C0C0C0"/>
            </a:solidFill>
          </a:ln>
        </p:spPr>
        <p:txBody>
          <a:bodyPr wrap="square" lIns="0" tIns="0" rIns="0" bIns="0" rtlCol="0"/>
          <a:lstStyle/>
          <a:p>
            <a:endParaRPr/>
          </a:p>
        </p:txBody>
      </p:sp>
      <p:sp>
        <p:nvSpPr>
          <p:cNvPr id="3" name="object 3">
            <a:extLst>
              <a:ext uri="{FF2B5EF4-FFF2-40B4-BE49-F238E27FC236}">
                <a16:creationId xmlns:a16="http://schemas.microsoft.com/office/drawing/2014/main" id="{D20AD9CD-6A96-EC2C-E79C-435062E94A4A}"/>
              </a:ext>
            </a:extLst>
          </p:cNvPr>
          <p:cNvSpPr txBox="1">
            <a:spLocks noGrp="1"/>
          </p:cNvSpPr>
          <p:nvPr>
            <p:ph type="title"/>
          </p:nvPr>
        </p:nvSpPr>
        <p:spPr>
          <a:xfrm>
            <a:off x="344667" y="-2980"/>
            <a:ext cx="8529319" cy="984885"/>
          </a:xfrm>
          <a:prstGeom prst="rect">
            <a:avLst/>
          </a:prstGeom>
        </p:spPr>
        <p:txBody>
          <a:bodyPr vert="horz" wrap="square" lIns="0" tIns="487680" rIns="0" bIns="0" rtlCol="0" anchor="t">
            <a:spAutoFit/>
          </a:bodyPr>
          <a:lstStyle/>
          <a:p>
            <a:pPr marL="12700"/>
            <a:r>
              <a:rPr spc="-5"/>
              <a:t>J</a:t>
            </a:r>
            <a:r>
              <a:rPr spc="5"/>
              <a:t>o</a:t>
            </a:r>
            <a:r>
              <a:t>b</a:t>
            </a:r>
            <a:r>
              <a:rPr spc="-5"/>
              <a:t> C</a:t>
            </a:r>
            <a:r>
              <a:rPr spc="5"/>
              <a:t>o</a:t>
            </a:r>
            <a:r>
              <a:t>r</a:t>
            </a:r>
            <a:r>
              <a:rPr spc="-5"/>
              <a:t>p</a:t>
            </a:r>
            <a:r>
              <a:t>s </a:t>
            </a:r>
            <a:r>
              <a:rPr spc="-5"/>
              <a:t>C</a:t>
            </a:r>
            <a:r>
              <a:t>a</a:t>
            </a:r>
            <a:r>
              <a:rPr spc="-5"/>
              <a:t>mpus</a:t>
            </a:r>
            <a:r>
              <a:rPr lang="en-US" spc="-5"/>
              <a:t> in Context of Redevelopment</a:t>
            </a:r>
            <a:endParaRPr spc="-5"/>
          </a:p>
        </p:txBody>
      </p:sp>
      <p:sp>
        <p:nvSpPr>
          <p:cNvPr id="5" name="object 5">
            <a:extLst>
              <a:ext uri="{FF2B5EF4-FFF2-40B4-BE49-F238E27FC236}">
                <a16:creationId xmlns:a16="http://schemas.microsoft.com/office/drawing/2014/main" id="{A9BD1B09-1E9C-2E39-876F-DFC78A4FB828}"/>
              </a:ext>
            </a:extLst>
          </p:cNvPr>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pic>
        <p:nvPicPr>
          <p:cNvPr id="4" name="Picture 2" descr="p29.jpg">
            <a:extLst>
              <a:ext uri="{FF2B5EF4-FFF2-40B4-BE49-F238E27FC236}">
                <a16:creationId xmlns:a16="http://schemas.microsoft.com/office/drawing/2014/main" id="{E538D9FF-8BA1-4335-0319-C8330D1727FD}"/>
              </a:ext>
            </a:extLst>
          </p:cNvPr>
          <p:cNvPicPr>
            <a:picLocks noChangeAspect="1"/>
          </p:cNvPicPr>
          <p:nvPr/>
        </p:nvPicPr>
        <p:blipFill rotWithShape="1">
          <a:blip r:embed="rId3"/>
          <a:srcRect l="12376" t="42439" r="36319" b="15494"/>
          <a:stretch/>
        </p:blipFill>
        <p:spPr>
          <a:xfrm>
            <a:off x="550347" y="1386132"/>
            <a:ext cx="8117957" cy="5143500"/>
          </a:xfrm>
          <a:prstGeom prst="rect">
            <a:avLst/>
          </a:prstGeom>
        </p:spPr>
      </p:pic>
    </p:spTree>
    <p:extLst>
      <p:ext uri="{BB962C8B-B14F-4D97-AF65-F5344CB8AC3E}">
        <p14:creationId xmlns:p14="http://schemas.microsoft.com/office/powerpoint/2010/main" val="219415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6BD333-F33F-3893-7DC3-8E4656A081F7}"/>
              </a:ext>
            </a:extLst>
          </p:cNvPr>
          <p:cNvSpPr>
            <a:spLocks noGrp="1"/>
          </p:cNvSpPr>
          <p:nvPr>
            <p:ph type="body" idx="1"/>
          </p:nvPr>
        </p:nvSpPr>
        <p:spPr>
          <a:xfrm>
            <a:off x="515238" y="1518824"/>
            <a:ext cx="8113522" cy="5539978"/>
          </a:xfrm>
        </p:spPr>
        <p:txBody>
          <a:bodyPr wrap="square" lIns="0" tIns="0" rIns="0" bIns="0" anchor="t">
            <a:spAutoFit/>
          </a:bodyPr>
          <a:lstStyle/>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a:p>
            <a:endParaRPr lang="en-US" sz="2400" dirty="0">
              <a:solidFill>
                <a:srgbClr val="FF0000"/>
              </a:solidFill>
            </a:endParaRPr>
          </a:p>
          <a:p>
            <a:pPr marL="342900" indent="-342900">
              <a:buFont typeface="Arial"/>
              <a:buChar char="•"/>
            </a:pPr>
            <a:endParaRPr lang="en-US" sz="2400" dirty="0"/>
          </a:p>
          <a:p>
            <a:endParaRPr lang="en-US" sz="2400" dirty="0">
              <a:solidFill>
                <a:srgbClr val="FF0000"/>
              </a:solidFill>
            </a:endParaRPr>
          </a:p>
        </p:txBody>
      </p:sp>
      <p:pic>
        <p:nvPicPr>
          <p:cNvPr id="4" name="Picture 3">
            <a:extLst>
              <a:ext uri="{FF2B5EF4-FFF2-40B4-BE49-F238E27FC236}">
                <a16:creationId xmlns:a16="http://schemas.microsoft.com/office/drawing/2014/main" id="{785EBA92-F3F1-3FF6-90E7-0BE04B9F66DA}"/>
              </a:ext>
            </a:extLst>
          </p:cNvPr>
          <p:cNvPicPr>
            <a:picLocks noChangeAspect="1"/>
          </p:cNvPicPr>
          <p:nvPr/>
        </p:nvPicPr>
        <p:blipFill>
          <a:blip r:embed="rId3">
            <a:extLst>
              <a:ext uri="{28A0092B-C50C-407E-A947-70E740481C1C}">
                <a14:useLocalDpi xmlns:a14="http://schemas.microsoft.com/office/drawing/2010/main" val="0"/>
              </a:ext>
            </a:extLst>
          </a:blip>
          <a:srcRect l="42202" t="37355" r="27068" b="28673"/>
          <a:stretch/>
        </p:blipFill>
        <p:spPr>
          <a:xfrm>
            <a:off x="967660" y="2137273"/>
            <a:ext cx="5383299" cy="3349424"/>
          </a:xfrm>
          <a:prstGeom prst="rect">
            <a:avLst/>
          </a:prstGeom>
        </p:spPr>
      </p:pic>
      <p:sp>
        <p:nvSpPr>
          <p:cNvPr id="2" name="Title 1">
            <a:extLst>
              <a:ext uri="{FF2B5EF4-FFF2-40B4-BE49-F238E27FC236}">
                <a16:creationId xmlns:a16="http://schemas.microsoft.com/office/drawing/2014/main" id="{00678B79-8047-E3EB-06E2-C41C66CEE9FD}"/>
              </a:ext>
            </a:extLst>
          </p:cNvPr>
          <p:cNvSpPr>
            <a:spLocks noGrp="1"/>
          </p:cNvSpPr>
          <p:nvPr>
            <p:ph type="title"/>
          </p:nvPr>
        </p:nvSpPr>
        <p:spPr>
          <a:xfrm>
            <a:off x="394051" y="818286"/>
            <a:ext cx="8529319" cy="492443"/>
          </a:xfrm>
        </p:spPr>
        <p:txBody>
          <a:bodyPr wrap="square" lIns="0" tIns="0" rIns="0" bIns="0" anchor="t">
            <a:spAutoFit/>
          </a:bodyPr>
          <a:lstStyle/>
          <a:p>
            <a:r>
              <a:rPr lang="en-US" dirty="0"/>
              <a:t>Job Corps Facilities </a:t>
            </a:r>
            <a:endParaRPr lang="en-US" dirty="0">
              <a:solidFill>
                <a:srgbClr val="FF0000"/>
              </a:solidFill>
            </a:endParaRPr>
          </a:p>
        </p:txBody>
      </p:sp>
      <p:cxnSp>
        <p:nvCxnSpPr>
          <p:cNvPr id="15" name="Straight Connector 14">
            <a:extLst>
              <a:ext uri="{FF2B5EF4-FFF2-40B4-BE49-F238E27FC236}">
                <a16:creationId xmlns:a16="http://schemas.microsoft.com/office/drawing/2014/main" id="{7BA596EC-E8F7-8E3E-7603-24F90302C881}"/>
              </a:ext>
            </a:extLst>
          </p:cNvPr>
          <p:cNvCxnSpPr/>
          <p:nvPr/>
        </p:nvCxnSpPr>
        <p:spPr>
          <a:xfrm>
            <a:off x="1244640" y="5238525"/>
            <a:ext cx="50292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C79AB7-D2E5-76DB-0943-0A414045A5DD}"/>
              </a:ext>
            </a:extLst>
          </p:cNvPr>
          <p:cNvCxnSpPr/>
          <p:nvPr/>
        </p:nvCxnSpPr>
        <p:spPr>
          <a:xfrm>
            <a:off x="1211982" y="3387954"/>
            <a:ext cx="11887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FFBC79-7FDB-4512-782C-B7C60F927E28}"/>
              </a:ext>
            </a:extLst>
          </p:cNvPr>
          <p:cNvCxnSpPr/>
          <p:nvPr/>
        </p:nvCxnSpPr>
        <p:spPr>
          <a:xfrm>
            <a:off x="2376750" y="3681868"/>
            <a:ext cx="128016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5E7970-9318-7F0D-42BA-0C2ABD52490B}"/>
              </a:ext>
            </a:extLst>
          </p:cNvPr>
          <p:cNvCxnSpPr/>
          <p:nvPr/>
        </p:nvCxnSpPr>
        <p:spPr>
          <a:xfrm>
            <a:off x="1244640" y="3387954"/>
            <a:ext cx="116128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748198-0BEF-0E6E-6C24-08CC16F4A939}"/>
              </a:ext>
            </a:extLst>
          </p:cNvPr>
          <p:cNvCxnSpPr/>
          <p:nvPr/>
        </p:nvCxnSpPr>
        <p:spPr>
          <a:xfrm>
            <a:off x="3656910" y="2332040"/>
            <a:ext cx="6400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94F54F-8B1E-B48E-3E95-45E451405881}"/>
              </a:ext>
            </a:extLst>
          </p:cNvPr>
          <p:cNvCxnSpPr/>
          <p:nvPr/>
        </p:nvCxnSpPr>
        <p:spPr>
          <a:xfrm>
            <a:off x="4336181" y="3507697"/>
            <a:ext cx="7315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930884-F071-2D09-76ED-57421076AE44}"/>
              </a:ext>
            </a:extLst>
          </p:cNvPr>
          <p:cNvCxnSpPr/>
          <p:nvPr/>
        </p:nvCxnSpPr>
        <p:spPr>
          <a:xfrm>
            <a:off x="5078587" y="4345897"/>
            <a:ext cx="11887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E5BC7F-06ED-ED38-889A-81143036E9EF}"/>
              </a:ext>
            </a:extLst>
          </p:cNvPr>
          <p:cNvCxnSpPr>
            <a:cxnSpLocks/>
          </p:cNvCxnSpPr>
          <p:nvPr/>
        </p:nvCxnSpPr>
        <p:spPr>
          <a:xfrm rot="5400000">
            <a:off x="325884" y="4302354"/>
            <a:ext cx="18288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21B81E-987B-DD46-0875-FCE2F8FD9E98}"/>
              </a:ext>
            </a:extLst>
          </p:cNvPr>
          <p:cNvCxnSpPr>
            <a:cxnSpLocks/>
          </p:cNvCxnSpPr>
          <p:nvPr/>
        </p:nvCxnSpPr>
        <p:spPr>
          <a:xfrm rot="5400000">
            <a:off x="2955867" y="3017840"/>
            <a:ext cx="1371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5A3ABC-0D51-407D-C34E-2B55CD2595A4}"/>
              </a:ext>
            </a:extLst>
          </p:cNvPr>
          <p:cNvCxnSpPr>
            <a:cxnSpLocks/>
          </p:cNvCxnSpPr>
          <p:nvPr/>
        </p:nvCxnSpPr>
        <p:spPr>
          <a:xfrm rot="5400000">
            <a:off x="3724402" y="2926400"/>
            <a:ext cx="11887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A7A5B5-2AD7-07DE-92C5-61A05934B53B}"/>
              </a:ext>
            </a:extLst>
          </p:cNvPr>
          <p:cNvCxnSpPr>
            <a:cxnSpLocks/>
          </p:cNvCxnSpPr>
          <p:nvPr/>
        </p:nvCxnSpPr>
        <p:spPr>
          <a:xfrm rot="5400000">
            <a:off x="4649685" y="3919177"/>
            <a:ext cx="82296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F32A7B-DE7E-C13A-E7BD-077232D1E37E}"/>
              </a:ext>
            </a:extLst>
          </p:cNvPr>
          <p:cNvCxnSpPr>
            <a:cxnSpLocks/>
          </p:cNvCxnSpPr>
          <p:nvPr/>
        </p:nvCxnSpPr>
        <p:spPr>
          <a:xfrm rot="5400000">
            <a:off x="5810107" y="4803097"/>
            <a:ext cx="9144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C7B3AC-F60E-4585-A32C-CC3C93FC3615}"/>
              </a:ext>
            </a:extLst>
          </p:cNvPr>
          <p:cNvCxnSpPr>
            <a:cxnSpLocks/>
          </p:cNvCxnSpPr>
          <p:nvPr/>
        </p:nvCxnSpPr>
        <p:spPr>
          <a:xfrm rot="5400000">
            <a:off x="2263542" y="3525114"/>
            <a:ext cx="2743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6DCE1DE-B09C-746A-D185-916CDF7EFF37}"/>
              </a:ext>
            </a:extLst>
          </p:cNvPr>
          <p:cNvCxnSpPr>
            <a:cxnSpLocks/>
          </p:cNvCxnSpPr>
          <p:nvPr/>
        </p:nvCxnSpPr>
        <p:spPr>
          <a:xfrm flipH="1">
            <a:off x="3996046" y="1883884"/>
            <a:ext cx="1065119" cy="1228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3219DB0-7FF9-B177-4CB3-6AB6A3B7BE46}"/>
              </a:ext>
            </a:extLst>
          </p:cNvPr>
          <p:cNvSpPr txBox="1"/>
          <p:nvPr/>
        </p:nvSpPr>
        <p:spPr>
          <a:xfrm>
            <a:off x="5045721" y="1707615"/>
            <a:ext cx="2441566" cy="369332"/>
          </a:xfrm>
          <a:prstGeom prst="rect">
            <a:avLst/>
          </a:prstGeom>
          <a:noFill/>
        </p:spPr>
        <p:txBody>
          <a:bodyPr wrap="none" rtlCol="0">
            <a:spAutoFit/>
          </a:bodyPr>
          <a:lstStyle/>
          <a:p>
            <a:r>
              <a:rPr lang="en-US" b="1" dirty="0">
                <a:solidFill>
                  <a:srgbClr val="FF0000"/>
                </a:solidFill>
              </a:rPr>
              <a:t>Administration Building</a:t>
            </a:r>
          </a:p>
        </p:txBody>
      </p:sp>
      <p:cxnSp>
        <p:nvCxnSpPr>
          <p:cNvPr id="22" name="Straight Arrow Connector 21">
            <a:extLst>
              <a:ext uri="{FF2B5EF4-FFF2-40B4-BE49-F238E27FC236}">
                <a16:creationId xmlns:a16="http://schemas.microsoft.com/office/drawing/2014/main" id="{43C6EF8B-94F3-7727-E64D-1D304C3A10C6}"/>
              </a:ext>
            </a:extLst>
          </p:cNvPr>
          <p:cNvCxnSpPr>
            <a:cxnSpLocks/>
            <a:stCxn id="23" idx="1"/>
          </p:cNvCxnSpPr>
          <p:nvPr/>
        </p:nvCxnSpPr>
        <p:spPr>
          <a:xfrm flipH="1">
            <a:off x="4768465" y="3017840"/>
            <a:ext cx="1787381" cy="715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A5C927-9DE4-BFE4-BB0B-A2FB2A7C77DE}"/>
              </a:ext>
            </a:extLst>
          </p:cNvPr>
          <p:cNvSpPr txBox="1"/>
          <p:nvPr/>
        </p:nvSpPr>
        <p:spPr>
          <a:xfrm>
            <a:off x="6555846" y="2833174"/>
            <a:ext cx="1321003" cy="369332"/>
          </a:xfrm>
          <a:prstGeom prst="rect">
            <a:avLst/>
          </a:prstGeom>
          <a:noFill/>
        </p:spPr>
        <p:txBody>
          <a:bodyPr wrap="none" rtlCol="0">
            <a:spAutoFit/>
          </a:bodyPr>
          <a:lstStyle/>
          <a:p>
            <a:r>
              <a:rPr lang="en-US" b="1" dirty="0">
                <a:solidFill>
                  <a:srgbClr val="FF0000"/>
                </a:solidFill>
              </a:rPr>
              <a:t>Gymnasium</a:t>
            </a:r>
          </a:p>
        </p:txBody>
      </p:sp>
      <p:cxnSp>
        <p:nvCxnSpPr>
          <p:cNvPr id="25" name="Straight Arrow Connector 24">
            <a:extLst>
              <a:ext uri="{FF2B5EF4-FFF2-40B4-BE49-F238E27FC236}">
                <a16:creationId xmlns:a16="http://schemas.microsoft.com/office/drawing/2014/main" id="{12406574-A6FF-40EF-CC5C-67F7C6418771}"/>
              </a:ext>
            </a:extLst>
          </p:cNvPr>
          <p:cNvCxnSpPr/>
          <p:nvPr/>
        </p:nvCxnSpPr>
        <p:spPr>
          <a:xfrm flipH="1">
            <a:off x="5583714" y="3942203"/>
            <a:ext cx="1017977" cy="6720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B7EC37E-8778-D6FE-9B89-B39B132CF554}"/>
              </a:ext>
            </a:extLst>
          </p:cNvPr>
          <p:cNvSpPr txBox="1"/>
          <p:nvPr/>
        </p:nvSpPr>
        <p:spPr>
          <a:xfrm>
            <a:off x="6586247" y="3765934"/>
            <a:ext cx="1172500" cy="369332"/>
          </a:xfrm>
          <a:prstGeom prst="rect">
            <a:avLst/>
          </a:prstGeom>
          <a:noFill/>
        </p:spPr>
        <p:txBody>
          <a:bodyPr wrap="none" rtlCol="0">
            <a:spAutoFit/>
          </a:bodyPr>
          <a:lstStyle/>
          <a:p>
            <a:r>
              <a:rPr lang="en-US" b="1" dirty="0">
                <a:solidFill>
                  <a:srgbClr val="FF0000"/>
                </a:solidFill>
              </a:rPr>
              <a:t>Dormitory</a:t>
            </a:r>
          </a:p>
        </p:txBody>
      </p:sp>
      <p:cxnSp>
        <p:nvCxnSpPr>
          <p:cNvPr id="27" name="Straight Arrow Connector 26">
            <a:extLst>
              <a:ext uri="{FF2B5EF4-FFF2-40B4-BE49-F238E27FC236}">
                <a16:creationId xmlns:a16="http://schemas.microsoft.com/office/drawing/2014/main" id="{50C408B1-5D1A-7BA2-3B60-CFBB718D0D2E}"/>
              </a:ext>
            </a:extLst>
          </p:cNvPr>
          <p:cNvCxnSpPr>
            <a:cxnSpLocks/>
            <a:stCxn id="28" idx="3"/>
          </p:cNvCxnSpPr>
          <p:nvPr/>
        </p:nvCxnSpPr>
        <p:spPr>
          <a:xfrm flipV="1">
            <a:off x="1574192" y="4932550"/>
            <a:ext cx="1051430" cy="12003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11437B-533B-2EF4-B238-A1538FFBA172}"/>
              </a:ext>
            </a:extLst>
          </p:cNvPr>
          <p:cNvSpPr txBox="1"/>
          <p:nvPr/>
        </p:nvSpPr>
        <p:spPr>
          <a:xfrm>
            <a:off x="104494" y="5809751"/>
            <a:ext cx="1469698" cy="646331"/>
          </a:xfrm>
          <a:prstGeom prst="rect">
            <a:avLst/>
          </a:prstGeom>
          <a:noFill/>
        </p:spPr>
        <p:txBody>
          <a:bodyPr wrap="none" rtlCol="0">
            <a:spAutoFit/>
          </a:bodyPr>
          <a:lstStyle/>
          <a:p>
            <a:pPr algn="ctr"/>
            <a:r>
              <a:rPr lang="en-US" b="1" dirty="0">
                <a:solidFill>
                  <a:srgbClr val="FF0000"/>
                </a:solidFill>
              </a:rPr>
              <a:t>Culinary Arts </a:t>
            </a:r>
            <a:br>
              <a:rPr lang="en-US" b="1" dirty="0">
                <a:solidFill>
                  <a:srgbClr val="FF0000"/>
                </a:solidFill>
              </a:rPr>
            </a:br>
            <a:r>
              <a:rPr lang="en-US" b="1" dirty="0">
                <a:solidFill>
                  <a:srgbClr val="FF0000"/>
                </a:solidFill>
              </a:rPr>
              <a:t>Program</a:t>
            </a:r>
          </a:p>
        </p:txBody>
      </p:sp>
      <p:cxnSp>
        <p:nvCxnSpPr>
          <p:cNvPr id="31" name="Straight Arrow Connector 30">
            <a:extLst>
              <a:ext uri="{FF2B5EF4-FFF2-40B4-BE49-F238E27FC236}">
                <a16:creationId xmlns:a16="http://schemas.microsoft.com/office/drawing/2014/main" id="{9C4DFAD1-8914-FEBA-5943-67F427628031}"/>
              </a:ext>
            </a:extLst>
          </p:cNvPr>
          <p:cNvCxnSpPr>
            <a:cxnSpLocks/>
          </p:cNvCxnSpPr>
          <p:nvPr/>
        </p:nvCxnSpPr>
        <p:spPr>
          <a:xfrm flipH="1" flipV="1">
            <a:off x="3445011" y="5079316"/>
            <a:ext cx="993359" cy="866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0D2AF2-A68A-E022-FA24-DF2AAE34B097}"/>
              </a:ext>
            </a:extLst>
          </p:cNvPr>
          <p:cNvSpPr txBox="1"/>
          <p:nvPr/>
        </p:nvSpPr>
        <p:spPr>
          <a:xfrm>
            <a:off x="4400208" y="5741811"/>
            <a:ext cx="1225400" cy="646331"/>
          </a:xfrm>
          <a:prstGeom prst="rect">
            <a:avLst/>
          </a:prstGeom>
          <a:noFill/>
        </p:spPr>
        <p:txBody>
          <a:bodyPr wrap="none" rtlCol="0">
            <a:spAutoFit/>
          </a:bodyPr>
          <a:lstStyle/>
          <a:p>
            <a:pPr algn="ctr"/>
            <a:r>
              <a:rPr lang="en-US" b="1" dirty="0">
                <a:solidFill>
                  <a:srgbClr val="FF0000"/>
                </a:solidFill>
              </a:rPr>
              <a:t>Classroom </a:t>
            </a:r>
            <a:br>
              <a:rPr lang="en-US" b="1" dirty="0">
                <a:solidFill>
                  <a:srgbClr val="FF0000"/>
                </a:solidFill>
              </a:rPr>
            </a:br>
            <a:r>
              <a:rPr lang="en-US" b="1" dirty="0">
                <a:solidFill>
                  <a:srgbClr val="FF0000"/>
                </a:solidFill>
              </a:rPr>
              <a:t>Facilities</a:t>
            </a:r>
          </a:p>
        </p:txBody>
      </p:sp>
      <p:sp>
        <p:nvSpPr>
          <p:cNvPr id="35" name="TextBox 34">
            <a:extLst>
              <a:ext uri="{FF2B5EF4-FFF2-40B4-BE49-F238E27FC236}">
                <a16:creationId xmlns:a16="http://schemas.microsoft.com/office/drawing/2014/main" id="{01950ED4-3D00-AD1B-3B30-86D5019C07B2}"/>
              </a:ext>
            </a:extLst>
          </p:cNvPr>
          <p:cNvSpPr txBox="1"/>
          <p:nvPr/>
        </p:nvSpPr>
        <p:spPr>
          <a:xfrm>
            <a:off x="6481715" y="4532025"/>
            <a:ext cx="2468880" cy="685800"/>
          </a:xfrm>
          <a:prstGeom prst="rect">
            <a:avLst/>
          </a:prstGeom>
          <a:solidFill>
            <a:schemeClr val="bg1"/>
          </a:solidFill>
          <a:ln>
            <a:solidFill>
              <a:schemeClr val="tx1"/>
            </a:solidFill>
          </a:ln>
        </p:spPr>
        <p:txBody>
          <a:bodyPr wrap="square" lIns="91440" tIns="0" rIns="91440" bIns="0" rtlCol="0">
            <a:noAutofit/>
          </a:bodyPr>
          <a:lstStyle/>
          <a:p>
            <a:r>
              <a:rPr lang="en-US" sz="1400" i="1" dirty="0"/>
              <a:t>Large portions of the Job Corps Campus are underutilized or do not directly support programs</a:t>
            </a:r>
          </a:p>
        </p:txBody>
      </p:sp>
      <p:cxnSp>
        <p:nvCxnSpPr>
          <p:cNvPr id="36" name="Straight Arrow Connector 35">
            <a:extLst>
              <a:ext uri="{FF2B5EF4-FFF2-40B4-BE49-F238E27FC236}">
                <a16:creationId xmlns:a16="http://schemas.microsoft.com/office/drawing/2014/main" id="{809426A3-3549-E9B0-AB0A-A9659D65D963}"/>
              </a:ext>
            </a:extLst>
          </p:cNvPr>
          <p:cNvCxnSpPr>
            <a:cxnSpLocks/>
          </p:cNvCxnSpPr>
          <p:nvPr/>
        </p:nvCxnSpPr>
        <p:spPr>
          <a:xfrm>
            <a:off x="1806342" y="1961596"/>
            <a:ext cx="1494444" cy="2142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E2782B-6A96-C13D-9BAC-E571415A14E8}"/>
              </a:ext>
            </a:extLst>
          </p:cNvPr>
          <p:cNvSpPr txBox="1"/>
          <p:nvPr/>
        </p:nvSpPr>
        <p:spPr>
          <a:xfrm>
            <a:off x="938118" y="1758030"/>
            <a:ext cx="887166" cy="369332"/>
          </a:xfrm>
          <a:prstGeom prst="rect">
            <a:avLst/>
          </a:prstGeom>
          <a:noFill/>
        </p:spPr>
        <p:txBody>
          <a:bodyPr wrap="none" rtlCol="0">
            <a:spAutoFit/>
          </a:bodyPr>
          <a:lstStyle/>
          <a:p>
            <a:r>
              <a:rPr lang="en-US" b="1" dirty="0">
                <a:solidFill>
                  <a:srgbClr val="FF0000"/>
                </a:solidFill>
              </a:rPr>
              <a:t>Garden</a:t>
            </a:r>
          </a:p>
        </p:txBody>
      </p:sp>
      <p:sp>
        <p:nvSpPr>
          <p:cNvPr id="42" name="TextBox 41">
            <a:extLst>
              <a:ext uri="{FF2B5EF4-FFF2-40B4-BE49-F238E27FC236}">
                <a16:creationId xmlns:a16="http://schemas.microsoft.com/office/drawing/2014/main" id="{D5E901CD-16D6-5EBA-E0CA-C224EB0B3268}"/>
              </a:ext>
            </a:extLst>
          </p:cNvPr>
          <p:cNvSpPr txBox="1"/>
          <p:nvPr/>
        </p:nvSpPr>
        <p:spPr>
          <a:xfrm>
            <a:off x="6481552" y="5430212"/>
            <a:ext cx="2468880" cy="457200"/>
          </a:xfrm>
          <a:prstGeom prst="rect">
            <a:avLst/>
          </a:prstGeom>
          <a:solidFill>
            <a:schemeClr val="bg1"/>
          </a:solidFill>
          <a:ln>
            <a:solidFill>
              <a:schemeClr val="tx1"/>
            </a:solidFill>
          </a:ln>
        </p:spPr>
        <p:txBody>
          <a:bodyPr wrap="square" lIns="91440" tIns="0" rIns="91440" bIns="0" rtlCol="0">
            <a:noAutofit/>
          </a:bodyPr>
          <a:lstStyle/>
          <a:p>
            <a:r>
              <a:rPr lang="en-US" sz="1400" i="1" dirty="0"/>
              <a:t>DOL responsible for utilities and roadways within campus</a:t>
            </a:r>
          </a:p>
        </p:txBody>
      </p:sp>
    </p:spTree>
    <p:extLst>
      <p:ext uri="{BB962C8B-B14F-4D97-AF65-F5344CB8AC3E}">
        <p14:creationId xmlns:p14="http://schemas.microsoft.com/office/powerpoint/2010/main" val="56898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37438"/>
            <a:ext cx="8529319" cy="923330"/>
          </a:xfrm>
          <a:prstGeom prst="rect">
            <a:avLst/>
          </a:prstGeom>
        </p:spPr>
        <p:txBody>
          <a:bodyPr vert="horz" wrap="square" lIns="0" tIns="487680" rIns="0" bIns="0" rtlCol="0" anchor="t">
            <a:spAutoFit/>
          </a:bodyPr>
          <a:lstStyle/>
          <a:p>
            <a:pPr marL="12700"/>
            <a:r>
              <a:rPr lang="en-US" sz="2800" spc="-5" dirty="0"/>
              <a:t>Geotechnical Remediation</a:t>
            </a:r>
            <a:endParaRPr lang="en-US" sz="28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7</a:t>
            </a:fld>
            <a:endParaRPr spc="-1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pic>
        <p:nvPicPr>
          <p:cNvPr id="3" name="Picture 1">
            <a:extLst>
              <a:ext uri="{FF2B5EF4-FFF2-40B4-BE49-F238E27FC236}">
                <a16:creationId xmlns:a16="http://schemas.microsoft.com/office/drawing/2014/main" id="{0363C2EE-F851-DBEE-299D-AD4D201C3CB5}"/>
              </a:ext>
            </a:extLst>
          </p:cNvPr>
          <p:cNvPicPr>
            <a:picLocks noChangeAspect="1"/>
          </p:cNvPicPr>
          <p:nvPr/>
        </p:nvPicPr>
        <p:blipFill rotWithShape="1">
          <a:blip r:embed="rId3">
            <a:extLst>
              <a:ext uri="{28A0092B-C50C-407E-A947-70E740481C1C}">
                <a14:useLocalDpi xmlns:a14="http://schemas.microsoft.com/office/drawing/2010/main" val="0"/>
              </a:ext>
            </a:extLst>
          </a:blip>
          <a:srcRect l="148" r="12458"/>
          <a:stretch/>
        </p:blipFill>
        <p:spPr bwMode="auto">
          <a:xfrm>
            <a:off x="6898003" y="2116858"/>
            <a:ext cx="2036031" cy="157009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G:\Active Projects\7091\7091000000 -  TI Phase 1_Subphase 01\Test Section\Photos\IMG_0324.JPG">
            <a:extLst>
              <a:ext uri="{FF2B5EF4-FFF2-40B4-BE49-F238E27FC236}">
                <a16:creationId xmlns:a16="http://schemas.microsoft.com/office/drawing/2014/main" id="{F6A42AE0-3296-E3A9-74D7-17B9278BF4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07" t="21565" r="16631" b="5772"/>
          <a:stretch/>
        </p:blipFill>
        <p:spPr bwMode="auto">
          <a:xfrm>
            <a:off x="5766305" y="2116858"/>
            <a:ext cx="1033938" cy="15699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584FCB-D227-7BD8-0ECF-2D9D8E307ECB}"/>
              </a:ext>
            </a:extLst>
          </p:cNvPr>
          <p:cNvSpPr txBox="1"/>
          <p:nvPr/>
        </p:nvSpPr>
        <p:spPr>
          <a:xfrm>
            <a:off x="5742512" y="5301306"/>
            <a:ext cx="3216691" cy="597217"/>
          </a:xfrm>
          <a:prstGeom prst="rect">
            <a:avLst/>
          </a:prstGeom>
          <a:solidFill>
            <a:schemeClr val="bg1"/>
          </a:solidFill>
          <a:ln>
            <a:solidFill>
              <a:schemeClr val="tx1"/>
            </a:solidFill>
          </a:ln>
        </p:spPr>
        <p:txBody>
          <a:bodyPr wrap="square" lIns="91440" tIns="0" rIns="91440" bIns="0" rtlCol="0">
            <a:noAutofit/>
          </a:bodyPr>
          <a:lstStyle/>
          <a:p>
            <a:r>
              <a:rPr lang="en-US" sz="1100" i="1" dirty="0"/>
              <a:t>New development areas will be geotechnically mitigated to prevent liquefaction, minimize settlement, and stabilize shoreline. </a:t>
            </a:r>
          </a:p>
        </p:txBody>
      </p:sp>
      <p:pic>
        <p:nvPicPr>
          <p:cNvPr id="9" name="Picture 2">
            <a:extLst>
              <a:ext uri="{FF2B5EF4-FFF2-40B4-BE49-F238E27FC236}">
                <a16:creationId xmlns:a16="http://schemas.microsoft.com/office/drawing/2014/main" id="{A17096CD-D971-7C9F-BA99-97B20299EF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06" t="28739" r="20633"/>
          <a:stretch/>
        </p:blipFill>
        <p:spPr bwMode="auto">
          <a:xfrm>
            <a:off x="5754999" y="3780235"/>
            <a:ext cx="1055425" cy="13634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F861BB7-48C6-3E6A-B616-FD58B39B2A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113" r="14925"/>
          <a:stretch/>
        </p:blipFill>
        <p:spPr bwMode="auto">
          <a:xfrm>
            <a:off x="6901338" y="3792667"/>
            <a:ext cx="2036031" cy="13617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9AE5E0AA-BCF1-3429-1D2A-88919CD29D7C}"/>
              </a:ext>
            </a:extLst>
          </p:cNvPr>
          <p:cNvCxnSpPr>
            <a:cxnSpLocks/>
          </p:cNvCxnSpPr>
          <p:nvPr/>
        </p:nvCxnSpPr>
        <p:spPr>
          <a:xfrm flipH="1">
            <a:off x="8398063" y="4278263"/>
            <a:ext cx="306059" cy="332844"/>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ACE98E-0002-7AAB-F455-08E3DFA66437}"/>
              </a:ext>
            </a:extLst>
          </p:cNvPr>
          <p:cNvCxnSpPr>
            <a:cxnSpLocks/>
          </p:cNvCxnSpPr>
          <p:nvPr/>
        </p:nvCxnSpPr>
        <p:spPr>
          <a:xfrm flipH="1">
            <a:off x="7547405" y="4169611"/>
            <a:ext cx="482421" cy="402011"/>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1">
            <a:extLst>
              <a:ext uri="{FF2B5EF4-FFF2-40B4-BE49-F238E27FC236}">
                <a16:creationId xmlns:a16="http://schemas.microsoft.com/office/drawing/2014/main" id="{5115507B-8D45-48AC-4B0D-FFB734849F24}"/>
              </a:ext>
            </a:extLst>
          </p:cNvPr>
          <p:cNvSpPr txBox="1">
            <a:spLocks noChangeArrowheads="1"/>
          </p:cNvSpPr>
          <p:nvPr/>
        </p:nvSpPr>
        <p:spPr bwMode="auto">
          <a:xfrm>
            <a:off x="7661588" y="3889451"/>
            <a:ext cx="736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80"/>
              </a:buClr>
              <a:buSzPct val="110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80"/>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100" dirty="0">
                <a:solidFill>
                  <a:srgbClr val="FF0000"/>
                </a:solidFill>
                <a:latin typeface="Garamond" panose="02020404030301010803" pitchFamily="18" charset="0"/>
              </a:rPr>
              <a:t>Surcharge </a:t>
            </a:r>
          </a:p>
        </p:txBody>
      </p:sp>
      <p:sp>
        <p:nvSpPr>
          <p:cNvPr id="14" name="TextBox 11">
            <a:extLst>
              <a:ext uri="{FF2B5EF4-FFF2-40B4-BE49-F238E27FC236}">
                <a16:creationId xmlns:a16="http://schemas.microsoft.com/office/drawing/2014/main" id="{34C71C8C-4441-CC42-9F09-2397575C56FB}"/>
              </a:ext>
            </a:extLst>
          </p:cNvPr>
          <p:cNvSpPr txBox="1">
            <a:spLocks noChangeArrowheads="1"/>
          </p:cNvSpPr>
          <p:nvPr/>
        </p:nvSpPr>
        <p:spPr bwMode="auto">
          <a:xfrm>
            <a:off x="8286765" y="3971845"/>
            <a:ext cx="610169" cy="2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80"/>
              </a:buClr>
              <a:buSzPct val="1100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0080"/>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100" dirty="0">
                <a:solidFill>
                  <a:srgbClr val="FF0000"/>
                </a:solidFill>
                <a:latin typeface="Garamond" panose="02020404030301010803" pitchFamily="18" charset="0"/>
              </a:rPr>
              <a:t>Surcharge </a:t>
            </a:r>
          </a:p>
        </p:txBody>
      </p:sp>
      <p:pic>
        <p:nvPicPr>
          <p:cNvPr id="15" name="Picture 14" descr="Map&#10;&#10;Description automatically generated">
            <a:extLst>
              <a:ext uri="{FF2B5EF4-FFF2-40B4-BE49-F238E27FC236}">
                <a16:creationId xmlns:a16="http://schemas.microsoft.com/office/drawing/2014/main" id="{75014424-2C89-E81C-222A-623166DF67B0}"/>
              </a:ext>
            </a:extLst>
          </p:cNvPr>
          <p:cNvPicPr>
            <a:picLocks noChangeAspect="1"/>
          </p:cNvPicPr>
          <p:nvPr/>
        </p:nvPicPr>
        <p:blipFill rotWithShape="1">
          <a:blip r:embed="rId7"/>
          <a:srcRect r="39472"/>
          <a:stretch/>
        </p:blipFill>
        <p:spPr>
          <a:xfrm>
            <a:off x="-28660" y="1510004"/>
            <a:ext cx="5581255" cy="4917810"/>
          </a:xfrm>
          <a:prstGeom prst="rect">
            <a:avLst/>
          </a:prstGeom>
        </p:spPr>
      </p:pic>
      <p:grpSp>
        <p:nvGrpSpPr>
          <p:cNvPr id="16" name="Group 15">
            <a:extLst>
              <a:ext uri="{FF2B5EF4-FFF2-40B4-BE49-F238E27FC236}">
                <a16:creationId xmlns:a16="http://schemas.microsoft.com/office/drawing/2014/main" id="{CE77B3A0-3A19-B9AE-EAAC-346C9F56EF2F}"/>
              </a:ext>
            </a:extLst>
          </p:cNvPr>
          <p:cNvGrpSpPr/>
          <p:nvPr/>
        </p:nvGrpSpPr>
        <p:grpSpPr>
          <a:xfrm>
            <a:off x="2841185" y="3387734"/>
            <a:ext cx="1928936" cy="1162350"/>
            <a:chOff x="3546571" y="2819975"/>
            <a:chExt cx="2403055" cy="1448047"/>
          </a:xfrm>
        </p:grpSpPr>
        <p:sp>
          <p:nvSpPr>
            <p:cNvPr id="17" name="Freeform: Shape 16">
              <a:extLst>
                <a:ext uri="{FF2B5EF4-FFF2-40B4-BE49-F238E27FC236}">
                  <a16:creationId xmlns:a16="http://schemas.microsoft.com/office/drawing/2014/main" id="{E1C24D91-D4C5-4066-0053-635C68403ACD}"/>
                </a:ext>
              </a:extLst>
            </p:cNvPr>
            <p:cNvSpPr/>
            <p:nvPr/>
          </p:nvSpPr>
          <p:spPr>
            <a:xfrm>
              <a:off x="3546571" y="2819975"/>
              <a:ext cx="2403055" cy="1448047"/>
            </a:xfrm>
            <a:custGeom>
              <a:avLst/>
              <a:gdLst>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0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24992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178968 w 2423568"/>
                <a:gd name="connsiteY0" fmla="*/ 0 h 1432560"/>
                <a:gd name="connsiteX1" fmla="*/ 1486308 w 2423568"/>
                <a:gd name="connsiteY1" fmla="*/ 0 h 1432560"/>
                <a:gd name="connsiteX2" fmla="*/ 1486308 w 2423568"/>
                <a:gd name="connsiteY2" fmla="*/ 584200 h 1432560"/>
                <a:gd name="connsiteX3" fmla="*/ 1839368 w 2423568"/>
                <a:gd name="connsiteY3" fmla="*/ 584200 h 1432560"/>
                <a:gd name="connsiteX4" fmla="*/ 1839368 w 2423568"/>
                <a:gd name="connsiteY4" fmla="*/ 977900 h 1432560"/>
                <a:gd name="connsiteX5" fmla="*/ 2423568 w 2423568"/>
                <a:gd name="connsiteY5" fmla="*/ 977900 h 1432560"/>
                <a:gd name="connsiteX6" fmla="*/ 2423568 w 2423568"/>
                <a:gd name="connsiteY6" fmla="*/ 1432560 h 1432560"/>
                <a:gd name="connsiteX7" fmla="*/ 4545 w 2423568"/>
                <a:gd name="connsiteY7" fmla="*/ 1430288 h 1432560"/>
                <a:gd name="connsiteX8" fmla="*/ 0 w 2423568"/>
                <a:gd name="connsiteY8" fmla="*/ 518160 h 1432560"/>
                <a:gd name="connsiteX9" fmla="*/ 569368 w 2423568"/>
                <a:gd name="connsiteY9" fmla="*/ 518160 h 1432560"/>
                <a:gd name="connsiteX10" fmla="*/ 569368 w 2423568"/>
                <a:gd name="connsiteY10" fmla="*/ 652780 h 1432560"/>
                <a:gd name="connsiteX11" fmla="*/ 1171348 w 2423568"/>
                <a:gd name="connsiteY11" fmla="*/ 652780 h 1432560"/>
                <a:gd name="connsiteX12" fmla="*/ 1178968 w 2423568"/>
                <a:gd name="connsiteY12" fmla="*/ 0 h 1432560"/>
                <a:gd name="connsiteX0" fmla="*/ 1174423 w 2419023"/>
                <a:gd name="connsiteY0" fmla="*/ 0 h 1432560"/>
                <a:gd name="connsiteX1" fmla="*/ 1481763 w 2419023"/>
                <a:gd name="connsiteY1" fmla="*/ 0 h 1432560"/>
                <a:gd name="connsiteX2" fmla="*/ 1481763 w 2419023"/>
                <a:gd name="connsiteY2" fmla="*/ 584200 h 1432560"/>
                <a:gd name="connsiteX3" fmla="*/ 1834823 w 2419023"/>
                <a:gd name="connsiteY3" fmla="*/ 584200 h 1432560"/>
                <a:gd name="connsiteX4" fmla="*/ 1834823 w 2419023"/>
                <a:gd name="connsiteY4" fmla="*/ 977900 h 1432560"/>
                <a:gd name="connsiteX5" fmla="*/ 2419023 w 2419023"/>
                <a:gd name="connsiteY5" fmla="*/ 977900 h 1432560"/>
                <a:gd name="connsiteX6" fmla="*/ 2419023 w 2419023"/>
                <a:gd name="connsiteY6" fmla="*/ 1432560 h 1432560"/>
                <a:gd name="connsiteX7" fmla="*/ 0 w 2419023"/>
                <a:gd name="connsiteY7" fmla="*/ 1430288 h 1432560"/>
                <a:gd name="connsiteX8" fmla="*/ 21863 w 2419023"/>
                <a:gd name="connsiteY8" fmla="*/ 519811 h 1432560"/>
                <a:gd name="connsiteX9" fmla="*/ 564823 w 2419023"/>
                <a:gd name="connsiteY9" fmla="*/ 518160 h 1432560"/>
                <a:gd name="connsiteX10" fmla="*/ 564823 w 2419023"/>
                <a:gd name="connsiteY10" fmla="*/ 652780 h 1432560"/>
                <a:gd name="connsiteX11" fmla="*/ 1166803 w 2419023"/>
                <a:gd name="connsiteY11" fmla="*/ 652780 h 1432560"/>
                <a:gd name="connsiteX12" fmla="*/ 1174423 w 2419023"/>
                <a:gd name="connsiteY12" fmla="*/ 0 h 1432560"/>
                <a:gd name="connsiteX0" fmla="*/ 1152560 w 2397160"/>
                <a:gd name="connsiteY0" fmla="*/ 0 h 1432560"/>
                <a:gd name="connsiteX1" fmla="*/ 1459900 w 2397160"/>
                <a:gd name="connsiteY1" fmla="*/ 0 h 1432560"/>
                <a:gd name="connsiteX2" fmla="*/ 1459900 w 2397160"/>
                <a:gd name="connsiteY2" fmla="*/ 584200 h 1432560"/>
                <a:gd name="connsiteX3" fmla="*/ 1812960 w 2397160"/>
                <a:gd name="connsiteY3" fmla="*/ 584200 h 1432560"/>
                <a:gd name="connsiteX4" fmla="*/ 1812960 w 2397160"/>
                <a:gd name="connsiteY4" fmla="*/ 977900 h 1432560"/>
                <a:gd name="connsiteX5" fmla="*/ 2397160 w 2397160"/>
                <a:gd name="connsiteY5" fmla="*/ 977900 h 1432560"/>
                <a:gd name="connsiteX6" fmla="*/ 2397160 w 2397160"/>
                <a:gd name="connsiteY6" fmla="*/ 1432560 h 1432560"/>
                <a:gd name="connsiteX7" fmla="*/ 30952 w 2397160"/>
                <a:gd name="connsiteY7" fmla="*/ 1428638 h 1432560"/>
                <a:gd name="connsiteX8" fmla="*/ 0 w 2397160"/>
                <a:gd name="connsiteY8" fmla="*/ 519811 h 1432560"/>
                <a:gd name="connsiteX9" fmla="*/ 542960 w 2397160"/>
                <a:gd name="connsiteY9" fmla="*/ 518160 h 1432560"/>
                <a:gd name="connsiteX10" fmla="*/ 542960 w 2397160"/>
                <a:gd name="connsiteY10" fmla="*/ 652780 h 1432560"/>
                <a:gd name="connsiteX11" fmla="*/ 1144940 w 2397160"/>
                <a:gd name="connsiteY11" fmla="*/ 652780 h 1432560"/>
                <a:gd name="connsiteX12" fmla="*/ 1152560 w 2397160"/>
                <a:gd name="connsiteY12" fmla="*/ 0 h 1432560"/>
                <a:gd name="connsiteX0" fmla="*/ 1121608 w 2366208"/>
                <a:gd name="connsiteY0" fmla="*/ 0 h 1432560"/>
                <a:gd name="connsiteX1" fmla="*/ 1428948 w 2366208"/>
                <a:gd name="connsiteY1" fmla="*/ 0 h 1432560"/>
                <a:gd name="connsiteX2" fmla="*/ 1428948 w 2366208"/>
                <a:gd name="connsiteY2" fmla="*/ 584200 h 1432560"/>
                <a:gd name="connsiteX3" fmla="*/ 1782008 w 2366208"/>
                <a:gd name="connsiteY3" fmla="*/ 584200 h 1432560"/>
                <a:gd name="connsiteX4" fmla="*/ 1782008 w 2366208"/>
                <a:gd name="connsiteY4" fmla="*/ 977900 h 1432560"/>
                <a:gd name="connsiteX5" fmla="*/ 2366208 w 2366208"/>
                <a:gd name="connsiteY5" fmla="*/ 977900 h 1432560"/>
                <a:gd name="connsiteX6" fmla="*/ 2366208 w 2366208"/>
                <a:gd name="connsiteY6" fmla="*/ 1432560 h 1432560"/>
                <a:gd name="connsiteX7" fmla="*/ 0 w 2366208"/>
                <a:gd name="connsiteY7" fmla="*/ 1428638 h 1432560"/>
                <a:gd name="connsiteX8" fmla="*/ 2058 w 2366208"/>
                <a:gd name="connsiteY8" fmla="*/ 518160 h 1432560"/>
                <a:gd name="connsiteX9" fmla="*/ 512008 w 2366208"/>
                <a:gd name="connsiteY9" fmla="*/ 518160 h 1432560"/>
                <a:gd name="connsiteX10" fmla="*/ 512008 w 2366208"/>
                <a:gd name="connsiteY10" fmla="*/ 652780 h 1432560"/>
                <a:gd name="connsiteX11" fmla="*/ 1113988 w 2366208"/>
                <a:gd name="connsiteY11" fmla="*/ 652780 h 1432560"/>
                <a:gd name="connsiteX12" fmla="*/ 1121608 w 2366208"/>
                <a:gd name="connsiteY12" fmla="*/ 0 h 1432560"/>
                <a:gd name="connsiteX0" fmla="*/ 1132754 w 2377354"/>
                <a:gd name="connsiteY0" fmla="*/ 0 h 1432560"/>
                <a:gd name="connsiteX1" fmla="*/ 1440094 w 2377354"/>
                <a:gd name="connsiteY1" fmla="*/ 0 h 1432560"/>
                <a:gd name="connsiteX2" fmla="*/ 1440094 w 2377354"/>
                <a:gd name="connsiteY2" fmla="*/ 584200 h 1432560"/>
                <a:gd name="connsiteX3" fmla="*/ 1793154 w 2377354"/>
                <a:gd name="connsiteY3" fmla="*/ 584200 h 1432560"/>
                <a:gd name="connsiteX4" fmla="*/ 1793154 w 2377354"/>
                <a:gd name="connsiteY4" fmla="*/ 977900 h 1432560"/>
                <a:gd name="connsiteX5" fmla="*/ 2377354 w 2377354"/>
                <a:gd name="connsiteY5" fmla="*/ 977900 h 1432560"/>
                <a:gd name="connsiteX6" fmla="*/ 2377354 w 2377354"/>
                <a:gd name="connsiteY6" fmla="*/ 1432560 h 1432560"/>
                <a:gd name="connsiteX7" fmla="*/ 11146 w 2377354"/>
                <a:gd name="connsiteY7" fmla="*/ 1428638 h 1432560"/>
                <a:gd name="connsiteX8" fmla="*/ 0 w 2377354"/>
                <a:gd name="connsiteY8" fmla="*/ 516510 h 1432560"/>
                <a:gd name="connsiteX9" fmla="*/ 523154 w 2377354"/>
                <a:gd name="connsiteY9" fmla="*/ 518160 h 1432560"/>
                <a:gd name="connsiteX10" fmla="*/ 523154 w 2377354"/>
                <a:gd name="connsiteY10" fmla="*/ 652780 h 1432560"/>
                <a:gd name="connsiteX11" fmla="*/ 1125134 w 2377354"/>
                <a:gd name="connsiteY11" fmla="*/ 652780 h 1432560"/>
                <a:gd name="connsiteX12" fmla="*/ 1132754 w 2377354"/>
                <a:gd name="connsiteY12" fmla="*/ 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7354" h="1432560">
                  <a:moveTo>
                    <a:pt x="1132754" y="0"/>
                  </a:moveTo>
                  <a:lnTo>
                    <a:pt x="1440094" y="0"/>
                  </a:lnTo>
                  <a:lnTo>
                    <a:pt x="1440094" y="584200"/>
                  </a:lnTo>
                  <a:lnTo>
                    <a:pt x="1793154" y="584200"/>
                  </a:lnTo>
                  <a:lnTo>
                    <a:pt x="1793154" y="977900"/>
                  </a:lnTo>
                  <a:lnTo>
                    <a:pt x="2377354" y="977900"/>
                  </a:lnTo>
                  <a:lnTo>
                    <a:pt x="2377354" y="1432560"/>
                  </a:lnTo>
                  <a:lnTo>
                    <a:pt x="11146" y="1428638"/>
                  </a:lnTo>
                  <a:lnTo>
                    <a:pt x="0" y="516510"/>
                  </a:lnTo>
                  <a:lnTo>
                    <a:pt x="523154" y="518160"/>
                  </a:lnTo>
                  <a:lnTo>
                    <a:pt x="523154" y="652780"/>
                  </a:lnTo>
                  <a:lnTo>
                    <a:pt x="1125134" y="652780"/>
                  </a:lnTo>
                  <a:lnTo>
                    <a:pt x="1132754" y="0"/>
                  </a:lnTo>
                  <a:close/>
                </a:path>
              </a:pathLst>
            </a:custGeom>
            <a:solidFill>
              <a:schemeClr val="bg1">
                <a:alpha val="2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FD0ACAA-42D8-E176-E5F4-ACFFE4AAEDB6}"/>
                </a:ext>
              </a:extLst>
            </p:cNvPr>
            <p:cNvSpPr txBox="1"/>
            <p:nvPr/>
          </p:nvSpPr>
          <p:spPr>
            <a:xfrm>
              <a:off x="3699632" y="3611611"/>
              <a:ext cx="1737743" cy="575139"/>
            </a:xfrm>
            <a:prstGeom prst="rect">
              <a:avLst/>
            </a:prstGeom>
            <a:noFill/>
          </p:spPr>
          <p:txBody>
            <a:bodyPr wrap="square" lIns="0" tIns="0" rIns="0" bIns="0" rtlCol="0">
              <a:spAutoFit/>
            </a:bodyPr>
            <a:lstStyle/>
            <a:p>
              <a:r>
                <a:rPr lang="en-US" sz="1000" i="1" dirty="0"/>
                <a:t>Job Corps </a:t>
              </a:r>
            </a:p>
            <a:p>
              <a:r>
                <a:rPr lang="en-US" sz="1000" i="1" dirty="0"/>
                <a:t>(Federal Property not incl. in Development Project)</a:t>
              </a:r>
            </a:p>
          </p:txBody>
        </p:sp>
      </p:grpSp>
      <p:sp>
        <p:nvSpPr>
          <p:cNvPr id="19" name="Freeform: Shape 18">
            <a:extLst>
              <a:ext uri="{FF2B5EF4-FFF2-40B4-BE49-F238E27FC236}">
                <a16:creationId xmlns:a16="http://schemas.microsoft.com/office/drawing/2014/main" id="{4BDDE5E0-779C-B455-2925-8160E3BB791D}"/>
              </a:ext>
            </a:extLst>
          </p:cNvPr>
          <p:cNvSpPr/>
          <p:nvPr/>
        </p:nvSpPr>
        <p:spPr>
          <a:xfrm>
            <a:off x="3725464" y="3382226"/>
            <a:ext cx="42052" cy="0"/>
          </a:xfrm>
          <a:custGeom>
            <a:avLst/>
            <a:gdLst>
              <a:gd name="connsiteX0" fmla="*/ 52388 w 52388"/>
              <a:gd name="connsiteY0" fmla="*/ 0 h 0"/>
              <a:gd name="connsiteX1" fmla="*/ 0 w 52388"/>
              <a:gd name="connsiteY1" fmla="*/ 0 h 0"/>
            </a:gdLst>
            <a:ahLst/>
            <a:cxnLst>
              <a:cxn ang="0">
                <a:pos x="connsiteX0" y="connsiteY0"/>
              </a:cxn>
              <a:cxn ang="0">
                <a:pos x="connsiteX1" y="connsiteY1"/>
              </a:cxn>
            </a:cxnLst>
            <a:rect l="l" t="t" r="r" b="b"/>
            <a:pathLst>
              <a:path w="52388">
                <a:moveTo>
                  <a:pt x="52388"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Freeform: Shape 19">
            <a:extLst>
              <a:ext uri="{FF2B5EF4-FFF2-40B4-BE49-F238E27FC236}">
                <a16:creationId xmlns:a16="http://schemas.microsoft.com/office/drawing/2014/main" id="{198F18B4-7A37-ADD1-9FF2-C446F81DC537}"/>
              </a:ext>
            </a:extLst>
          </p:cNvPr>
          <p:cNvSpPr/>
          <p:nvPr/>
        </p:nvSpPr>
        <p:spPr>
          <a:xfrm>
            <a:off x="901640" y="2116858"/>
            <a:ext cx="4648606" cy="3184448"/>
          </a:xfrm>
          <a:custGeom>
            <a:avLst/>
            <a:gdLst>
              <a:gd name="connsiteX0" fmla="*/ 3562350 w 5791200"/>
              <a:gd name="connsiteY0" fmla="*/ 1549400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3205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41800 w 5791200"/>
              <a:gd name="connsiteY19" fmla="*/ 2552700 h 3943350"/>
              <a:gd name="connsiteX20" fmla="*/ 4241800 w 5791200"/>
              <a:gd name="connsiteY20" fmla="*/ 2152650 h 3943350"/>
              <a:gd name="connsiteX21" fmla="*/ 3879850 w 5791200"/>
              <a:gd name="connsiteY21" fmla="*/ 2152650 h 3943350"/>
              <a:gd name="connsiteX22" fmla="*/ 3879850 w 5791200"/>
              <a:gd name="connsiteY22" fmla="*/ 1562100 h 3943350"/>
              <a:gd name="connsiteX23" fmla="*/ 3562350 w 5791200"/>
              <a:gd name="connsiteY23" fmla="*/ 1549400 h 3943350"/>
              <a:gd name="connsiteX0" fmla="*/ 3562350 w 5791200"/>
              <a:gd name="connsiteY0" fmla="*/ 1549400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1300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41800 w 5791200"/>
              <a:gd name="connsiteY19" fmla="*/ 2552700 h 3943350"/>
              <a:gd name="connsiteX20" fmla="*/ 4241800 w 5791200"/>
              <a:gd name="connsiteY20" fmla="*/ 2152650 h 3943350"/>
              <a:gd name="connsiteX21" fmla="*/ 3879850 w 5791200"/>
              <a:gd name="connsiteY21" fmla="*/ 2152650 h 3943350"/>
              <a:gd name="connsiteX22" fmla="*/ 3879850 w 5791200"/>
              <a:gd name="connsiteY22" fmla="*/ 1562100 h 3943350"/>
              <a:gd name="connsiteX23" fmla="*/ 3562350 w 5791200"/>
              <a:gd name="connsiteY23" fmla="*/ 1549400 h 3943350"/>
              <a:gd name="connsiteX0" fmla="*/ 3574257 w 5791200"/>
              <a:gd name="connsiteY0" fmla="*/ 1566069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1300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41800 w 5791200"/>
              <a:gd name="connsiteY19" fmla="*/ 2552700 h 3943350"/>
              <a:gd name="connsiteX20" fmla="*/ 4241800 w 5791200"/>
              <a:gd name="connsiteY20" fmla="*/ 2152650 h 3943350"/>
              <a:gd name="connsiteX21" fmla="*/ 3879850 w 5791200"/>
              <a:gd name="connsiteY21" fmla="*/ 2152650 h 3943350"/>
              <a:gd name="connsiteX22" fmla="*/ 3879850 w 5791200"/>
              <a:gd name="connsiteY22" fmla="*/ 1562100 h 3943350"/>
              <a:gd name="connsiteX23" fmla="*/ 3574257 w 5791200"/>
              <a:gd name="connsiteY23" fmla="*/ 1566069 h 3943350"/>
              <a:gd name="connsiteX0" fmla="*/ 3571876 w 5791200"/>
              <a:gd name="connsiteY0" fmla="*/ 1556544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1300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41800 w 5791200"/>
              <a:gd name="connsiteY19" fmla="*/ 2552700 h 3943350"/>
              <a:gd name="connsiteX20" fmla="*/ 4241800 w 5791200"/>
              <a:gd name="connsiteY20" fmla="*/ 2152650 h 3943350"/>
              <a:gd name="connsiteX21" fmla="*/ 3879850 w 5791200"/>
              <a:gd name="connsiteY21" fmla="*/ 2152650 h 3943350"/>
              <a:gd name="connsiteX22" fmla="*/ 3879850 w 5791200"/>
              <a:gd name="connsiteY22" fmla="*/ 1562100 h 3943350"/>
              <a:gd name="connsiteX23" fmla="*/ 3571876 w 5791200"/>
              <a:gd name="connsiteY23" fmla="*/ 1556544 h 3943350"/>
              <a:gd name="connsiteX0" fmla="*/ 3571876 w 5791200"/>
              <a:gd name="connsiteY0" fmla="*/ 1556544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1300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41800 w 5791200"/>
              <a:gd name="connsiteY19" fmla="*/ 2552700 h 3943350"/>
              <a:gd name="connsiteX20" fmla="*/ 4279900 w 5791200"/>
              <a:gd name="connsiteY20" fmla="*/ 2159794 h 3943350"/>
              <a:gd name="connsiteX21" fmla="*/ 3879850 w 5791200"/>
              <a:gd name="connsiteY21" fmla="*/ 2152650 h 3943350"/>
              <a:gd name="connsiteX22" fmla="*/ 3879850 w 5791200"/>
              <a:gd name="connsiteY22" fmla="*/ 1562100 h 3943350"/>
              <a:gd name="connsiteX23" fmla="*/ 3571876 w 5791200"/>
              <a:gd name="connsiteY23" fmla="*/ 1556544 h 3943350"/>
              <a:gd name="connsiteX0" fmla="*/ 3571876 w 5791200"/>
              <a:gd name="connsiteY0" fmla="*/ 1556544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1300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41800 w 5791200"/>
              <a:gd name="connsiteY19" fmla="*/ 2552700 h 3943350"/>
              <a:gd name="connsiteX20" fmla="*/ 4232275 w 5791200"/>
              <a:gd name="connsiteY20" fmla="*/ 2150269 h 3943350"/>
              <a:gd name="connsiteX21" fmla="*/ 3879850 w 5791200"/>
              <a:gd name="connsiteY21" fmla="*/ 2152650 h 3943350"/>
              <a:gd name="connsiteX22" fmla="*/ 3879850 w 5791200"/>
              <a:gd name="connsiteY22" fmla="*/ 1562100 h 3943350"/>
              <a:gd name="connsiteX23" fmla="*/ 3571876 w 5791200"/>
              <a:gd name="connsiteY23" fmla="*/ 1556544 h 3943350"/>
              <a:gd name="connsiteX0" fmla="*/ 3571876 w 5791200"/>
              <a:gd name="connsiteY0" fmla="*/ 1556544 h 3943350"/>
              <a:gd name="connsiteX1" fmla="*/ 2889250 w 5791200"/>
              <a:gd name="connsiteY1" fmla="*/ 0 h 3943350"/>
              <a:gd name="connsiteX2" fmla="*/ 4406900 w 5791200"/>
              <a:gd name="connsiteY2" fmla="*/ 0 h 3943350"/>
              <a:gd name="connsiteX3" fmla="*/ 5562600 w 5791200"/>
              <a:gd name="connsiteY3" fmla="*/ 1168400 h 3943350"/>
              <a:gd name="connsiteX4" fmla="*/ 5562600 w 5791200"/>
              <a:gd name="connsiteY4" fmla="*/ 3657600 h 3943350"/>
              <a:gd name="connsiteX5" fmla="*/ 5791200 w 5791200"/>
              <a:gd name="connsiteY5" fmla="*/ 3708400 h 3943350"/>
              <a:gd name="connsiteX6" fmla="*/ 5778500 w 5791200"/>
              <a:gd name="connsiteY6" fmla="*/ 3930650 h 3943350"/>
              <a:gd name="connsiteX7" fmla="*/ 425450 w 5791200"/>
              <a:gd name="connsiteY7" fmla="*/ 3943350 h 3943350"/>
              <a:gd name="connsiteX8" fmla="*/ 361950 w 5791200"/>
              <a:gd name="connsiteY8" fmla="*/ 3943350 h 3943350"/>
              <a:gd name="connsiteX9" fmla="*/ 0 w 5791200"/>
              <a:gd name="connsiteY9" fmla="*/ 3581400 h 3943350"/>
              <a:gd name="connsiteX10" fmla="*/ 520700 w 5791200"/>
              <a:gd name="connsiteY10" fmla="*/ 3562350 h 3943350"/>
              <a:gd name="connsiteX11" fmla="*/ 292100 w 5791200"/>
              <a:gd name="connsiteY11" fmla="*/ 3079750 h 3943350"/>
              <a:gd name="connsiteX12" fmla="*/ 533400 w 5791200"/>
              <a:gd name="connsiteY12" fmla="*/ 2520950 h 3943350"/>
              <a:gd name="connsiteX13" fmla="*/ 1276350 w 5791200"/>
              <a:gd name="connsiteY13" fmla="*/ 2508250 h 3943350"/>
              <a:gd name="connsiteX14" fmla="*/ 1104900 w 5791200"/>
              <a:gd name="connsiteY14" fmla="*/ 2032000 h 3943350"/>
              <a:gd name="connsiteX15" fmla="*/ 2413000 w 5791200"/>
              <a:gd name="connsiteY15" fmla="*/ 2032000 h 3943350"/>
              <a:gd name="connsiteX16" fmla="*/ 2432050 w 5791200"/>
              <a:gd name="connsiteY16" fmla="*/ 3009900 h 3943350"/>
              <a:gd name="connsiteX17" fmla="*/ 4826000 w 5791200"/>
              <a:gd name="connsiteY17" fmla="*/ 3009900 h 3943350"/>
              <a:gd name="connsiteX18" fmla="*/ 4826000 w 5791200"/>
              <a:gd name="connsiteY18" fmla="*/ 2552700 h 3943350"/>
              <a:gd name="connsiteX19" fmla="*/ 4229894 w 5791200"/>
              <a:gd name="connsiteY19" fmla="*/ 2552700 h 3943350"/>
              <a:gd name="connsiteX20" fmla="*/ 4232275 w 5791200"/>
              <a:gd name="connsiteY20" fmla="*/ 2150269 h 3943350"/>
              <a:gd name="connsiteX21" fmla="*/ 3879850 w 5791200"/>
              <a:gd name="connsiteY21" fmla="*/ 2152650 h 3943350"/>
              <a:gd name="connsiteX22" fmla="*/ 3879850 w 5791200"/>
              <a:gd name="connsiteY22" fmla="*/ 1562100 h 3943350"/>
              <a:gd name="connsiteX23" fmla="*/ 3571876 w 5791200"/>
              <a:gd name="connsiteY23" fmla="*/ 1556544 h 3943350"/>
              <a:gd name="connsiteX0" fmla="*/ 3571876 w 5791200"/>
              <a:gd name="connsiteY0" fmla="*/ 1580356 h 3967162"/>
              <a:gd name="connsiteX1" fmla="*/ 2874962 w 5791200"/>
              <a:gd name="connsiteY1" fmla="*/ 0 h 3967162"/>
              <a:gd name="connsiteX2" fmla="*/ 4406900 w 5791200"/>
              <a:gd name="connsiteY2" fmla="*/ 23812 h 3967162"/>
              <a:gd name="connsiteX3" fmla="*/ 5562600 w 5791200"/>
              <a:gd name="connsiteY3" fmla="*/ 1192212 h 3967162"/>
              <a:gd name="connsiteX4" fmla="*/ 5562600 w 5791200"/>
              <a:gd name="connsiteY4" fmla="*/ 3681412 h 3967162"/>
              <a:gd name="connsiteX5" fmla="*/ 5791200 w 5791200"/>
              <a:gd name="connsiteY5" fmla="*/ 3732212 h 3967162"/>
              <a:gd name="connsiteX6" fmla="*/ 5778500 w 5791200"/>
              <a:gd name="connsiteY6" fmla="*/ 3954462 h 3967162"/>
              <a:gd name="connsiteX7" fmla="*/ 425450 w 5791200"/>
              <a:gd name="connsiteY7" fmla="*/ 3967162 h 3967162"/>
              <a:gd name="connsiteX8" fmla="*/ 361950 w 5791200"/>
              <a:gd name="connsiteY8" fmla="*/ 3967162 h 3967162"/>
              <a:gd name="connsiteX9" fmla="*/ 0 w 5791200"/>
              <a:gd name="connsiteY9" fmla="*/ 3605212 h 3967162"/>
              <a:gd name="connsiteX10" fmla="*/ 520700 w 5791200"/>
              <a:gd name="connsiteY10" fmla="*/ 3586162 h 3967162"/>
              <a:gd name="connsiteX11" fmla="*/ 292100 w 5791200"/>
              <a:gd name="connsiteY11" fmla="*/ 3103562 h 3967162"/>
              <a:gd name="connsiteX12" fmla="*/ 533400 w 5791200"/>
              <a:gd name="connsiteY12" fmla="*/ 2544762 h 3967162"/>
              <a:gd name="connsiteX13" fmla="*/ 1276350 w 5791200"/>
              <a:gd name="connsiteY13" fmla="*/ 2532062 h 3967162"/>
              <a:gd name="connsiteX14" fmla="*/ 1104900 w 5791200"/>
              <a:gd name="connsiteY14" fmla="*/ 2055812 h 3967162"/>
              <a:gd name="connsiteX15" fmla="*/ 2413000 w 5791200"/>
              <a:gd name="connsiteY15" fmla="*/ 2055812 h 3967162"/>
              <a:gd name="connsiteX16" fmla="*/ 2432050 w 5791200"/>
              <a:gd name="connsiteY16" fmla="*/ 3033712 h 3967162"/>
              <a:gd name="connsiteX17" fmla="*/ 4826000 w 5791200"/>
              <a:gd name="connsiteY17" fmla="*/ 3033712 h 3967162"/>
              <a:gd name="connsiteX18" fmla="*/ 4826000 w 5791200"/>
              <a:gd name="connsiteY18" fmla="*/ 2576512 h 3967162"/>
              <a:gd name="connsiteX19" fmla="*/ 4229894 w 5791200"/>
              <a:gd name="connsiteY19" fmla="*/ 2576512 h 3967162"/>
              <a:gd name="connsiteX20" fmla="*/ 4232275 w 5791200"/>
              <a:gd name="connsiteY20" fmla="*/ 2174081 h 3967162"/>
              <a:gd name="connsiteX21" fmla="*/ 3879850 w 5791200"/>
              <a:gd name="connsiteY21" fmla="*/ 2176462 h 3967162"/>
              <a:gd name="connsiteX22" fmla="*/ 3879850 w 5791200"/>
              <a:gd name="connsiteY22" fmla="*/ 1585912 h 3967162"/>
              <a:gd name="connsiteX23" fmla="*/ 3571876 w 5791200"/>
              <a:gd name="connsiteY23" fmla="*/ 1580356 h 3967162"/>
              <a:gd name="connsiteX0" fmla="*/ 3571876 w 5791200"/>
              <a:gd name="connsiteY0" fmla="*/ 1580356 h 3967162"/>
              <a:gd name="connsiteX1" fmla="*/ 2874962 w 5791200"/>
              <a:gd name="connsiteY1" fmla="*/ 0 h 3967162"/>
              <a:gd name="connsiteX2" fmla="*/ 4399757 w 5791200"/>
              <a:gd name="connsiteY2" fmla="*/ 7143 h 3967162"/>
              <a:gd name="connsiteX3" fmla="*/ 5562600 w 5791200"/>
              <a:gd name="connsiteY3" fmla="*/ 1192212 h 3967162"/>
              <a:gd name="connsiteX4" fmla="*/ 5562600 w 5791200"/>
              <a:gd name="connsiteY4" fmla="*/ 3681412 h 3967162"/>
              <a:gd name="connsiteX5" fmla="*/ 5791200 w 5791200"/>
              <a:gd name="connsiteY5" fmla="*/ 3732212 h 3967162"/>
              <a:gd name="connsiteX6" fmla="*/ 5778500 w 5791200"/>
              <a:gd name="connsiteY6" fmla="*/ 3954462 h 3967162"/>
              <a:gd name="connsiteX7" fmla="*/ 425450 w 5791200"/>
              <a:gd name="connsiteY7" fmla="*/ 3967162 h 3967162"/>
              <a:gd name="connsiteX8" fmla="*/ 361950 w 5791200"/>
              <a:gd name="connsiteY8" fmla="*/ 3967162 h 3967162"/>
              <a:gd name="connsiteX9" fmla="*/ 0 w 5791200"/>
              <a:gd name="connsiteY9" fmla="*/ 3605212 h 3967162"/>
              <a:gd name="connsiteX10" fmla="*/ 520700 w 5791200"/>
              <a:gd name="connsiteY10" fmla="*/ 3586162 h 3967162"/>
              <a:gd name="connsiteX11" fmla="*/ 292100 w 5791200"/>
              <a:gd name="connsiteY11" fmla="*/ 3103562 h 3967162"/>
              <a:gd name="connsiteX12" fmla="*/ 533400 w 5791200"/>
              <a:gd name="connsiteY12" fmla="*/ 2544762 h 3967162"/>
              <a:gd name="connsiteX13" fmla="*/ 1276350 w 5791200"/>
              <a:gd name="connsiteY13" fmla="*/ 2532062 h 3967162"/>
              <a:gd name="connsiteX14" fmla="*/ 1104900 w 5791200"/>
              <a:gd name="connsiteY14" fmla="*/ 2055812 h 3967162"/>
              <a:gd name="connsiteX15" fmla="*/ 2413000 w 5791200"/>
              <a:gd name="connsiteY15" fmla="*/ 2055812 h 3967162"/>
              <a:gd name="connsiteX16" fmla="*/ 2432050 w 5791200"/>
              <a:gd name="connsiteY16" fmla="*/ 3033712 h 3967162"/>
              <a:gd name="connsiteX17" fmla="*/ 4826000 w 5791200"/>
              <a:gd name="connsiteY17" fmla="*/ 3033712 h 3967162"/>
              <a:gd name="connsiteX18" fmla="*/ 4826000 w 5791200"/>
              <a:gd name="connsiteY18" fmla="*/ 2576512 h 3967162"/>
              <a:gd name="connsiteX19" fmla="*/ 4229894 w 5791200"/>
              <a:gd name="connsiteY19" fmla="*/ 2576512 h 3967162"/>
              <a:gd name="connsiteX20" fmla="*/ 4232275 w 5791200"/>
              <a:gd name="connsiteY20" fmla="*/ 2174081 h 3967162"/>
              <a:gd name="connsiteX21" fmla="*/ 3879850 w 5791200"/>
              <a:gd name="connsiteY21" fmla="*/ 2176462 h 3967162"/>
              <a:gd name="connsiteX22" fmla="*/ 3879850 w 5791200"/>
              <a:gd name="connsiteY22" fmla="*/ 1585912 h 3967162"/>
              <a:gd name="connsiteX23" fmla="*/ 3571876 w 5791200"/>
              <a:gd name="connsiteY23" fmla="*/ 1580356 h 3967162"/>
              <a:gd name="connsiteX0" fmla="*/ 3529013 w 5791200"/>
              <a:gd name="connsiteY0" fmla="*/ 1582737 h 3967162"/>
              <a:gd name="connsiteX1" fmla="*/ 2874962 w 5791200"/>
              <a:gd name="connsiteY1" fmla="*/ 0 h 3967162"/>
              <a:gd name="connsiteX2" fmla="*/ 4399757 w 5791200"/>
              <a:gd name="connsiteY2" fmla="*/ 7143 h 3967162"/>
              <a:gd name="connsiteX3" fmla="*/ 5562600 w 5791200"/>
              <a:gd name="connsiteY3" fmla="*/ 1192212 h 3967162"/>
              <a:gd name="connsiteX4" fmla="*/ 5562600 w 5791200"/>
              <a:gd name="connsiteY4" fmla="*/ 3681412 h 3967162"/>
              <a:gd name="connsiteX5" fmla="*/ 5791200 w 5791200"/>
              <a:gd name="connsiteY5" fmla="*/ 3732212 h 3967162"/>
              <a:gd name="connsiteX6" fmla="*/ 5778500 w 5791200"/>
              <a:gd name="connsiteY6" fmla="*/ 3954462 h 3967162"/>
              <a:gd name="connsiteX7" fmla="*/ 425450 w 5791200"/>
              <a:gd name="connsiteY7" fmla="*/ 3967162 h 3967162"/>
              <a:gd name="connsiteX8" fmla="*/ 361950 w 5791200"/>
              <a:gd name="connsiteY8" fmla="*/ 3967162 h 3967162"/>
              <a:gd name="connsiteX9" fmla="*/ 0 w 5791200"/>
              <a:gd name="connsiteY9" fmla="*/ 3605212 h 3967162"/>
              <a:gd name="connsiteX10" fmla="*/ 520700 w 5791200"/>
              <a:gd name="connsiteY10" fmla="*/ 3586162 h 3967162"/>
              <a:gd name="connsiteX11" fmla="*/ 292100 w 5791200"/>
              <a:gd name="connsiteY11" fmla="*/ 3103562 h 3967162"/>
              <a:gd name="connsiteX12" fmla="*/ 533400 w 5791200"/>
              <a:gd name="connsiteY12" fmla="*/ 2544762 h 3967162"/>
              <a:gd name="connsiteX13" fmla="*/ 1276350 w 5791200"/>
              <a:gd name="connsiteY13" fmla="*/ 2532062 h 3967162"/>
              <a:gd name="connsiteX14" fmla="*/ 1104900 w 5791200"/>
              <a:gd name="connsiteY14" fmla="*/ 2055812 h 3967162"/>
              <a:gd name="connsiteX15" fmla="*/ 2413000 w 5791200"/>
              <a:gd name="connsiteY15" fmla="*/ 2055812 h 3967162"/>
              <a:gd name="connsiteX16" fmla="*/ 2432050 w 5791200"/>
              <a:gd name="connsiteY16" fmla="*/ 3033712 h 3967162"/>
              <a:gd name="connsiteX17" fmla="*/ 4826000 w 5791200"/>
              <a:gd name="connsiteY17" fmla="*/ 3033712 h 3967162"/>
              <a:gd name="connsiteX18" fmla="*/ 4826000 w 5791200"/>
              <a:gd name="connsiteY18" fmla="*/ 2576512 h 3967162"/>
              <a:gd name="connsiteX19" fmla="*/ 4229894 w 5791200"/>
              <a:gd name="connsiteY19" fmla="*/ 2576512 h 3967162"/>
              <a:gd name="connsiteX20" fmla="*/ 4232275 w 5791200"/>
              <a:gd name="connsiteY20" fmla="*/ 2174081 h 3967162"/>
              <a:gd name="connsiteX21" fmla="*/ 3879850 w 5791200"/>
              <a:gd name="connsiteY21" fmla="*/ 2176462 h 3967162"/>
              <a:gd name="connsiteX22" fmla="*/ 3879850 w 5791200"/>
              <a:gd name="connsiteY22" fmla="*/ 1585912 h 3967162"/>
              <a:gd name="connsiteX23" fmla="*/ 3529013 w 5791200"/>
              <a:gd name="connsiteY23" fmla="*/ 1582737 h 396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91200" h="3967162">
                <a:moveTo>
                  <a:pt x="3529013" y="1582737"/>
                </a:moveTo>
                <a:lnTo>
                  <a:pt x="2874962" y="0"/>
                </a:lnTo>
                <a:lnTo>
                  <a:pt x="4399757" y="7143"/>
                </a:lnTo>
                <a:lnTo>
                  <a:pt x="5562600" y="1192212"/>
                </a:lnTo>
                <a:lnTo>
                  <a:pt x="5562600" y="3681412"/>
                </a:lnTo>
                <a:lnTo>
                  <a:pt x="5791200" y="3732212"/>
                </a:lnTo>
                <a:lnTo>
                  <a:pt x="5778500" y="3954462"/>
                </a:lnTo>
                <a:lnTo>
                  <a:pt x="425450" y="3967162"/>
                </a:lnTo>
                <a:lnTo>
                  <a:pt x="361950" y="3967162"/>
                </a:lnTo>
                <a:lnTo>
                  <a:pt x="0" y="3605212"/>
                </a:lnTo>
                <a:lnTo>
                  <a:pt x="520700" y="3586162"/>
                </a:lnTo>
                <a:lnTo>
                  <a:pt x="292100" y="3103562"/>
                </a:lnTo>
                <a:lnTo>
                  <a:pt x="533400" y="2544762"/>
                </a:lnTo>
                <a:lnTo>
                  <a:pt x="1276350" y="2532062"/>
                </a:lnTo>
                <a:lnTo>
                  <a:pt x="1104900" y="2055812"/>
                </a:lnTo>
                <a:lnTo>
                  <a:pt x="2413000" y="2055812"/>
                </a:lnTo>
                <a:lnTo>
                  <a:pt x="2432050" y="3033712"/>
                </a:lnTo>
                <a:lnTo>
                  <a:pt x="4826000" y="3033712"/>
                </a:lnTo>
                <a:lnTo>
                  <a:pt x="4826000" y="2576512"/>
                </a:lnTo>
                <a:lnTo>
                  <a:pt x="4229894" y="2576512"/>
                </a:lnTo>
                <a:cubicBezTo>
                  <a:pt x="4230688" y="2442368"/>
                  <a:pt x="4231481" y="2308225"/>
                  <a:pt x="4232275" y="2174081"/>
                </a:cubicBezTo>
                <a:lnTo>
                  <a:pt x="3879850" y="2176462"/>
                </a:lnTo>
                <a:lnTo>
                  <a:pt x="3879850" y="1585912"/>
                </a:lnTo>
                <a:lnTo>
                  <a:pt x="3529013" y="1582737"/>
                </a:lnTo>
                <a:close/>
              </a:path>
            </a:pathLst>
          </a:custGeom>
          <a:solidFill>
            <a:srgbClr val="FFC000">
              <a:alpha val="50000"/>
            </a:srgbClr>
          </a:solidFill>
          <a:ln>
            <a:solidFill>
              <a:schemeClr val="tx1">
                <a:alpha val="88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FFAE8F8-5AAC-D214-3EE7-FC6B1F775870}"/>
              </a:ext>
            </a:extLst>
          </p:cNvPr>
          <p:cNvSpPr/>
          <p:nvPr/>
        </p:nvSpPr>
        <p:spPr>
          <a:xfrm>
            <a:off x="1580836" y="2300355"/>
            <a:ext cx="726345" cy="393755"/>
          </a:xfrm>
          <a:prstGeom prst="rect">
            <a:avLst/>
          </a:prstGeom>
          <a:solidFill>
            <a:srgbClr val="FFC00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28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D6A7-99F2-F0E2-4DC9-CF14AC14247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960E480-049B-6FCD-E593-F84537A7F922}"/>
              </a:ext>
            </a:extLst>
          </p:cNvPr>
          <p:cNvPicPr>
            <a:picLocks noChangeAspect="1"/>
          </p:cNvPicPr>
          <p:nvPr/>
        </p:nvPicPr>
        <p:blipFill>
          <a:blip r:embed="rId3"/>
          <a:stretch>
            <a:fillRect/>
          </a:stretch>
        </p:blipFill>
        <p:spPr>
          <a:xfrm>
            <a:off x="451631" y="1888856"/>
            <a:ext cx="8153561" cy="3990813"/>
          </a:xfrm>
          <a:prstGeom prst="rect">
            <a:avLst/>
          </a:prstGeom>
        </p:spPr>
      </p:pic>
      <p:pic>
        <p:nvPicPr>
          <p:cNvPr id="10" name="Picture 9">
            <a:extLst>
              <a:ext uri="{FF2B5EF4-FFF2-40B4-BE49-F238E27FC236}">
                <a16:creationId xmlns:a16="http://schemas.microsoft.com/office/drawing/2014/main" id="{2CD1A1A8-C8CD-F82D-884A-A56B5E33AC7D}"/>
              </a:ext>
            </a:extLst>
          </p:cNvPr>
          <p:cNvPicPr>
            <a:picLocks noChangeAspect="1"/>
          </p:cNvPicPr>
          <p:nvPr/>
        </p:nvPicPr>
        <p:blipFill>
          <a:blip r:embed="rId4"/>
          <a:stretch>
            <a:fillRect/>
          </a:stretch>
        </p:blipFill>
        <p:spPr>
          <a:xfrm>
            <a:off x="451631" y="1888857"/>
            <a:ext cx="8153561" cy="4000499"/>
          </a:xfrm>
          <a:prstGeom prst="rect">
            <a:avLst/>
          </a:prstGeom>
        </p:spPr>
      </p:pic>
      <p:sp>
        <p:nvSpPr>
          <p:cNvPr id="9" name="object 2">
            <a:extLst>
              <a:ext uri="{FF2B5EF4-FFF2-40B4-BE49-F238E27FC236}">
                <a16:creationId xmlns:a16="http://schemas.microsoft.com/office/drawing/2014/main" id="{25631174-B8DD-AE55-5D8C-8FF673FDF979}"/>
              </a:ext>
            </a:extLst>
          </p:cNvPr>
          <p:cNvSpPr txBox="1">
            <a:spLocks noGrp="1"/>
          </p:cNvSpPr>
          <p:nvPr>
            <p:ph type="title"/>
          </p:nvPr>
        </p:nvSpPr>
        <p:spPr>
          <a:xfrm>
            <a:off x="307340" y="337438"/>
            <a:ext cx="8529319" cy="923330"/>
          </a:xfrm>
          <a:prstGeom prst="rect">
            <a:avLst/>
          </a:prstGeom>
        </p:spPr>
        <p:txBody>
          <a:bodyPr vert="horz" wrap="square" lIns="0" tIns="487680" rIns="0" bIns="0" rtlCol="0" anchor="t">
            <a:spAutoFit/>
          </a:bodyPr>
          <a:lstStyle/>
          <a:p>
            <a:pPr marL="12700"/>
            <a:r>
              <a:rPr lang="en-US" sz="2800" spc="-5" dirty="0"/>
              <a:t>Integrating Community</a:t>
            </a:r>
            <a:endParaRPr lang="en-US" sz="2800" dirty="0"/>
          </a:p>
        </p:txBody>
      </p:sp>
    </p:spTree>
    <p:extLst>
      <p:ext uri="{BB962C8B-B14F-4D97-AF65-F5344CB8AC3E}">
        <p14:creationId xmlns:p14="http://schemas.microsoft.com/office/powerpoint/2010/main" val="336851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37438"/>
            <a:ext cx="8529319" cy="984885"/>
          </a:xfrm>
          <a:prstGeom prst="rect">
            <a:avLst/>
          </a:prstGeom>
        </p:spPr>
        <p:txBody>
          <a:bodyPr vert="horz" wrap="square" lIns="0" tIns="487680" rIns="0" bIns="0" rtlCol="0" anchor="t">
            <a:spAutoFit/>
          </a:bodyPr>
          <a:lstStyle/>
          <a:p>
            <a:pPr marL="12700"/>
            <a:r>
              <a:rPr lang="en-US" spc="-5" dirty="0"/>
              <a:t>Timeliness – Adjacent Development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9</a:t>
            </a:fld>
            <a:endParaRPr spc="-1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70"/>
              <a:t>T</a:t>
            </a:r>
            <a:r>
              <a:rPr spc="-20"/>
              <a:t>r</a:t>
            </a:r>
            <a:r>
              <a:rPr spc="-10"/>
              <a:t>e</a:t>
            </a:r>
            <a:r>
              <a:t>a</a:t>
            </a:r>
            <a:r>
              <a:rPr spc="-5"/>
              <a:t>s</a:t>
            </a:r>
            <a:r>
              <a:rPr spc="5"/>
              <a:t>u</a:t>
            </a:r>
            <a:r>
              <a:rPr spc="-20"/>
              <a:t>r</a:t>
            </a:r>
            <a:r>
              <a:rPr spc="-10"/>
              <a:t>e</a:t>
            </a:r>
            <a:r>
              <a:rPr spc="-30"/>
              <a:t> </a:t>
            </a:r>
            <a:r>
              <a:rPr spc="-10"/>
              <a:t>I</a:t>
            </a:r>
            <a:r>
              <a:rPr spc="-5"/>
              <a:t>s</a:t>
            </a:r>
            <a:r>
              <a:t>la</a:t>
            </a:r>
            <a:r>
              <a:rPr spc="5"/>
              <a:t>n</a:t>
            </a:r>
            <a:r>
              <a:t>d</a:t>
            </a:r>
            <a:r>
              <a:rPr spc="-5"/>
              <a:t> D</a:t>
            </a:r>
            <a:r>
              <a:rPr spc="-10"/>
              <a:t>e</a:t>
            </a:r>
            <a:r>
              <a:rPr spc="-25"/>
              <a:t>v</a:t>
            </a:r>
            <a:r>
              <a:rPr spc="-10"/>
              <a:t>e</a:t>
            </a:r>
            <a:r>
              <a:t>lo</a:t>
            </a:r>
            <a:r>
              <a:rPr spc="5"/>
              <a:t>p</a:t>
            </a:r>
            <a:r>
              <a:t>m</a:t>
            </a:r>
            <a:r>
              <a:rPr spc="-10"/>
              <a:t>en</a:t>
            </a:r>
            <a:r>
              <a:rPr spc="-5"/>
              <a:t>t</a:t>
            </a:r>
            <a:r>
              <a:rPr spc="-40"/>
              <a:t> </a:t>
            </a:r>
            <a:r>
              <a:rPr spc="-10"/>
              <a:t>A</a:t>
            </a:r>
            <a:r>
              <a:rPr spc="5"/>
              <a:t>uth</a:t>
            </a:r>
            <a:r>
              <a:t>o</a:t>
            </a:r>
            <a:r>
              <a:rPr spc="-5"/>
              <a:t>r</a:t>
            </a:r>
            <a:r>
              <a:t>ity</a:t>
            </a:r>
          </a:p>
        </p:txBody>
      </p:sp>
      <p:sp>
        <p:nvSpPr>
          <p:cNvPr id="3" name="object 3"/>
          <p:cNvSpPr txBox="1"/>
          <p:nvPr/>
        </p:nvSpPr>
        <p:spPr>
          <a:xfrm>
            <a:off x="431344" y="1463185"/>
            <a:ext cx="8281309" cy="1846659"/>
          </a:xfrm>
          <a:prstGeom prst="rect">
            <a:avLst/>
          </a:prstGeom>
        </p:spPr>
        <p:txBody>
          <a:bodyPr vert="horz" wrap="square" lIns="0" tIns="0" rIns="0" bIns="0" rtlCol="0" anchor="t">
            <a:spAutoFit/>
          </a:bodyPr>
          <a:lstStyle/>
          <a:p>
            <a:pPr marL="355600" marR="102870" indent="-342900">
              <a:buClr>
                <a:srgbClr val="002060"/>
              </a:buClr>
              <a:buFont typeface="Arial"/>
              <a:buChar char="•"/>
              <a:tabLst>
                <a:tab pos="355600" algn="l"/>
              </a:tabLst>
            </a:pPr>
            <a:r>
              <a:rPr lang="en-US" sz="2400" spc="-20" dirty="0">
                <a:ea typeface="+mn-lt"/>
                <a:cs typeface="+mn-lt"/>
              </a:rPr>
              <a:t>Current political support</a:t>
            </a:r>
          </a:p>
          <a:p>
            <a:pPr marL="355600" marR="102870" indent="-342900">
              <a:buClr>
                <a:srgbClr val="002060"/>
              </a:buClr>
              <a:buFont typeface="Arial"/>
              <a:buChar char="•"/>
              <a:tabLst>
                <a:tab pos="355600" algn="l"/>
              </a:tabLst>
            </a:pPr>
            <a:r>
              <a:rPr lang="en-US" sz="2400" spc="-20" dirty="0">
                <a:ea typeface="+mn-lt"/>
                <a:cs typeface="+mn-lt"/>
              </a:rPr>
              <a:t>Ability to leverage lessons from implementation of first phases of development</a:t>
            </a:r>
          </a:p>
          <a:p>
            <a:pPr marL="355600" marR="102870" indent="-342900">
              <a:buClr>
                <a:srgbClr val="002060"/>
              </a:buClr>
              <a:buFont typeface="Arial"/>
              <a:buChar char="•"/>
              <a:tabLst>
                <a:tab pos="355600" algn="l"/>
              </a:tabLst>
            </a:pPr>
            <a:r>
              <a:rPr lang="en-US" sz="2400" spc="-20" dirty="0">
                <a:ea typeface="+mn-lt"/>
                <a:cs typeface="+mn-lt"/>
              </a:rPr>
              <a:t>Renewed statewide focus on housing production</a:t>
            </a:r>
          </a:p>
          <a:p>
            <a:pPr marL="355600" marR="102870" indent="-342900">
              <a:buClr>
                <a:srgbClr val="002060"/>
              </a:buClr>
              <a:buFont typeface="Arial"/>
              <a:buChar char="•"/>
              <a:tabLst>
                <a:tab pos="355600" algn="l"/>
              </a:tabLst>
            </a:pPr>
            <a:r>
              <a:rPr lang="en-US" sz="2400" spc="-20" dirty="0">
                <a:ea typeface="+mn-lt"/>
                <a:cs typeface="+mn-lt"/>
              </a:rPr>
              <a:t>Last best opportunity to tie into new infrastructure</a:t>
            </a:r>
          </a:p>
        </p:txBody>
      </p:sp>
      <p:grpSp>
        <p:nvGrpSpPr>
          <p:cNvPr id="11" name="Group 10">
            <a:extLst>
              <a:ext uri="{FF2B5EF4-FFF2-40B4-BE49-F238E27FC236}">
                <a16:creationId xmlns:a16="http://schemas.microsoft.com/office/drawing/2014/main" id="{BB5EB333-06C8-DC64-0775-8B03DF04B744}"/>
              </a:ext>
            </a:extLst>
          </p:cNvPr>
          <p:cNvGrpSpPr/>
          <p:nvPr/>
        </p:nvGrpSpPr>
        <p:grpSpPr>
          <a:xfrm>
            <a:off x="3463035" y="4474382"/>
            <a:ext cx="1519088" cy="799678"/>
            <a:chOff x="3546571" y="2819975"/>
            <a:chExt cx="2750748" cy="1448047"/>
          </a:xfrm>
        </p:grpSpPr>
        <p:sp>
          <p:nvSpPr>
            <p:cNvPr id="12" name="Freeform: Shape 11">
              <a:extLst>
                <a:ext uri="{FF2B5EF4-FFF2-40B4-BE49-F238E27FC236}">
                  <a16:creationId xmlns:a16="http://schemas.microsoft.com/office/drawing/2014/main" id="{590F0518-38FE-5E8E-854E-B121CAFEB52C}"/>
                </a:ext>
              </a:extLst>
            </p:cNvPr>
            <p:cNvSpPr/>
            <p:nvPr/>
          </p:nvSpPr>
          <p:spPr>
            <a:xfrm>
              <a:off x="3546571" y="2819975"/>
              <a:ext cx="2403055" cy="1448047"/>
            </a:xfrm>
            <a:custGeom>
              <a:avLst/>
              <a:gdLst>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0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203960 w 2448560"/>
                <a:gd name="connsiteY0" fmla="*/ 0 h 1432560"/>
                <a:gd name="connsiteX1" fmla="*/ 1511300 w 2448560"/>
                <a:gd name="connsiteY1" fmla="*/ 0 h 1432560"/>
                <a:gd name="connsiteX2" fmla="*/ 1511300 w 2448560"/>
                <a:gd name="connsiteY2" fmla="*/ 584200 h 1432560"/>
                <a:gd name="connsiteX3" fmla="*/ 1864360 w 2448560"/>
                <a:gd name="connsiteY3" fmla="*/ 584200 h 1432560"/>
                <a:gd name="connsiteX4" fmla="*/ 1864360 w 2448560"/>
                <a:gd name="connsiteY4" fmla="*/ 977900 h 1432560"/>
                <a:gd name="connsiteX5" fmla="*/ 2448560 w 2448560"/>
                <a:gd name="connsiteY5" fmla="*/ 977900 h 1432560"/>
                <a:gd name="connsiteX6" fmla="*/ 2448560 w 2448560"/>
                <a:gd name="connsiteY6" fmla="*/ 1432560 h 1432560"/>
                <a:gd name="connsiteX7" fmla="*/ 0 w 2448560"/>
                <a:gd name="connsiteY7" fmla="*/ 1432560 h 1432560"/>
                <a:gd name="connsiteX8" fmla="*/ 24992 w 2448560"/>
                <a:gd name="connsiteY8" fmla="*/ 518160 h 1432560"/>
                <a:gd name="connsiteX9" fmla="*/ 594360 w 2448560"/>
                <a:gd name="connsiteY9" fmla="*/ 518160 h 1432560"/>
                <a:gd name="connsiteX10" fmla="*/ 594360 w 2448560"/>
                <a:gd name="connsiteY10" fmla="*/ 652780 h 1432560"/>
                <a:gd name="connsiteX11" fmla="*/ 1196340 w 2448560"/>
                <a:gd name="connsiteY11" fmla="*/ 652780 h 1432560"/>
                <a:gd name="connsiteX12" fmla="*/ 1203960 w 2448560"/>
                <a:gd name="connsiteY12" fmla="*/ 0 h 1432560"/>
                <a:gd name="connsiteX0" fmla="*/ 1178968 w 2423568"/>
                <a:gd name="connsiteY0" fmla="*/ 0 h 1432560"/>
                <a:gd name="connsiteX1" fmla="*/ 1486308 w 2423568"/>
                <a:gd name="connsiteY1" fmla="*/ 0 h 1432560"/>
                <a:gd name="connsiteX2" fmla="*/ 1486308 w 2423568"/>
                <a:gd name="connsiteY2" fmla="*/ 584200 h 1432560"/>
                <a:gd name="connsiteX3" fmla="*/ 1839368 w 2423568"/>
                <a:gd name="connsiteY3" fmla="*/ 584200 h 1432560"/>
                <a:gd name="connsiteX4" fmla="*/ 1839368 w 2423568"/>
                <a:gd name="connsiteY4" fmla="*/ 977900 h 1432560"/>
                <a:gd name="connsiteX5" fmla="*/ 2423568 w 2423568"/>
                <a:gd name="connsiteY5" fmla="*/ 977900 h 1432560"/>
                <a:gd name="connsiteX6" fmla="*/ 2423568 w 2423568"/>
                <a:gd name="connsiteY6" fmla="*/ 1432560 h 1432560"/>
                <a:gd name="connsiteX7" fmla="*/ 4545 w 2423568"/>
                <a:gd name="connsiteY7" fmla="*/ 1430288 h 1432560"/>
                <a:gd name="connsiteX8" fmla="*/ 0 w 2423568"/>
                <a:gd name="connsiteY8" fmla="*/ 518160 h 1432560"/>
                <a:gd name="connsiteX9" fmla="*/ 569368 w 2423568"/>
                <a:gd name="connsiteY9" fmla="*/ 518160 h 1432560"/>
                <a:gd name="connsiteX10" fmla="*/ 569368 w 2423568"/>
                <a:gd name="connsiteY10" fmla="*/ 652780 h 1432560"/>
                <a:gd name="connsiteX11" fmla="*/ 1171348 w 2423568"/>
                <a:gd name="connsiteY11" fmla="*/ 652780 h 1432560"/>
                <a:gd name="connsiteX12" fmla="*/ 1178968 w 2423568"/>
                <a:gd name="connsiteY12" fmla="*/ 0 h 1432560"/>
                <a:gd name="connsiteX0" fmla="*/ 1174423 w 2419023"/>
                <a:gd name="connsiteY0" fmla="*/ 0 h 1432560"/>
                <a:gd name="connsiteX1" fmla="*/ 1481763 w 2419023"/>
                <a:gd name="connsiteY1" fmla="*/ 0 h 1432560"/>
                <a:gd name="connsiteX2" fmla="*/ 1481763 w 2419023"/>
                <a:gd name="connsiteY2" fmla="*/ 584200 h 1432560"/>
                <a:gd name="connsiteX3" fmla="*/ 1834823 w 2419023"/>
                <a:gd name="connsiteY3" fmla="*/ 584200 h 1432560"/>
                <a:gd name="connsiteX4" fmla="*/ 1834823 w 2419023"/>
                <a:gd name="connsiteY4" fmla="*/ 977900 h 1432560"/>
                <a:gd name="connsiteX5" fmla="*/ 2419023 w 2419023"/>
                <a:gd name="connsiteY5" fmla="*/ 977900 h 1432560"/>
                <a:gd name="connsiteX6" fmla="*/ 2419023 w 2419023"/>
                <a:gd name="connsiteY6" fmla="*/ 1432560 h 1432560"/>
                <a:gd name="connsiteX7" fmla="*/ 0 w 2419023"/>
                <a:gd name="connsiteY7" fmla="*/ 1430288 h 1432560"/>
                <a:gd name="connsiteX8" fmla="*/ 21863 w 2419023"/>
                <a:gd name="connsiteY8" fmla="*/ 519811 h 1432560"/>
                <a:gd name="connsiteX9" fmla="*/ 564823 w 2419023"/>
                <a:gd name="connsiteY9" fmla="*/ 518160 h 1432560"/>
                <a:gd name="connsiteX10" fmla="*/ 564823 w 2419023"/>
                <a:gd name="connsiteY10" fmla="*/ 652780 h 1432560"/>
                <a:gd name="connsiteX11" fmla="*/ 1166803 w 2419023"/>
                <a:gd name="connsiteY11" fmla="*/ 652780 h 1432560"/>
                <a:gd name="connsiteX12" fmla="*/ 1174423 w 2419023"/>
                <a:gd name="connsiteY12" fmla="*/ 0 h 1432560"/>
                <a:gd name="connsiteX0" fmla="*/ 1152560 w 2397160"/>
                <a:gd name="connsiteY0" fmla="*/ 0 h 1432560"/>
                <a:gd name="connsiteX1" fmla="*/ 1459900 w 2397160"/>
                <a:gd name="connsiteY1" fmla="*/ 0 h 1432560"/>
                <a:gd name="connsiteX2" fmla="*/ 1459900 w 2397160"/>
                <a:gd name="connsiteY2" fmla="*/ 584200 h 1432560"/>
                <a:gd name="connsiteX3" fmla="*/ 1812960 w 2397160"/>
                <a:gd name="connsiteY3" fmla="*/ 584200 h 1432560"/>
                <a:gd name="connsiteX4" fmla="*/ 1812960 w 2397160"/>
                <a:gd name="connsiteY4" fmla="*/ 977900 h 1432560"/>
                <a:gd name="connsiteX5" fmla="*/ 2397160 w 2397160"/>
                <a:gd name="connsiteY5" fmla="*/ 977900 h 1432560"/>
                <a:gd name="connsiteX6" fmla="*/ 2397160 w 2397160"/>
                <a:gd name="connsiteY6" fmla="*/ 1432560 h 1432560"/>
                <a:gd name="connsiteX7" fmla="*/ 30952 w 2397160"/>
                <a:gd name="connsiteY7" fmla="*/ 1428638 h 1432560"/>
                <a:gd name="connsiteX8" fmla="*/ 0 w 2397160"/>
                <a:gd name="connsiteY8" fmla="*/ 519811 h 1432560"/>
                <a:gd name="connsiteX9" fmla="*/ 542960 w 2397160"/>
                <a:gd name="connsiteY9" fmla="*/ 518160 h 1432560"/>
                <a:gd name="connsiteX10" fmla="*/ 542960 w 2397160"/>
                <a:gd name="connsiteY10" fmla="*/ 652780 h 1432560"/>
                <a:gd name="connsiteX11" fmla="*/ 1144940 w 2397160"/>
                <a:gd name="connsiteY11" fmla="*/ 652780 h 1432560"/>
                <a:gd name="connsiteX12" fmla="*/ 1152560 w 2397160"/>
                <a:gd name="connsiteY12" fmla="*/ 0 h 1432560"/>
                <a:gd name="connsiteX0" fmla="*/ 1121608 w 2366208"/>
                <a:gd name="connsiteY0" fmla="*/ 0 h 1432560"/>
                <a:gd name="connsiteX1" fmla="*/ 1428948 w 2366208"/>
                <a:gd name="connsiteY1" fmla="*/ 0 h 1432560"/>
                <a:gd name="connsiteX2" fmla="*/ 1428948 w 2366208"/>
                <a:gd name="connsiteY2" fmla="*/ 584200 h 1432560"/>
                <a:gd name="connsiteX3" fmla="*/ 1782008 w 2366208"/>
                <a:gd name="connsiteY3" fmla="*/ 584200 h 1432560"/>
                <a:gd name="connsiteX4" fmla="*/ 1782008 w 2366208"/>
                <a:gd name="connsiteY4" fmla="*/ 977900 h 1432560"/>
                <a:gd name="connsiteX5" fmla="*/ 2366208 w 2366208"/>
                <a:gd name="connsiteY5" fmla="*/ 977900 h 1432560"/>
                <a:gd name="connsiteX6" fmla="*/ 2366208 w 2366208"/>
                <a:gd name="connsiteY6" fmla="*/ 1432560 h 1432560"/>
                <a:gd name="connsiteX7" fmla="*/ 0 w 2366208"/>
                <a:gd name="connsiteY7" fmla="*/ 1428638 h 1432560"/>
                <a:gd name="connsiteX8" fmla="*/ 2058 w 2366208"/>
                <a:gd name="connsiteY8" fmla="*/ 518160 h 1432560"/>
                <a:gd name="connsiteX9" fmla="*/ 512008 w 2366208"/>
                <a:gd name="connsiteY9" fmla="*/ 518160 h 1432560"/>
                <a:gd name="connsiteX10" fmla="*/ 512008 w 2366208"/>
                <a:gd name="connsiteY10" fmla="*/ 652780 h 1432560"/>
                <a:gd name="connsiteX11" fmla="*/ 1113988 w 2366208"/>
                <a:gd name="connsiteY11" fmla="*/ 652780 h 1432560"/>
                <a:gd name="connsiteX12" fmla="*/ 1121608 w 2366208"/>
                <a:gd name="connsiteY12" fmla="*/ 0 h 1432560"/>
                <a:gd name="connsiteX0" fmla="*/ 1132754 w 2377354"/>
                <a:gd name="connsiteY0" fmla="*/ 0 h 1432560"/>
                <a:gd name="connsiteX1" fmla="*/ 1440094 w 2377354"/>
                <a:gd name="connsiteY1" fmla="*/ 0 h 1432560"/>
                <a:gd name="connsiteX2" fmla="*/ 1440094 w 2377354"/>
                <a:gd name="connsiteY2" fmla="*/ 584200 h 1432560"/>
                <a:gd name="connsiteX3" fmla="*/ 1793154 w 2377354"/>
                <a:gd name="connsiteY3" fmla="*/ 584200 h 1432560"/>
                <a:gd name="connsiteX4" fmla="*/ 1793154 w 2377354"/>
                <a:gd name="connsiteY4" fmla="*/ 977900 h 1432560"/>
                <a:gd name="connsiteX5" fmla="*/ 2377354 w 2377354"/>
                <a:gd name="connsiteY5" fmla="*/ 977900 h 1432560"/>
                <a:gd name="connsiteX6" fmla="*/ 2377354 w 2377354"/>
                <a:gd name="connsiteY6" fmla="*/ 1432560 h 1432560"/>
                <a:gd name="connsiteX7" fmla="*/ 11146 w 2377354"/>
                <a:gd name="connsiteY7" fmla="*/ 1428638 h 1432560"/>
                <a:gd name="connsiteX8" fmla="*/ 0 w 2377354"/>
                <a:gd name="connsiteY8" fmla="*/ 516510 h 1432560"/>
                <a:gd name="connsiteX9" fmla="*/ 523154 w 2377354"/>
                <a:gd name="connsiteY9" fmla="*/ 518160 h 1432560"/>
                <a:gd name="connsiteX10" fmla="*/ 523154 w 2377354"/>
                <a:gd name="connsiteY10" fmla="*/ 652780 h 1432560"/>
                <a:gd name="connsiteX11" fmla="*/ 1125134 w 2377354"/>
                <a:gd name="connsiteY11" fmla="*/ 652780 h 1432560"/>
                <a:gd name="connsiteX12" fmla="*/ 1132754 w 2377354"/>
                <a:gd name="connsiteY12" fmla="*/ 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7354" h="1432560">
                  <a:moveTo>
                    <a:pt x="1132754" y="0"/>
                  </a:moveTo>
                  <a:lnTo>
                    <a:pt x="1440094" y="0"/>
                  </a:lnTo>
                  <a:lnTo>
                    <a:pt x="1440094" y="584200"/>
                  </a:lnTo>
                  <a:lnTo>
                    <a:pt x="1793154" y="584200"/>
                  </a:lnTo>
                  <a:lnTo>
                    <a:pt x="1793154" y="977900"/>
                  </a:lnTo>
                  <a:lnTo>
                    <a:pt x="2377354" y="977900"/>
                  </a:lnTo>
                  <a:lnTo>
                    <a:pt x="2377354" y="1432560"/>
                  </a:lnTo>
                  <a:lnTo>
                    <a:pt x="11146" y="1428638"/>
                  </a:lnTo>
                  <a:lnTo>
                    <a:pt x="0" y="516510"/>
                  </a:lnTo>
                  <a:lnTo>
                    <a:pt x="523154" y="518160"/>
                  </a:lnTo>
                  <a:lnTo>
                    <a:pt x="523154" y="652780"/>
                  </a:lnTo>
                  <a:lnTo>
                    <a:pt x="1125134" y="652780"/>
                  </a:lnTo>
                  <a:lnTo>
                    <a:pt x="1132754" y="0"/>
                  </a:lnTo>
                  <a:close/>
                </a:path>
              </a:pathLst>
            </a:custGeom>
            <a:solidFill>
              <a:schemeClr val="bg1">
                <a:alpha val="2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835E19B-F2A7-C038-05CC-5FD97B73635C}"/>
                </a:ext>
              </a:extLst>
            </p:cNvPr>
            <p:cNvSpPr txBox="1"/>
            <p:nvPr/>
          </p:nvSpPr>
          <p:spPr>
            <a:xfrm>
              <a:off x="3628114" y="3679051"/>
              <a:ext cx="2669205" cy="501586"/>
            </a:xfrm>
            <a:prstGeom prst="rect">
              <a:avLst/>
            </a:prstGeom>
            <a:noFill/>
          </p:spPr>
          <p:txBody>
            <a:bodyPr wrap="square" lIns="0" tIns="0" rIns="0" bIns="0" rtlCol="0">
              <a:spAutoFit/>
            </a:bodyPr>
            <a:lstStyle/>
            <a:p>
              <a:r>
                <a:rPr lang="en-US" sz="900" i="1" dirty="0"/>
                <a:t>Job Corps </a:t>
              </a:r>
            </a:p>
            <a:p>
              <a:r>
                <a:rPr lang="en-US" sz="900" i="1" dirty="0"/>
                <a:t>(not incl in current project)</a:t>
              </a:r>
            </a:p>
          </p:txBody>
        </p:sp>
      </p:grpSp>
      <p:sp>
        <p:nvSpPr>
          <p:cNvPr id="20" name="TextBox 19">
            <a:extLst>
              <a:ext uri="{FF2B5EF4-FFF2-40B4-BE49-F238E27FC236}">
                <a16:creationId xmlns:a16="http://schemas.microsoft.com/office/drawing/2014/main" id="{2D0EB865-D1CC-D6B3-3170-6F798D103687}"/>
              </a:ext>
            </a:extLst>
          </p:cNvPr>
          <p:cNvSpPr txBox="1"/>
          <p:nvPr/>
        </p:nvSpPr>
        <p:spPr>
          <a:xfrm>
            <a:off x="6013497" y="5689561"/>
            <a:ext cx="766441" cy="332399"/>
          </a:xfrm>
          <a:prstGeom prst="rect">
            <a:avLst/>
          </a:prstGeom>
          <a:solidFill>
            <a:schemeClr val="bg1"/>
          </a:solidFill>
          <a:ln>
            <a:solidFill>
              <a:schemeClr val="tx1"/>
            </a:solidFill>
          </a:ln>
        </p:spPr>
        <p:txBody>
          <a:bodyPr wrap="square" lIns="27432" tIns="27432" rIns="27432" bIns="27432" rtlCol="0">
            <a:spAutoFit/>
          </a:bodyPr>
          <a:lstStyle/>
          <a:p>
            <a:r>
              <a:rPr lang="en-US" sz="900" b="1" dirty="0"/>
              <a:t>Yerba Buena Island (YBI)</a:t>
            </a:r>
          </a:p>
        </p:txBody>
      </p:sp>
      <p:sp>
        <p:nvSpPr>
          <p:cNvPr id="23" name="TextBox 22">
            <a:extLst>
              <a:ext uri="{FF2B5EF4-FFF2-40B4-BE49-F238E27FC236}">
                <a16:creationId xmlns:a16="http://schemas.microsoft.com/office/drawing/2014/main" id="{E1B145BB-00D7-02F8-DE75-E783AC3D42F1}"/>
              </a:ext>
            </a:extLst>
          </p:cNvPr>
          <p:cNvSpPr txBox="1"/>
          <p:nvPr/>
        </p:nvSpPr>
        <p:spPr>
          <a:xfrm>
            <a:off x="4249437" y="5454635"/>
            <a:ext cx="467655" cy="193899"/>
          </a:xfrm>
          <a:prstGeom prst="rect">
            <a:avLst/>
          </a:prstGeom>
          <a:solidFill>
            <a:schemeClr val="bg1"/>
          </a:solidFill>
          <a:ln>
            <a:solidFill>
              <a:schemeClr val="tx1"/>
            </a:solidFill>
          </a:ln>
        </p:spPr>
        <p:txBody>
          <a:bodyPr wrap="square" lIns="27432" tIns="27432" rIns="27432" bIns="27432" rtlCol="0">
            <a:spAutoFit/>
          </a:bodyPr>
          <a:lstStyle/>
          <a:p>
            <a:r>
              <a:rPr lang="en-US" sz="900" b="1" dirty="0"/>
              <a:t>Stage 1</a:t>
            </a:r>
          </a:p>
        </p:txBody>
      </p:sp>
      <p:sp>
        <p:nvSpPr>
          <p:cNvPr id="24" name="TextBox 23">
            <a:extLst>
              <a:ext uri="{FF2B5EF4-FFF2-40B4-BE49-F238E27FC236}">
                <a16:creationId xmlns:a16="http://schemas.microsoft.com/office/drawing/2014/main" id="{A03466AC-F3B3-5A58-011E-E0DABD4B890F}"/>
              </a:ext>
            </a:extLst>
          </p:cNvPr>
          <p:cNvSpPr txBox="1"/>
          <p:nvPr/>
        </p:nvSpPr>
        <p:spPr>
          <a:xfrm>
            <a:off x="4682798" y="4747349"/>
            <a:ext cx="467655" cy="193899"/>
          </a:xfrm>
          <a:prstGeom prst="rect">
            <a:avLst/>
          </a:prstGeom>
          <a:solidFill>
            <a:schemeClr val="bg1"/>
          </a:solidFill>
          <a:ln>
            <a:solidFill>
              <a:schemeClr val="tx1"/>
            </a:solidFill>
          </a:ln>
        </p:spPr>
        <p:txBody>
          <a:bodyPr wrap="square" lIns="27432" tIns="27432" rIns="27432" bIns="27432" rtlCol="0">
            <a:spAutoFit/>
          </a:bodyPr>
          <a:lstStyle/>
          <a:p>
            <a:r>
              <a:rPr lang="en-US" sz="900" b="1" dirty="0"/>
              <a:t>Stage 2</a:t>
            </a:r>
          </a:p>
        </p:txBody>
      </p:sp>
      <p:pic>
        <p:nvPicPr>
          <p:cNvPr id="7" name="Picture 6" descr="A picture containing diagram&#10;&#10;Description automatically generated">
            <a:extLst>
              <a:ext uri="{FF2B5EF4-FFF2-40B4-BE49-F238E27FC236}">
                <a16:creationId xmlns:a16="http://schemas.microsoft.com/office/drawing/2014/main" id="{255EBA7C-13AE-3C72-36F1-48D1CA92CE32}"/>
              </a:ext>
            </a:extLst>
          </p:cNvPr>
          <p:cNvPicPr>
            <a:picLocks noChangeAspect="1"/>
          </p:cNvPicPr>
          <p:nvPr/>
        </p:nvPicPr>
        <p:blipFill>
          <a:blip r:embed="rId3">
            <a:extLst>
              <a:ext uri="{28A0092B-C50C-407E-A947-70E740481C1C}">
                <a14:useLocalDpi xmlns:a14="http://schemas.microsoft.com/office/drawing/2010/main" val="0"/>
              </a:ext>
            </a:extLst>
          </a:blip>
          <a:srcRect l="24698" t="47683" r="23374" b="4324"/>
          <a:stretch/>
        </p:blipFill>
        <p:spPr>
          <a:xfrm>
            <a:off x="0" y="1521969"/>
            <a:ext cx="9144000" cy="4753712"/>
          </a:xfrm>
          <a:prstGeom prst="rect">
            <a:avLst/>
          </a:prstGeom>
        </p:spPr>
      </p:pic>
    </p:spTree>
    <p:extLst>
      <p:ext uri="{BB962C8B-B14F-4D97-AF65-F5344CB8AC3E}">
        <p14:creationId xmlns:p14="http://schemas.microsoft.com/office/powerpoint/2010/main" val="356937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41B20A6737BC448766D476FA8AFF09" ma:contentTypeVersion="18" ma:contentTypeDescription="Create a new document." ma:contentTypeScope="" ma:versionID="b9e7709aef0c2f4f71588178f325951d">
  <xsd:schema xmlns:xsd="http://www.w3.org/2001/XMLSchema" xmlns:xs="http://www.w3.org/2001/XMLSchema" xmlns:p="http://schemas.microsoft.com/office/2006/metadata/properties" xmlns:ns2="9ee8b87a-a36f-4c82-bda6-c9b2d4d7958a" xmlns:ns3="d2a952d1-9523-4060-be56-2c659864b053" targetNamespace="http://schemas.microsoft.com/office/2006/metadata/properties" ma:root="true" ma:fieldsID="98733514ffc02256d78c29f637dae1e5" ns2:_="" ns3:_="">
    <xsd:import namespace="9ee8b87a-a36f-4c82-bda6-c9b2d4d7958a"/>
    <xsd:import namespace="d2a952d1-9523-4060-be56-2c659864b05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aps_x002d_Deeds" minOccurs="0"/>
                <xsd:element ref="ns3:Summary" minOccurs="0"/>
                <xsd:element ref="ns3:Dateofdoc_x002f_pres_x002e_"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8b87a-a36f-4c82-bda6-c9b2d4d795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a0bb97e-e3fe-4a8a-89a5-6d5d58a481a0}" ma:internalName="TaxCatchAll" ma:showField="CatchAllData" ma:web="9ee8b87a-a36f-4c82-bda6-c9b2d4d795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a952d1-9523-4060-be56-2c659864b05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aps_x002d_Deeds" ma:index="22" nillable="true" ma:displayName="Maps - Deeds" ma:format="Dropdown" ma:internalName="Maps_x002d_Deeds">
      <xsd:simpleType>
        <xsd:restriction base="dms:Text">
          <xsd:maxLength value="255"/>
        </xsd:restriction>
      </xsd:simpleType>
    </xsd:element>
    <xsd:element name="Summary" ma:index="23" nillable="true" ma:displayName="Summary " ma:description="Brief summary of document's content." ma:format="Dropdown" ma:internalName="Summary">
      <xsd:simpleType>
        <xsd:restriction base="dms:Note">
          <xsd:maxLength value="255"/>
        </xsd:restriction>
      </xsd:simpleType>
    </xsd:element>
    <xsd:element name="Dateofdoc_x002f_pres_x002e_" ma:index="24" nillable="true" ma:displayName="Date of doc/pres." ma:description="Date of presentation or document." ma:format="DateOnly" ma:internalName="Dateofdoc_x002f_pres_x002e_">
      <xsd:simpleType>
        <xsd:restriction base="dms:DateTim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mmary xmlns="d2a952d1-9523-4060-be56-2c659864b053" xsi:nil="true"/>
    <Dateofdoc_x002f_pres_x002e_ xmlns="d2a952d1-9523-4060-be56-2c659864b053" xsi:nil="true"/>
    <lcf76f155ced4ddcb4097134ff3c332f xmlns="d2a952d1-9523-4060-be56-2c659864b053">
      <Terms xmlns="http://schemas.microsoft.com/office/infopath/2007/PartnerControls"/>
    </lcf76f155ced4ddcb4097134ff3c332f>
    <TaxCatchAll xmlns="9ee8b87a-a36f-4c82-bda6-c9b2d4d7958a" xsi:nil="true"/>
    <Maps_x002d_Deeds xmlns="d2a952d1-9523-4060-be56-2c659864b053" xsi:nil="true"/>
  </documentManagement>
</p:properties>
</file>

<file path=customXml/itemProps1.xml><?xml version="1.0" encoding="utf-8"?>
<ds:datastoreItem xmlns:ds="http://schemas.openxmlformats.org/officeDocument/2006/customXml" ds:itemID="{7CF15D76-5512-4966-8846-0FF582B12954}"/>
</file>

<file path=customXml/itemProps2.xml><?xml version="1.0" encoding="utf-8"?>
<ds:datastoreItem xmlns:ds="http://schemas.openxmlformats.org/officeDocument/2006/customXml" ds:itemID="{9E6CDEED-4541-4C50-8140-000B234C8FEE}"/>
</file>

<file path=customXml/itemProps3.xml><?xml version="1.0" encoding="utf-8"?>
<ds:datastoreItem xmlns:ds="http://schemas.openxmlformats.org/officeDocument/2006/customXml" ds:itemID="{0CB0A722-4C61-4DFB-91F7-911503F137B2}"/>
</file>

<file path=docProps/app.xml><?xml version="1.0" encoding="utf-8"?>
<Properties xmlns="http://schemas.openxmlformats.org/officeDocument/2006/extended-properties" xmlns:vt="http://schemas.openxmlformats.org/officeDocument/2006/docPropsVTypes">
  <Template/>
  <TotalTime>2791</TotalTime>
  <Words>1077</Words>
  <Application>Microsoft Office PowerPoint</Application>
  <PresentationFormat>On-screen Show (4:3)</PresentationFormat>
  <Paragraphs>118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Arial,Sans-Serif</vt:lpstr>
      <vt:lpstr>Calibri</vt:lpstr>
      <vt:lpstr>Garamond</vt:lpstr>
      <vt:lpstr>Swis721 LtCn BT</vt:lpstr>
      <vt:lpstr>Symbol</vt:lpstr>
      <vt:lpstr>Office Theme</vt:lpstr>
      <vt:lpstr>PowerPoint Presentation</vt:lpstr>
      <vt:lpstr>PowerPoint Presentation</vt:lpstr>
      <vt:lpstr>History of DOL/City Engagement </vt:lpstr>
      <vt:lpstr>Job Corps Campus in Context of Redevelopment</vt:lpstr>
      <vt:lpstr>Job Corps Campus in Context of Redevelopment</vt:lpstr>
      <vt:lpstr>Job Corps Facilities </vt:lpstr>
      <vt:lpstr>Geotechnical Remediation</vt:lpstr>
      <vt:lpstr>Integrating Community</vt:lpstr>
      <vt:lpstr>Timeliness – Adjacent Development</vt:lpstr>
      <vt:lpstr>Timeliness – Surrounding Utilities</vt:lpstr>
      <vt:lpstr>Opportunities </vt:lpstr>
      <vt:lpstr>Assessing Viability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Beck</dc:creator>
  <cp:lastModifiedBy>Beck, Bob (ADM)</cp:lastModifiedBy>
  <cp:revision>948</cp:revision>
  <cp:lastPrinted>2025-01-06T17:21:47Z</cp:lastPrinted>
  <dcterms:created xsi:type="dcterms:W3CDTF">2021-07-15T08:54:44Z</dcterms:created>
  <dcterms:modified xsi:type="dcterms:W3CDTF">2025-01-06T17:38:31Z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2021-03-31T00:00:00Z</vt:filetime>
  </property>
  <property fmtid="{D5CDD505-2E9C-101B-9397-08002B2CF9AE}" pid="3" name="LastSaved">
    <vt:filetime>2021-07-15T00:00:00Z</vt:filetime>
  </property>
  <property fmtid="{D5CDD505-2E9C-101B-9397-08002B2CF9AE}" pid="4" name="ContentTypeId">
    <vt:lpwstr>0x0101003541B20A6737BC448766D476FA8AFF09</vt:lpwstr>
  </property>
</Properties>
</file>