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5.xml" ContentType="application/vnd.openxmlformats-officedocument.presentationml.notes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234" r:id="rId2"/>
    <p:sldId id="2240" r:id="rId3"/>
    <p:sldId id="2238" r:id="rId4"/>
    <p:sldId id="2241" r:id="rId5"/>
    <p:sldId id="2244" r:id="rId6"/>
    <p:sldId id="2243" r:id="rId7"/>
    <p:sldId id="2236" r:id="rId8"/>
    <p:sldId id="2231" r:id="rId9"/>
    <p:sldId id="265" r:id="rId10"/>
    <p:sldId id="2237" r:id="rId11"/>
    <p:sldId id="2181" r:id="rId12"/>
  </p:sldIdLst>
  <p:sldSz cx="12192000" cy="6858000"/>
  <p:notesSz cx="9144000" cy="147828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ren Eddleman" initials="KE" lastIdx="1" clrIdx="0">
    <p:extLst>
      <p:ext uri="{19B8F6BF-5375-455C-9EA6-DF929625EA0E}">
        <p15:presenceInfo xmlns:p15="http://schemas.microsoft.com/office/powerpoint/2012/main" userId="S-1-5-21-3977174697-1170451803-591228537-1152" providerId="AD"/>
      </p:ext>
    </p:extLst>
  </p:cmAuthor>
  <p:cmAuthor id="2" name="Karen Eddleman" initials="KE [2]" lastIdx="1" clrIdx="1">
    <p:extLst>
      <p:ext uri="{19B8F6BF-5375-455C-9EA6-DF929625EA0E}">
        <p15:presenceInfo xmlns:p15="http://schemas.microsoft.com/office/powerpoint/2012/main" userId="d33c2c2f9056454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A1"/>
    <a:srgbClr val="F8A83E"/>
    <a:srgbClr val="28727A"/>
    <a:srgbClr val="E28508"/>
    <a:srgbClr val="BFD72F"/>
    <a:srgbClr val="F9B963"/>
    <a:srgbClr val="FAC886"/>
    <a:srgbClr val="1B97A1"/>
    <a:srgbClr val="2C90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E5DF65C-B4EC-4837-80DF-4BDCDAF9E04A}" v="36" dt="2024-09-05T21:51:07.65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25" autoAdjust="0"/>
    <p:restoredTop sz="77360" autoAdjust="0"/>
  </p:normalViewPr>
  <p:slideViewPr>
    <p:cSldViewPr snapToGrid="0" snapToObjects="1">
      <p:cViewPr varScale="1">
        <p:scale>
          <a:sx n="49" d="100"/>
          <a:sy n="49" d="100"/>
        </p:scale>
        <p:origin x="1456" y="36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8" d="100"/>
          <a:sy n="88" d="100"/>
        </p:scale>
        <p:origin x="3822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741707"/>
          </a:xfrm>
          <a:prstGeom prst="rect">
            <a:avLst/>
          </a:prstGeom>
        </p:spPr>
        <p:txBody>
          <a:bodyPr vert="horz" lIns="134429" tIns="67215" rIns="134429" bIns="67215" rtlCol="0"/>
          <a:lstStyle>
            <a:lvl1pPr algn="l">
              <a:defRPr sz="18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5" y="0"/>
            <a:ext cx="3962400" cy="741707"/>
          </a:xfrm>
          <a:prstGeom prst="rect">
            <a:avLst/>
          </a:prstGeom>
        </p:spPr>
        <p:txBody>
          <a:bodyPr vert="horz" lIns="134429" tIns="67215" rIns="134429" bIns="67215" rtlCol="0"/>
          <a:lstStyle>
            <a:lvl1pPr algn="r">
              <a:defRPr sz="1800"/>
            </a:lvl1pPr>
          </a:lstStyle>
          <a:p>
            <a:fld id="{8110A24F-BF08-5B4F-AFEA-17CC59B13C78}" type="datetimeFigureOut">
              <a:rPr lang="en-US" smtClean="0"/>
              <a:t>9/5/2024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1847850"/>
            <a:ext cx="8864600" cy="4987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4429" tIns="67215" rIns="134429" bIns="6721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7114223"/>
            <a:ext cx="7315200" cy="5820728"/>
          </a:xfrm>
          <a:prstGeom prst="rect">
            <a:avLst/>
          </a:prstGeom>
        </p:spPr>
        <p:txBody>
          <a:bodyPr vert="horz" lIns="134429" tIns="67215" rIns="134429" bIns="6721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4041097"/>
            <a:ext cx="3962400" cy="741705"/>
          </a:xfrm>
          <a:prstGeom prst="rect">
            <a:avLst/>
          </a:prstGeom>
        </p:spPr>
        <p:txBody>
          <a:bodyPr vert="horz" lIns="134429" tIns="67215" rIns="134429" bIns="67215" rtlCol="0" anchor="b"/>
          <a:lstStyle>
            <a:lvl1pPr algn="l">
              <a:defRPr sz="18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5" y="14041097"/>
            <a:ext cx="3962400" cy="741705"/>
          </a:xfrm>
          <a:prstGeom prst="rect">
            <a:avLst/>
          </a:prstGeom>
        </p:spPr>
        <p:txBody>
          <a:bodyPr vert="horz" lIns="134429" tIns="67215" rIns="134429" bIns="67215" rtlCol="0" anchor="b"/>
          <a:lstStyle>
            <a:lvl1pPr algn="r">
              <a:defRPr sz="1800"/>
            </a:lvl1pPr>
          </a:lstStyle>
          <a:p>
            <a:fld id="{61DB74F6-D1AF-694B-A945-962E981BC0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453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reasurer.ca.gov/ctcac/rentincome/23/income/income-limits-051523.pdf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will be covering familiar ground today, but hopefully the information is organized and presented in a way that better communicates the opportunities available to residents and the challenges of implementation.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BA18AB-451F-47FC-9497-B23B42E6693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558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DB74F6-D1AF-694B-A945-962E981BC02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259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DB74F6-D1AF-694B-A945-962E981BC021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775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DB74F6-D1AF-694B-A945-962E981BC02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4702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DB74F6-D1AF-694B-A945-962E981BC021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0018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DB74F6-D1AF-694B-A945-962E981BC02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8671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BA18AB-451F-47FC-9497-B23B42E6693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6643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b="1" dirty="0">
                <a:ea typeface="Calibri" panose="020F0502020204030204" pitchFamily="34" charset="0"/>
              </a:rPr>
              <a:t>Portico</a:t>
            </a:r>
          </a:p>
          <a:p>
            <a:pPr marL="507869" indent="-507869">
              <a:buSzPts val="1000"/>
              <a:buFont typeface="Symbol" panose="05050102010706020507" pitchFamily="18" charset="2"/>
              <a:buChar char=""/>
              <a:tabLst>
                <a:tab pos="677159" algn="l"/>
              </a:tabLst>
            </a:pPr>
            <a:r>
              <a:rPr lang="en-US" sz="1800" dirty="0">
                <a:ea typeface="Times New Roman" panose="02020603050405020304" pitchFamily="18" charset="0"/>
              </a:rPr>
              <a:t>DAHLIA Open Application Period </a:t>
            </a:r>
            <a:r>
              <a:rPr lang="en-US" sz="1800" dirty="0">
                <a:solidFill>
                  <a:srgbClr val="ED5C57"/>
                </a:solidFill>
                <a:ea typeface="Times New Roman" panose="02020603050405020304" pitchFamily="18" charset="0"/>
              </a:rPr>
              <a:t>Starts approx. 1 month before lottery, lasts 21 days</a:t>
            </a:r>
            <a:endParaRPr lang="en-US" sz="1800" dirty="0">
              <a:ea typeface="Calibri" panose="020F0502020204030204" pitchFamily="34" charset="0"/>
            </a:endParaRPr>
          </a:p>
          <a:p>
            <a:pPr marL="507869" indent="-507869">
              <a:buSzPts val="1000"/>
              <a:buFont typeface="Symbol" panose="05050102010706020507" pitchFamily="18" charset="2"/>
              <a:buChar char=""/>
              <a:tabLst>
                <a:tab pos="677159" algn="l"/>
              </a:tabLst>
            </a:pPr>
            <a:r>
              <a:rPr lang="en-US" sz="1800" dirty="0">
                <a:ea typeface="Times New Roman" panose="02020603050405020304" pitchFamily="18" charset="0"/>
              </a:rPr>
              <a:t>DAHLIA Lottery Date </a:t>
            </a:r>
            <a:r>
              <a:rPr lang="en-US" sz="1800" dirty="0">
                <a:solidFill>
                  <a:srgbClr val="ED5C57"/>
                </a:solidFill>
                <a:ea typeface="Times New Roman" panose="02020603050405020304" pitchFamily="18" charset="0"/>
              </a:rPr>
              <a:t>January/February 2025</a:t>
            </a:r>
            <a:endParaRPr lang="en-US" sz="1800" dirty="0">
              <a:ea typeface="Calibri" panose="020F0502020204030204" pitchFamily="34" charset="0"/>
            </a:endParaRPr>
          </a:p>
          <a:p>
            <a:pPr marL="507869" indent="-507869">
              <a:buSzPts val="1000"/>
              <a:buFont typeface="Symbol" panose="05050102010706020507" pitchFamily="18" charset="2"/>
              <a:buChar char=""/>
              <a:tabLst>
                <a:tab pos="677159" algn="l"/>
              </a:tabLst>
            </a:pPr>
            <a:r>
              <a:rPr lang="en-US" sz="1800" dirty="0">
                <a:ea typeface="Times New Roman" panose="02020603050405020304" pitchFamily="18" charset="0"/>
              </a:rPr>
              <a:t>Potential Move In Date </a:t>
            </a:r>
            <a:r>
              <a:rPr lang="en-US" sz="1800" dirty="0">
                <a:solidFill>
                  <a:srgbClr val="ED5C57"/>
                </a:solidFill>
                <a:ea typeface="Times New Roman" panose="02020603050405020304" pitchFamily="18" charset="0"/>
              </a:rPr>
              <a:t>March 2025 </a:t>
            </a:r>
          </a:p>
          <a:p>
            <a:pPr marL="507869" indent="-507869">
              <a:buSzPts val="1000"/>
              <a:buFont typeface="Symbol" panose="05050102010706020507" pitchFamily="18" charset="2"/>
              <a:buChar char=""/>
              <a:tabLst>
                <a:tab pos="677159" algn="l"/>
              </a:tabLst>
            </a:pPr>
            <a:endParaRPr lang="en-US" sz="1800" dirty="0">
              <a:solidFill>
                <a:srgbClr val="ED5C57"/>
              </a:solidFill>
              <a:ea typeface="Calibri" panose="020F0502020204030204" pitchFamily="34" charset="0"/>
            </a:endParaRPr>
          </a:p>
          <a:p>
            <a:r>
              <a:rPr lang="en-US" sz="1800" dirty="0">
                <a:solidFill>
                  <a:srgbClr val="000000"/>
                </a:solidFill>
                <a:ea typeface="Calibri" panose="020F0502020204030204" pitchFamily="34" charset="0"/>
              </a:rPr>
              <a:t>CTCAC 80% to 120% AMI for CTCAC Inclusionary Units 2023: </a:t>
            </a:r>
            <a:r>
              <a:rPr lang="en-US" sz="1800" b="1" dirty="0">
                <a:solidFill>
                  <a:srgbClr val="ED5C57"/>
                </a:solidFill>
                <a:ea typeface="Calibri" panose="020F0502020204030204" pitchFamily="34" charset="0"/>
              </a:rPr>
              <a:t>Below is the link to the AMI chart for CTCAC 2023. This shows the 80% AMI  Level. To get the 120% AMI level, you just need to multiply the 100% income level by 1.2. </a:t>
            </a:r>
            <a:endParaRPr lang="en-US" sz="1800" dirty="0">
              <a:ea typeface="Calibri" panose="020F0502020204030204" pitchFamily="34" charset="0"/>
            </a:endParaRPr>
          </a:p>
          <a:p>
            <a:r>
              <a:rPr lang="en-US" sz="1800" u="sng" dirty="0">
                <a:solidFill>
                  <a:srgbClr val="0000FF"/>
                </a:solidFill>
                <a:ea typeface="Calibri" panose="020F0502020204030204" pitchFamily="34" charset="0"/>
                <a:hlinkClick r:id="rId3"/>
              </a:rPr>
              <a:t>https://www.treasurer.ca.gov/ctcac/rentincome/23/income/income-limits-051523.pdf</a:t>
            </a:r>
            <a:endParaRPr lang="en-US" sz="1800" dirty="0">
              <a:ea typeface="Calibri" panose="020F0502020204030204" pitchFamily="34" charset="0"/>
            </a:endParaRPr>
          </a:p>
          <a:p>
            <a:pPr marL="677159" lvl="1" defTabSz="1354318">
              <a:defRPr/>
            </a:pPr>
            <a:endParaRPr lang="en-US" sz="18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marL="677159" lvl="1" defTabSz="1354318">
              <a:defRPr/>
            </a:pPr>
            <a:r>
              <a:rPr lang="en-US" sz="1800" dirty="0">
                <a:solidFill>
                  <a:srgbClr val="000000"/>
                </a:solidFill>
                <a:ea typeface="Calibri" panose="020F0502020204030204" pitchFamily="34" charset="0"/>
              </a:rPr>
              <a:t>One Person:	$104,080 to $156,120</a:t>
            </a:r>
          </a:p>
          <a:p>
            <a:pPr marL="677159" lvl="1" defTabSz="1354318">
              <a:defRPr/>
            </a:pPr>
            <a:r>
              <a:rPr lang="en-US" sz="1800" dirty="0">
                <a:solidFill>
                  <a:srgbClr val="000000"/>
                </a:solidFill>
                <a:ea typeface="Calibri" panose="020F0502020204030204" pitchFamily="34" charset="0"/>
              </a:rPr>
              <a:t>Two Person:	$118,860 to $178,440</a:t>
            </a:r>
          </a:p>
          <a:p>
            <a:pPr marL="677159" lvl="1" defTabSz="1354318">
              <a:defRPr/>
            </a:pPr>
            <a:r>
              <a:rPr lang="en-US" sz="1800" dirty="0">
                <a:solidFill>
                  <a:srgbClr val="000000"/>
                </a:solidFill>
                <a:ea typeface="Calibri" panose="020F0502020204030204" pitchFamily="34" charset="0"/>
              </a:rPr>
              <a:t>Three Person:	$133,840 to $200,760</a:t>
            </a:r>
          </a:p>
          <a:p>
            <a:pPr marL="677159" lvl="1" defTabSz="1354318">
              <a:defRPr/>
            </a:pPr>
            <a:r>
              <a:rPr lang="en-US" sz="1800" dirty="0">
                <a:solidFill>
                  <a:srgbClr val="000000"/>
                </a:solidFill>
                <a:ea typeface="Calibri" panose="020F0502020204030204" pitchFamily="34" charset="0"/>
              </a:rPr>
              <a:t>Four Person:	$148,460 to $222,960</a:t>
            </a:r>
          </a:p>
          <a:p>
            <a:pPr marL="677159" lvl="1" defTabSz="1354318">
              <a:defRPr/>
            </a:pPr>
            <a:r>
              <a:rPr lang="en-US" sz="1800" dirty="0">
                <a:solidFill>
                  <a:srgbClr val="000000"/>
                </a:solidFill>
                <a:ea typeface="Calibri" panose="020F0502020204030204" pitchFamily="34" charset="0"/>
              </a:rPr>
              <a:t>Five Person:	$160,560 to $240,840</a:t>
            </a:r>
          </a:p>
          <a:p>
            <a:pPr marL="677159" lvl="1" defTabSz="1354318">
              <a:defRPr/>
            </a:pPr>
            <a:r>
              <a:rPr lang="en-US" sz="1800" dirty="0">
                <a:solidFill>
                  <a:srgbClr val="000000"/>
                </a:solidFill>
                <a:ea typeface="Calibri" panose="020F0502020204030204" pitchFamily="34" charset="0"/>
              </a:rPr>
              <a:t>Six Person:	$172,480 to $258,720</a:t>
            </a:r>
          </a:p>
          <a:p>
            <a:pPr marL="677159" lvl="1" defTabSz="1354318">
              <a:defRPr/>
            </a:pPr>
            <a:r>
              <a:rPr lang="en-US" sz="1800" dirty="0">
                <a:solidFill>
                  <a:srgbClr val="000000"/>
                </a:solidFill>
                <a:ea typeface="Calibri" panose="020F0502020204030204" pitchFamily="34" charset="0"/>
              </a:rPr>
              <a:t>Seven Person:	$184,320 to $276,480</a:t>
            </a:r>
          </a:p>
          <a:p>
            <a:pPr marL="677159" lvl="1" defTabSz="1354318">
              <a:defRPr/>
            </a:pPr>
            <a:r>
              <a:rPr lang="en-US" sz="1800" dirty="0">
                <a:solidFill>
                  <a:srgbClr val="000000"/>
                </a:solidFill>
                <a:ea typeface="Calibri" panose="020F0502020204030204" pitchFamily="34" charset="0"/>
              </a:rPr>
              <a:t>Eight Person:	$196,240 to $294,360</a:t>
            </a:r>
          </a:p>
          <a:p>
            <a:pPr>
              <a:buSzPts val="1000"/>
              <a:tabLst>
                <a:tab pos="677159" algn="l"/>
              </a:tabLst>
            </a:pPr>
            <a:endParaRPr lang="en-US" sz="1800" dirty="0"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DB74F6-D1AF-694B-A945-962E981BC021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271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CEA09-1416-FF41-96B4-3D182814F9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5B108F-8B9A-2443-A979-7DF83F694C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796F5B-218E-9042-BEB1-6CDC1D6B7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E2A17-4C64-5848-B20F-129782232CAB}" type="datetimeFigureOut">
              <a:rPr lang="en-US" smtClean="0"/>
              <a:t>9/5/2024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A127AC-240F-5A46-A25F-C3196B8B3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E52A7-B933-C14D-BE27-2733F9D2E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F500E-AF70-C143-9028-DB0D10E3E0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822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9241F-0A8A-9340-A13B-256CB756A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A08EDB-1936-9644-BF7A-5788A808F7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2150D8-A1EF-7645-BDB9-5E791FDEC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E2A17-4C64-5848-B20F-129782232CAB}" type="datetimeFigureOut">
              <a:rPr lang="en-US" smtClean="0"/>
              <a:t>9/5/2024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65A507-8B04-374D-AF0D-90A78A3B7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4C534C-4C50-2049-9340-7EDD9F0DC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F500E-AF70-C143-9028-DB0D10E3E0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818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EDFF5F-62D2-1241-8E34-C65CC7EB7F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392556-46F5-4244-B171-63EEF208FE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85F80C-EB79-9C48-B8EE-9A368490D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E2A17-4C64-5848-B20F-129782232CAB}" type="datetimeFigureOut">
              <a:rPr lang="en-US" smtClean="0"/>
              <a:t>9/5/2024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78ADF4-B47B-074B-9B61-E07466DBF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F298D-0CFB-0A4A-9281-9E2F753DE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F500E-AF70-C143-9028-DB0D10E3E0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295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B2C19-38C0-3B40-8CB7-F03977A94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F21A7-3939-9644-BD0B-23DAEC5427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1A4915-EB0F-4643-BD16-F1D9B536E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E2A17-4C64-5848-B20F-129782232CAB}" type="datetimeFigureOut">
              <a:rPr lang="en-US" smtClean="0"/>
              <a:t>9/5/2024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61012A-DCED-D345-9B3B-2D494477F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8DE03F-8446-1F48-9DBC-9D37A40E2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F500E-AF70-C143-9028-DB0D10E3E0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967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62B99-4F7F-2A41-93B4-B537AB157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9060D2-6E77-8E42-B0E0-6B00A673C8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C77039-5706-6A43-8AA4-B8DC2EC9D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E2A17-4C64-5848-B20F-129782232CAB}" type="datetimeFigureOut">
              <a:rPr lang="en-US" smtClean="0"/>
              <a:t>9/5/2024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5F97C3-EC5D-9C47-B8D3-B68F5EE8B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BAF1F-3D95-D84F-8D89-312DC8BC8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F500E-AF70-C143-9028-DB0D10E3E0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153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430FA-B9B2-944B-BE9A-230F2F760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4DBCEE-2960-4343-B9F5-5AE52B5BDB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0939B2-C56E-3C47-BAEB-2752CDB070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DCA231-0A56-1B4D-9296-44B32CFD0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E2A17-4C64-5848-B20F-129782232CAB}" type="datetimeFigureOut">
              <a:rPr lang="en-US" smtClean="0"/>
              <a:t>9/5/2024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FBB5EF-4C3D-4C44-BEA5-CAE0D9274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AF9458-BAF2-4249-A277-954ADF72F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F500E-AF70-C143-9028-DB0D10E3E0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942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AAFAD-7054-FB40-85E3-94D1C28B2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CD09F7-4C9C-BD4D-A09E-23D76374A5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8BD355-6912-BD4E-A2AA-67842C2591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12FEA0-CFFD-7D45-9844-AE46CFC37F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6C0A95-CE85-5242-B158-6364A50BF2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6A33B7-01A4-7E40-A1EC-0574792C0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E2A17-4C64-5848-B20F-129782232CAB}" type="datetimeFigureOut">
              <a:rPr lang="en-US" smtClean="0"/>
              <a:t>9/5/2024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74CFD3-9A46-3940-A2FC-AF4DA2EB9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4CC44A-A45C-9B4B-9CA7-ECD893A05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F500E-AF70-C143-9028-DB0D10E3E0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364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A223D-996E-6842-AB13-49A0BFE91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2B80C0-89CC-5E42-887B-41F8D3FB6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E2A17-4C64-5848-B20F-129782232CAB}" type="datetimeFigureOut">
              <a:rPr lang="en-US" smtClean="0"/>
              <a:t>9/5/2024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A681E2-6BF1-BD4C-ADD6-91DF9516F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E08C20-CE9B-3747-8866-54A662F7A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F500E-AF70-C143-9028-DB0D10E3E0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085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F5709F-CF37-A14B-9588-C8BB70BAD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E2A17-4C64-5848-B20F-129782232CAB}" type="datetimeFigureOut">
              <a:rPr lang="en-US" smtClean="0"/>
              <a:t>9/5/2024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776D11-6F26-2C4B-8FAE-63319016A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68D405-E1D2-B945-A049-39FF7BC30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F500E-AF70-C143-9028-DB0D10E3E0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302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4129F-031D-A044-89C7-548D8B8D2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DF8733-23E7-1041-86D1-846219B1D6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71365C-6FA4-C940-B6DA-C50EFB16AE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55EFAA-422A-B94F-BCA8-61A2B5AC4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E2A17-4C64-5848-B20F-129782232CAB}" type="datetimeFigureOut">
              <a:rPr lang="en-US" smtClean="0"/>
              <a:t>9/5/2024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C86F51-8305-AE47-B9CB-0AA693EDD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778038-E1EA-274D-A0E7-B2F53448D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F500E-AF70-C143-9028-DB0D10E3E0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877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25104-14B2-AD42-AFF2-7CC9343CF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E7BC6F-5BDA-4345-8EC0-8B1B5C2E3A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4198DC-8E97-924E-A0FA-9C47B3B73A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E773EE-4DC1-B145-972F-BDCD88F85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E2A17-4C64-5848-B20F-129782232CAB}" type="datetimeFigureOut">
              <a:rPr lang="en-US" smtClean="0"/>
              <a:t>9/5/2024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2DC117-FA53-B04E-A1A7-E870AA2A4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BC2864-92EC-A04F-B931-E4A0A2391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F500E-AF70-C143-9028-DB0D10E3E0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367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581993-53AC-5B48-8F55-2EDECF15B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9910FB-F19B-304B-98C9-4DFCFE7EF4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E8BAEB-1705-0D4F-A497-7B65356B22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3E2A17-4C64-5848-B20F-129782232CAB}" type="datetimeFigureOut">
              <a:rPr lang="en-US" smtClean="0"/>
              <a:t>9/5/2024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D6C7E-3A78-D241-9DA7-4F2614A3A8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83B83D-0ED7-0147-9042-7EB878110A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CF500E-AF70-C143-9028-DB0D10E3E04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AFB773F-FC55-0F43-B1F5-0A2D174EFD00}"/>
              </a:ext>
            </a:extLst>
          </p:cNvPr>
          <p:cNvSpPr/>
          <p:nvPr userDrawn="1"/>
        </p:nvSpPr>
        <p:spPr>
          <a:xfrm>
            <a:off x="0" y="0"/>
            <a:ext cx="3058510" cy="231228"/>
          </a:xfrm>
          <a:prstGeom prst="rect">
            <a:avLst/>
          </a:prstGeom>
          <a:solidFill>
            <a:srgbClr val="0080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94A72F-D198-1C48-B9CC-4CB1D2F651F5}"/>
              </a:ext>
            </a:extLst>
          </p:cNvPr>
          <p:cNvSpPr/>
          <p:nvPr userDrawn="1"/>
        </p:nvSpPr>
        <p:spPr>
          <a:xfrm>
            <a:off x="9154510" y="0"/>
            <a:ext cx="3037490" cy="231227"/>
          </a:xfrm>
          <a:prstGeom prst="rect">
            <a:avLst/>
          </a:prstGeom>
          <a:solidFill>
            <a:srgbClr val="0080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8F1034D-E974-E543-8E04-AAA46F64A93E}"/>
              </a:ext>
            </a:extLst>
          </p:cNvPr>
          <p:cNvSpPr/>
          <p:nvPr userDrawn="1"/>
        </p:nvSpPr>
        <p:spPr>
          <a:xfrm>
            <a:off x="3037490" y="0"/>
            <a:ext cx="3058510" cy="231228"/>
          </a:xfrm>
          <a:prstGeom prst="rect">
            <a:avLst/>
          </a:prstGeom>
          <a:solidFill>
            <a:srgbClr val="BFD7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FD1B92B-61D3-B44C-8C65-1A89752DFA07}"/>
              </a:ext>
            </a:extLst>
          </p:cNvPr>
          <p:cNvSpPr/>
          <p:nvPr userDrawn="1"/>
        </p:nvSpPr>
        <p:spPr>
          <a:xfrm>
            <a:off x="6096000" y="0"/>
            <a:ext cx="3058510" cy="231228"/>
          </a:xfrm>
          <a:prstGeom prst="rect">
            <a:avLst/>
          </a:prstGeom>
          <a:solidFill>
            <a:srgbClr val="F8A8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D9A2F2E-94CA-FC4C-8834-7F23E946EC9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13862" y="5811382"/>
            <a:ext cx="601755" cy="88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696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meownershipsf.org/homebuyer-education/" TargetMode="External"/><Relationship Id="rId2" Type="http://schemas.openxmlformats.org/officeDocument/2006/relationships/hyperlink" Target="https://sf.gov/determine-if-you-can-buy-affordable-housing-program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housing.sfgov.org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housing.sfgov.org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TIAdvisor@arws.com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uture Treasure Island Shoreline">
            <a:extLst>
              <a:ext uri="{FF2B5EF4-FFF2-40B4-BE49-F238E27FC236}">
                <a16:creationId xmlns:a16="http://schemas.microsoft.com/office/drawing/2014/main" id="{52659774-A377-BE71-3B3A-A6047CBC42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" r="154"/>
          <a:stretch/>
        </p:blipFill>
        <p:spPr bwMode="auto">
          <a:xfrm>
            <a:off x="0" y="212943"/>
            <a:ext cx="12173191" cy="679537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D5536486-DC41-8E3B-FE0B-9A6BF4D199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1090" y="2552867"/>
            <a:ext cx="7589951" cy="1652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66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66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66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66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66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66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66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66"/>
                </a:solidFill>
                <a:latin typeface="Calibri" pitchFamily="34" charset="0"/>
              </a:defRPr>
            </a:lvl9pPr>
          </a:lstStyle>
          <a:p>
            <a:pPr algn="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4000" b="0" kern="0" dirty="0">
                <a:solidFill>
                  <a:schemeClr val="bg1"/>
                </a:solidFill>
                <a:effectLst>
                  <a:outerShdw dist="50800" sx="1000" sy="1000" algn="ctr" rotWithShape="0">
                    <a:srgbClr val="000000">
                      <a:alpha val="43137"/>
                    </a:srgbClr>
                  </a:outerShdw>
                </a:effectLst>
                <a:latin typeface="Calibri"/>
              </a:rPr>
              <a:t>Transition Housing Update</a:t>
            </a:r>
          </a:p>
          <a:p>
            <a:pPr algn="r">
              <a:spcBef>
                <a:spcPts val="0"/>
              </a:spcBef>
              <a:spcAft>
                <a:spcPts val="0"/>
              </a:spcAft>
              <a:defRPr/>
            </a:pPr>
            <a:endParaRPr lang="en-US" sz="2400" b="0" kern="0" dirty="0">
              <a:solidFill>
                <a:schemeClr val="bg1"/>
              </a:solidFill>
              <a:effectLst>
                <a:outerShdw dist="50800" sx="1000" sy="1000" algn="ctr" rotWithShape="0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algn="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0" kern="0" dirty="0">
                <a:solidFill>
                  <a:schemeClr val="bg1"/>
                </a:solidFill>
                <a:effectLst>
                  <a:outerShdw dist="50800" sx="1000" sy="1000" algn="ctr" rotWithShape="0">
                    <a:srgbClr val="000000">
                      <a:alpha val="43137"/>
                    </a:srgbClr>
                  </a:outerShdw>
                </a:effectLst>
                <a:latin typeface="Calibri"/>
              </a:rPr>
              <a:t>TIDA Housing, Infrastructure, Transportation, </a:t>
            </a:r>
            <a:br>
              <a:rPr lang="en-US" sz="2400" b="0" kern="0" dirty="0">
                <a:solidFill>
                  <a:schemeClr val="bg1"/>
                </a:solidFill>
                <a:effectLst>
                  <a:outerShdw dist="50800" sx="1000" sy="1000" algn="ctr" rotWithShape="0">
                    <a:srgbClr val="000000">
                      <a:alpha val="43137"/>
                    </a:srgbClr>
                  </a:outerShdw>
                </a:effectLst>
                <a:latin typeface="Calibri"/>
              </a:rPr>
            </a:br>
            <a:r>
              <a:rPr lang="en-US" sz="2400" b="0" kern="0" dirty="0">
                <a:solidFill>
                  <a:schemeClr val="bg1"/>
                </a:solidFill>
                <a:effectLst>
                  <a:outerShdw dist="50800" sx="1000" sy="1000" algn="ctr" rotWithShape="0">
                    <a:srgbClr val="000000">
                      <a:alpha val="43137"/>
                    </a:srgbClr>
                  </a:outerShdw>
                </a:effectLst>
                <a:latin typeface="Calibri"/>
              </a:rPr>
              <a:t>&amp; Sustainability Committee</a:t>
            </a:r>
          </a:p>
          <a:p>
            <a:pPr algn="r">
              <a:spcBef>
                <a:spcPts val="0"/>
              </a:spcBef>
              <a:spcAft>
                <a:spcPts val="0"/>
              </a:spcAft>
              <a:defRPr/>
            </a:pPr>
            <a:endParaRPr lang="en-US" sz="2400" b="0" kern="0" dirty="0">
              <a:solidFill>
                <a:schemeClr val="bg1"/>
              </a:solidFill>
              <a:effectLst>
                <a:outerShdw dist="50800" sx="1000" sy="1000" algn="ctr" rotWithShape="0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algn="r">
              <a:spcBef>
                <a:spcPts val="0"/>
              </a:spcBef>
              <a:spcAft>
                <a:spcPts val="0"/>
              </a:spcAft>
              <a:defRPr/>
            </a:pPr>
            <a:endParaRPr lang="en-US" sz="2400" b="0" kern="0" dirty="0">
              <a:solidFill>
                <a:schemeClr val="bg1"/>
              </a:solidFill>
              <a:effectLst>
                <a:outerShdw dist="50800" sx="1000" sy="1000" algn="ctr" rotWithShape="0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algn="r">
              <a:spcBef>
                <a:spcPts val="0"/>
              </a:spcBef>
              <a:spcAft>
                <a:spcPts val="0"/>
              </a:spcAft>
              <a:defRPr/>
            </a:pPr>
            <a:endParaRPr lang="en-US" sz="2400" b="0" kern="0" dirty="0">
              <a:solidFill>
                <a:schemeClr val="bg1"/>
              </a:solidFill>
              <a:effectLst>
                <a:outerShdw dist="50800" sx="1000" sy="1000" algn="ctr" rotWithShape="0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algn="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0" kern="0" dirty="0">
                <a:solidFill>
                  <a:schemeClr val="bg1"/>
                </a:solidFill>
                <a:effectLst>
                  <a:outerShdw dist="50800" sx="1000" sy="1000" algn="ctr" rotWithShape="0">
                    <a:srgbClr val="000000">
                      <a:alpha val="43137"/>
                    </a:srgbClr>
                  </a:outerShdw>
                </a:effectLst>
                <a:latin typeface="Calibri"/>
              </a:rPr>
              <a:t>September 6, 2024</a:t>
            </a:r>
            <a:br>
              <a:rPr lang="en-US" sz="2400" b="0" kern="0" dirty="0">
                <a:solidFill>
                  <a:schemeClr val="bg1"/>
                </a:solidFill>
                <a:effectLst>
                  <a:outerShdw dist="50800" sx="1000" sy="1000" algn="ctr" rotWithShape="0">
                    <a:srgbClr val="000000">
                      <a:alpha val="43137"/>
                    </a:srgbClr>
                  </a:outerShdw>
                </a:effectLst>
                <a:latin typeface="Calibri"/>
              </a:rPr>
            </a:br>
            <a:br>
              <a:rPr lang="en-US" sz="1600" b="0" kern="0" dirty="0">
                <a:effectLst>
                  <a:outerShdw dist="50800" sx="1000" sy="1000" algn="ctr" rotWithShape="0">
                    <a:srgbClr val="000000">
                      <a:alpha val="43137"/>
                    </a:srgbClr>
                  </a:outerShdw>
                </a:effectLst>
                <a:latin typeface="Calibri"/>
              </a:rPr>
            </a:br>
            <a:br>
              <a:rPr lang="en-US" sz="3600" kern="0" dirty="0">
                <a:effectLst>
                  <a:outerShdw dist="50800" sx="1000" sy="1000" algn="ctr" rotWithShape="0">
                    <a:srgbClr val="000000">
                      <a:alpha val="43137"/>
                    </a:srgbClr>
                  </a:outerShdw>
                </a:effectLst>
                <a:latin typeface="Calibri"/>
              </a:rPr>
            </a:br>
            <a:endParaRPr lang="en-US" sz="3200" kern="0" dirty="0">
              <a:effectLst>
                <a:outerShdw dist="50800" sx="1000" sy="1000" algn="ctr" rotWithShape="0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3088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DE51A20-9CEA-C53C-6C33-BF20C835D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01" y="267690"/>
            <a:ext cx="10515600" cy="766632"/>
          </a:xfrm>
          <a:ln w="12700">
            <a:noFill/>
          </a:ln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80A1"/>
                </a:solidFill>
              </a:rPr>
              <a:t>Housing Opportunities for All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7BD222-8936-9737-9682-3085BA6570C1}"/>
              </a:ext>
            </a:extLst>
          </p:cNvPr>
          <p:cNvSpPr txBox="1"/>
          <p:nvPr/>
        </p:nvSpPr>
        <p:spPr>
          <a:xfrm>
            <a:off x="0" y="1054223"/>
            <a:ext cx="12192000" cy="4712187"/>
          </a:xfrm>
          <a:prstGeom prst="rect">
            <a:avLst/>
          </a:prstGeom>
          <a:solidFill>
            <a:srgbClr val="BBE0E3"/>
          </a:solidFill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defRPr/>
            </a:pP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How to apply for an Inclusionary Condominium at Below Market Rate</a:t>
            </a:r>
          </a:p>
          <a:p>
            <a:pPr marL="800100" lvl="1" indent="-34290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Font typeface="Symbol" panose="05050102010706020507" pitchFamily="18" charset="2"/>
              <a:buChar char=""/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Determine if you can buy a Below Market Rate condominium. </a:t>
            </a:r>
            <a:r>
              <a:rPr kumimoji="0" lang="en-US" sz="2000" b="0" i="0" u="sng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https://sf.gov/determine-if-you-can-buy-affordable-housing-program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800100" lvl="1" indent="-34290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Font typeface="Symbol" panose="05050102010706020507" pitchFamily="18" charset="2"/>
              <a:buChar char=""/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Complete all First Time Homebuyer Education and Obtain a Certificate. </a:t>
            </a:r>
            <a:r>
              <a:rPr kumimoji="0" lang="en-US" sz="2000" b="0" i="0" u="sng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https://www.homeownershipsf.org/homebuyer-education/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800100" lvl="1" indent="-34290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Font typeface="Symbol" panose="05050102010706020507" pitchFamily="18" charset="2"/>
              <a:buChar char=""/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Register on DAHLIA. </a:t>
            </a:r>
            <a:r>
              <a:rPr kumimoji="0" lang="en-US" sz="2000" b="0" i="0" u="sng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https://housing.sfgov.org/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Font typeface="Symbol" panose="05050102010706020507" pitchFamily="18" charset="2"/>
              <a:buChar char=""/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Apply on DAHLIA when the property is advertised for sale. </a:t>
            </a:r>
            <a:r>
              <a:rPr kumimoji="0" lang="en-US" sz="2000" b="0" i="0" u="sng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https://housing.sfgov.org/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Font typeface="Symbol" panose="05050102010706020507" pitchFamily="18" charset="2"/>
              <a:buChar char=""/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If you win the DAHLIA lottery, work with MOHCD and your lender to complete the purchase of your condominium.</a:t>
            </a:r>
          </a:p>
        </p:txBody>
      </p:sp>
    </p:spTree>
    <p:extLst>
      <p:ext uri="{BB962C8B-B14F-4D97-AF65-F5344CB8AC3E}">
        <p14:creationId xmlns:p14="http://schemas.microsoft.com/office/powerpoint/2010/main" val="21085494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0D9B6EE-70AE-766D-1F8A-F1144424BBE1}"/>
              </a:ext>
            </a:extLst>
          </p:cNvPr>
          <p:cNvSpPr txBox="1"/>
          <p:nvPr/>
        </p:nvSpPr>
        <p:spPr>
          <a:xfrm>
            <a:off x="206771" y="321648"/>
            <a:ext cx="11038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28727A"/>
                </a:solidFill>
                <a:latin typeface="+mj-lt"/>
              </a:rPr>
              <a:t>Encouraging Villages Residents to Act Now!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DD5BB7-B2EB-8532-B82E-669EDCEDF70A}"/>
              </a:ext>
            </a:extLst>
          </p:cNvPr>
          <p:cNvSpPr txBox="1"/>
          <p:nvPr/>
        </p:nvSpPr>
        <p:spPr>
          <a:xfrm>
            <a:off x="1073117" y="3247931"/>
            <a:ext cx="9867900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TI Advisors are working with Star View Court and Isle House to support all applicants.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80F0A0-0A51-5ED1-9982-29E706FE6CA1}"/>
              </a:ext>
            </a:extLst>
          </p:cNvPr>
          <p:cNvSpPr txBox="1"/>
          <p:nvPr/>
        </p:nvSpPr>
        <p:spPr>
          <a:xfrm>
            <a:off x="1073117" y="3658110"/>
            <a:ext cx="9867900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TI Advisors are providing resident support for access to affordable housing, </a:t>
            </a:r>
            <a:br>
              <a:rPr lang="en-US" dirty="0"/>
            </a:br>
            <a:r>
              <a:rPr lang="en-US" dirty="0"/>
              <a:t>DAHLIA registration, and Premarketing Notices.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FEF75B-AF16-A779-9CF0-F50C5AAA2C4A}"/>
              </a:ext>
            </a:extLst>
          </p:cNvPr>
          <p:cNvSpPr txBox="1"/>
          <p:nvPr/>
        </p:nvSpPr>
        <p:spPr>
          <a:xfrm>
            <a:off x="1073117" y="4855030"/>
            <a:ext cx="9867900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TI Advisors managing all In Lieu Claims and Moving claims with residents and City Finance.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D7A65D-D2D6-747F-CB62-E618A22BBD07}"/>
              </a:ext>
            </a:extLst>
          </p:cNvPr>
          <p:cNvSpPr txBox="1"/>
          <p:nvPr/>
        </p:nvSpPr>
        <p:spPr>
          <a:xfrm>
            <a:off x="1073117" y="4402398"/>
            <a:ext cx="9867900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TI Advisors are coordinating moves with residents and moving companies.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27E9C6-6026-EEFB-286B-3BC3B71D27A3}"/>
              </a:ext>
            </a:extLst>
          </p:cNvPr>
          <p:cNvSpPr txBox="1"/>
          <p:nvPr/>
        </p:nvSpPr>
        <p:spPr>
          <a:xfrm>
            <a:off x="1174710" y="1320785"/>
            <a:ext cx="929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28727A"/>
                </a:solidFill>
              </a:rPr>
              <a:t>TI Advisors First Line of Response and Support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460D78-5269-EE21-6A34-7FE75DE7A0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612" y="5278045"/>
            <a:ext cx="4668180" cy="15106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3958D2-2B96-9D19-760F-E8948C58F0EF}"/>
              </a:ext>
            </a:extLst>
          </p:cNvPr>
          <p:cNvSpPr txBox="1"/>
          <p:nvPr/>
        </p:nvSpPr>
        <p:spPr>
          <a:xfrm>
            <a:off x="1073117" y="2110412"/>
            <a:ext cx="9867900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TI Advisors generate all noticing and documentation to support TIDA THRR program.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A80745-61E0-3B50-5945-94D1F3D275A4}"/>
              </a:ext>
            </a:extLst>
          </p:cNvPr>
          <p:cNvSpPr txBox="1"/>
          <p:nvPr/>
        </p:nvSpPr>
        <p:spPr>
          <a:xfrm>
            <a:off x="1073117" y="2546557"/>
            <a:ext cx="9867900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TI Advisors are the primary contact for residents responding to notices and seeking guidance </a:t>
            </a:r>
            <a:br>
              <a:rPr lang="en-US" dirty="0"/>
            </a:br>
            <a:r>
              <a:rPr lang="en-US" dirty="0"/>
              <a:t>for future housing opportunities. </a:t>
            </a:r>
          </a:p>
        </p:txBody>
      </p:sp>
    </p:spTree>
    <p:extLst>
      <p:ext uri="{BB962C8B-B14F-4D97-AF65-F5344CB8AC3E}">
        <p14:creationId xmlns:p14="http://schemas.microsoft.com/office/powerpoint/2010/main" val="3745987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D17F6-5614-C5A7-2A09-D5484C3E21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445" y="447261"/>
            <a:ext cx="7001691" cy="6214796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rgbClr val="0080A1"/>
                </a:solidFill>
              </a:rPr>
              <a:t>Star View Court: 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rgbClr val="0080A1"/>
                </a:solidFill>
              </a:rPr>
              <a:t>	Transitioning Legacy and Mixed Households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dirty="0"/>
              <a:t>Thirty initial 120-Day First Notices to Move</a:t>
            </a:r>
          </a:p>
          <a:p>
            <a:pPr lvl="1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rgbClr val="0080A1"/>
                </a:solidFill>
              </a:rPr>
              <a:t>Notices expire September 16</a:t>
            </a:r>
            <a:r>
              <a:rPr lang="en-US" sz="1800" baseline="30000" dirty="0">
                <a:solidFill>
                  <a:srgbClr val="0080A1"/>
                </a:solidFill>
              </a:rPr>
              <a:t>th</a:t>
            </a:r>
            <a:r>
              <a:rPr lang="en-US" sz="1800" dirty="0">
                <a:solidFill>
                  <a:srgbClr val="0080A1"/>
                </a:solidFill>
              </a:rPr>
              <a:t> </a:t>
            </a:r>
          </a:p>
          <a:p>
            <a:pPr lvl="1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rgbClr val="0080A1"/>
                </a:solidFill>
              </a:rPr>
              <a:t>Supporting Star View Court Property Managers in lease up</a:t>
            </a:r>
          </a:p>
          <a:p>
            <a:pPr lvl="1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rgbClr val="0080A1"/>
                </a:solidFill>
              </a:rPr>
              <a:t>8 households have completed moves</a:t>
            </a:r>
          </a:p>
          <a:p>
            <a:pPr lvl="1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rgbClr val="0080A1"/>
                </a:solidFill>
              </a:rPr>
              <a:t>7 have signed leases and scheduled moves</a:t>
            </a:r>
          </a:p>
          <a:p>
            <a:pPr lvl="1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rgbClr val="0080A1"/>
                </a:solidFill>
              </a:rPr>
              <a:t>4 households are anticipated to complete move to SVC</a:t>
            </a:r>
          </a:p>
          <a:p>
            <a:pPr lvl="1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rgbClr val="0080A1"/>
                </a:solidFill>
              </a:rPr>
              <a:t>6 households have applied for Payment In-Lieu of Transition Unit</a:t>
            </a:r>
          </a:p>
          <a:p>
            <a:pPr lvl="1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rgbClr val="0080A1"/>
                </a:solidFill>
              </a:rPr>
              <a:t>3 households are pursuing inclusionary affordable units </a:t>
            </a:r>
          </a:p>
          <a:p>
            <a:pPr lvl="1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rgbClr val="0080A1"/>
                </a:solidFill>
              </a:rPr>
              <a:t>2 households have had household changes that alter eligibility (will rescind Move Notices) </a:t>
            </a:r>
            <a:r>
              <a:rPr lang="en-US" sz="1400" dirty="0">
                <a:solidFill>
                  <a:srgbClr val="0080A1"/>
                </a:solidFill>
              </a:rPr>
              <a:t> </a:t>
            </a:r>
          </a:p>
          <a:p>
            <a:pPr marL="457200" lvl="1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sz="2000" dirty="0"/>
              <a:t>Nine additional 120-Day First Notices to Move were issued </a:t>
            </a:r>
            <a:br>
              <a:rPr lang="en-US" sz="2000" dirty="0"/>
            </a:br>
            <a:r>
              <a:rPr lang="en-US" sz="2000" dirty="0"/>
              <a:t>on August 20</a:t>
            </a:r>
            <a:r>
              <a:rPr lang="en-US" sz="2000" baseline="30000" dirty="0"/>
              <a:t>th</a:t>
            </a:r>
            <a:r>
              <a:rPr lang="en-US" sz="2000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A71FA6-3D3D-150E-C74F-FC3C280F25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4725" y="1001865"/>
            <a:ext cx="4547275" cy="585613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4" name="Picture 3" descr="A building with glass windows&#10;&#10;Description automatically generated">
            <a:extLst>
              <a:ext uri="{FF2B5EF4-FFF2-40B4-BE49-F238E27FC236}">
                <a16:creationId xmlns:a16="http://schemas.microsoft.com/office/drawing/2014/main" id="{BBF47060-309F-FA43-52CF-D649A708E6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20"/>
          <a:stretch/>
        </p:blipFill>
        <p:spPr>
          <a:xfrm>
            <a:off x="7443220" y="240183"/>
            <a:ext cx="5110186" cy="661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70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B5A8E1-CE6C-CADD-08BE-149F33B38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75252"/>
            <a:ext cx="7726217" cy="5808428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rgbClr val="0080A1"/>
                </a:solidFill>
              </a:rPr>
              <a:t>Star View Court:  </a:t>
            </a:r>
          </a:p>
          <a:p>
            <a:pPr marL="457200" lvl="1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>
                <a:solidFill>
                  <a:srgbClr val="0080A1"/>
                </a:solidFill>
              </a:rPr>
              <a:t>Legacy and Vested resident entries in the DAHLIA lottery</a:t>
            </a:r>
          </a:p>
          <a:p>
            <a:pPr marL="0" indent="0">
              <a:buNone/>
            </a:pPr>
            <a:endParaRPr lang="en-US" sz="2400" dirty="0">
              <a:solidFill>
                <a:srgbClr val="0080A1"/>
              </a:solidFill>
            </a:endParaRPr>
          </a:p>
          <a:p>
            <a:pPr marL="0" indent="0">
              <a:buNone/>
            </a:pPr>
            <a:r>
              <a:rPr lang="en-US" sz="2400" dirty="0"/>
              <a:t>DAHLIA Lottery results posted on May 24</a:t>
            </a:r>
            <a:r>
              <a:rPr lang="en-US" sz="2400" baseline="30000" dirty="0"/>
              <a:t>th</a:t>
            </a:r>
            <a:endParaRPr lang="en-US" sz="2400" dirty="0"/>
          </a:p>
          <a:p>
            <a:pPr marL="0" indent="0">
              <a:buNone/>
            </a:pPr>
            <a:endParaRPr lang="en-US" sz="2400" dirty="0">
              <a:solidFill>
                <a:srgbClr val="0080A1"/>
              </a:solidFill>
            </a:endParaRPr>
          </a:p>
          <a:p>
            <a:r>
              <a:rPr lang="en-US" sz="2400" dirty="0">
                <a:solidFill>
                  <a:srgbClr val="0080A1"/>
                </a:solidFill>
              </a:rPr>
              <a:t>37 residents from The Villages applied</a:t>
            </a:r>
          </a:p>
          <a:p>
            <a:pPr lvl="1"/>
            <a:r>
              <a:rPr lang="en-US" sz="2000" dirty="0">
                <a:solidFill>
                  <a:srgbClr val="0080A1"/>
                </a:solidFill>
              </a:rPr>
              <a:t>11 Legacy Residents</a:t>
            </a:r>
          </a:p>
          <a:p>
            <a:pPr lvl="1"/>
            <a:r>
              <a:rPr lang="en-US" sz="2000" dirty="0">
                <a:solidFill>
                  <a:srgbClr val="0080A1"/>
                </a:solidFill>
              </a:rPr>
              <a:t>26 Vested Residents</a:t>
            </a:r>
          </a:p>
          <a:p>
            <a:pPr lvl="1"/>
            <a:endParaRPr lang="en-US" sz="1800" dirty="0">
              <a:solidFill>
                <a:srgbClr val="0080A1"/>
              </a:solidFill>
            </a:endParaRPr>
          </a:p>
          <a:p>
            <a:r>
              <a:rPr lang="en-US" sz="2400" dirty="0">
                <a:solidFill>
                  <a:srgbClr val="0080A1"/>
                </a:solidFill>
              </a:rPr>
              <a:t>Nine residents have signed leases at SVC</a:t>
            </a:r>
          </a:p>
          <a:p>
            <a:pPr lvl="1"/>
            <a:r>
              <a:rPr lang="en-US" sz="2000" dirty="0">
                <a:solidFill>
                  <a:srgbClr val="0080A1"/>
                </a:solidFill>
              </a:rPr>
              <a:t>Two have applications pending</a:t>
            </a:r>
          </a:p>
          <a:p>
            <a:pPr lvl="1"/>
            <a:endParaRPr lang="en-US" sz="2000" dirty="0">
              <a:solidFill>
                <a:srgbClr val="0080A1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rgbClr val="0080A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327D33-92A6-D6C1-DF73-3781C7B0E6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47" b="1"/>
          <a:stretch/>
        </p:blipFill>
        <p:spPr>
          <a:xfrm>
            <a:off x="8489694" y="-1"/>
            <a:ext cx="3702306" cy="680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0669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B5A8E1-CE6C-CADD-08BE-149F33B38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75252"/>
            <a:ext cx="5638799" cy="48850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rgbClr val="0080A1"/>
                </a:solidFill>
              </a:rPr>
              <a:t>Isle House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80A1"/>
                </a:solidFill>
              </a:rPr>
              <a:t>24 Inclusionary Affordable Apartments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80A1"/>
                </a:solidFill>
              </a:rPr>
              <a:t>DAHLIA Lottery for Isle House held in July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80A1"/>
                </a:solidFill>
              </a:rPr>
              <a:t>36 residents from The Villages applied</a:t>
            </a:r>
          </a:p>
          <a:p>
            <a:pPr lvl="1"/>
            <a:r>
              <a:rPr lang="en-US" sz="2000" dirty="0">
                <a:solidFill>
                  <a:srgbClr val="0080A1"/>
                </a:solidFill>
              </a:rPr>
              <a:t>20 Legacy Residents</a:t>
            </a:r>
          </a:p>
          <a:p>
            <a:pPr lvl="1"/>
            <a:r>
              <a:rPr lang="en-US" sz="2000" dirty="0">
                <a:solidFill>
                  <a:srgbClr val="0080A1"/>
                </a:solidFill>
              </a:rPr>
              <a:t>16 Vested Residents</a:t>
            </a:r>
            <a:endParaRPr lang="en-US" sz="1800" dirty="0">
              <a:solidFill>
                <a:srgbClr val="0080A1"/>
              </a:solidFill>
            </a:endParaRPr>
          </a:p>
          <a:p>
            <a:r>
              <a:rPr lang="en-US" sz="2400" dirty="0">
                <a:solidFill>
                  <a:srgbClr val="0080A1"/>
                </a:solidFill>
              </a:rPr>
              <a:t>16 residents remain actively engaged </a:t>
            </a:r>
            <a:br>
              <a:rPr lang="en-US" sz="2400" dirty="0">
                <a:solidFill>
                  <a:srgbClr val="0080A1"/>
                </a:solidFill>
              </a:rPr>
            </a:br>
            <a:r>
              <a:rPr lang="en-US" sz="2400" dirty="0">
                <a:solidFill>
                  <a:srgbClr val="0080A1"/>
                </a:solidFill>
              </a:rPr>
              <a:t>in the application process</a:t>
            </a:r>
          </a:p>
          <a:p>
            <a:pPr lvl="1"/>
            <a:endParaRPr lang="en-US" sz="2000" dirty="0">
              <a:solidFill>
                <a:srgbClr val="0080A1"/>
              </a:solidFill>
            </a:endParaRPr>
          </a:p>
          <a:p>
            <a:pPr lvl="1"/>
            <a:endParaRPr lang="en-US" sz="2000" dirty="0">
              <a:solidFill>
                <a:srgbClr val="0080A1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rgbClr val="0080A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D613C1-96A2-576A-2B68-C7A2EE3717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1" t="3195"/>
          <a:stretch/>
        </p:blipFill>
        <p:spPr>
          <a:xfrm>
            <a:off x="6306603" y="429867"/>
            <a:ext cx="5774694" cy="5998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619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489D22BF-11A3-01F2-4500-53BC939B1E80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245491253"/>
              </p:ext>
            </p:extLst>
          </p:nvPr>
        </p:nvGraphicFramePr>
        <p:xfrm>
          <a:off x="2125269" y="3881488"/>
          <a:ext cx="3907426" cy="268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2953">
                  <a:extLst>
                    <a:ext uri="{9D8B030D-6E8A-4147-A177-3AD203B41FA5}">
                      <a16:colId xmlns:a16="http://schemas.microsoft.com/office/drawing/2014/main" val="4034015290"/>
                    </a:ext>
                  </a:extLst>
                </a:gridCol>
                <a:gridCol w="1384473">
                  <a:extLst>
                    <a:ext uri="{9D8B030D-6E8A-4147-A177-3AD203B41FA5}">
                      <a16:colId xmlns:a16="http://schemas.microsoft.com/office/drawing/2014/main" val="25923122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Swords to Plowshares </a:t>
                      </a:r>
                    </a:p>
                  </a:txBody>
                  <a:tcPr marL="92354" marR="92354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A83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36 Units</a:t>
                      </a:r>
                    </a:p>
                  </a:txBody>
                  <a:tcPr marL="92354" marR="92354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A83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79997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Catholic Charities</a:t>
                      </a:r>
                    </a:p>
                  </a:txBody>
                  <a:tcPr marL="92354" marR="92354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6B9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66 Units</a:t>
                      </a:r>
                      <a:endParaRPr lang="en-US" sz="2000" dirty="0"/>
                    </a:p>
                  </a:txBody>
                  <a:tcPr marL="92354" marR="92354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6B9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7033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HealthRight</a:t>
                      </a: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360</a:t>
                      </a:r>
                    </a:p>
                  </a:txBody>
                  <a:tcPr marL="92354" marR="92354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1C24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44 Units</a:t>
                      </a:r>
                      <a:endParaRPr lang="en-US" sz="2000" dirty="0"/>
                    </a:p>
                  </a:txBody>
                  <a:tcPr marL="92354" marR="92354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1C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15171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HomeRise</a:t>
                      </a: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2000" dirty="0"/>
                    </a:p>
                  </a:txBody>
                  <a:tcPr marL="92354" marR="92354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AA53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114 Units</a:t>
                      </a:r>
                      <a:endParaRPr lang="en-US" sz="2000" dirty="0"/>
                    </a:p>
                  </a:txBody>
                  <a:tcPr marL="92354" marR="92354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AA53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84430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One TI Total </a:t>
                      </a:r>
                      <a:endParaRPr lang="en-US" sz="2000" dirty="0"/>
                    </a:p>
                  </a:txBody>
                  <a:tcPr marL="92354" marR="92354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260</a:t>
                      </a:r>
                      <a:endParaRPr lang="en-US" sz="2000" dirty="0"/>
                    </a:p>
                  </a:txBody>
                  <a:tcPr marL="92354" marR="92354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36190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/>
                    </a:p>
                  </a:txBody>
                  <a:tcPr marL="92354" marR="92354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0" i="1" u="dbl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>
                            <a:solidFill>
                              <a:srgbClr val="FF0000"/>
                            </a:solidFill>
                          </a:uFill>
                          <a:latin typeface="Brush Script MT" panose="03060802040406070304" pitchFamily="66" charset="0"/>
                          <a:ea typeface="+mn-ea"/>
                          <a:cs typeface="+mn-cs"/>
                        </a:rPr>
                        <a:t>158</a:t>
                      </a:r>
                      <a:endParaRPr lang="en-US" sz="4000" b="0" i="1" u="dbl" baseline="0" dirty="0">
                        <a:solidFill>
                          <a:srgbClr val="FF0000"/>
                        </a:solidFill>
                        <a:uFill>
                          <a:solidFill>
                            <a:srgbClr val="FF0000"/>
                          </a:solidFill>
                        </a:uFill>
                        <a:latin typeface="Brush Script MT" panose="03060802040406070304" pitchFamily="66" charset="0"/>
                      </a:endParaRPr>
                    </a:p>
                  </a:txBody>
                  <a:tcPr marL="92354" marR="92354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480613"/>
                  </a:ext>
                </a:extLst>
              </a:tr>
            </a:tbl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677388EC-066E-080D-D2A4-09245812F2D9}"/>
              </a:ext>
            </a:extLst>
          </p:cNvPr>
          <p:cNvSpPr/>
          <p:nvPr/>
        </p:nvSpPr>
        <p:spPr>
          <a:xfrm>
            <a:off x="5118295" y="5895345"/>
            <a:ext cx="9144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419B67-E747-C687-B6E1-29CC370AC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Treasure Island Housing Providers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2E8D22-3B3D-1E8A-8FF5-0FE322B1274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fontAlgn="ctr">
              <a:spcBef>
                <a:spcPts val="0"/>
              </a:spcBef>
            </a:pPr>
            <a:r>
              <a:rPr lang="en-US" sz="1800" b="1" dirty="0">
                <a:solidFill>
                  <a:srgbClr val="FFFFFF"/>
                </a:solidFill>
                <a:latin typeface="Calibri" panose="020F0502020204030204" pitchFamily="34" charset="0"/>
              </a:rPr>
              <a:t>Swords to Plowshares </a:t>
            </a:r>
            <a:endParaRPr lang="en-US" sz="1800" dirty="0">
              <a:latin typeface="Arial" panose="020B0604020202020204" pitchFamily="34" charset="0"/>
            </a:endParaRPr>
          </a:p>
          <a:p>
            <a:pPr marL="0" algn="r" fontAlgn="ctr">
              <a:spcBef>
                <a:spcPts val="0"/>
              </a:spcBef>
            </a:pPr>
            <a:r>
              <a:rPr lang="en-US" sz="1800" b="1" dirty="0">
                <a:solidFill>
                  <a:srgbClr val="FFFFFF"/>
                </a:solidFill>
                <a:latin typeface="Calibri" panose="020F0502020204030204" pitchFamily="34" charset="0"/>
              </a:rPr>
              <a:t>36 Units</a:t>
            </a:r>
            <a:endParaRPr lang="en-US" sz="1800" dirty="0">
              <a:latin typeface="Arial" panose="020B0604020202020204" pitchFamily="34" charset="0"/>
            </a:endParaRPr>
          </a:p>
          <a:p>
            <a:pPr marL="0" indent="0">
              <a:spcBef>
                <a:spcPts val="0"/>
              </a:spcBef>
            </a:pPr>
            <a:r>
              <a:rPr lang="en-US" sz="1800" b="1" dirty="0">
                <a:solidFill>
                  <a:srgbClr val="FFFFFF"/>
                </a:solidFill>
                <a:latin typeface="Calibri" panose="020F0502020204030204" pitchFamily="34" charset="0"/>
              </a:rPr>
              <a:t>Catholic Charities</a:t>
            </a:r>
            <a:endParaRPr lang="en-US" sz="1800" dirty="0">
              <a:latin typeface="Arial" panose="020B0604020202020204" pitchFamily="34" charset="0"/>
            </a:endParaRPr>
          </a:p>
          <a:p>
            <a:pPr marL="0" algn="r" fontAlgn="ctr">
              <a:spcBef>
                <a:spcPts val="0"/>
              </a:spcBef>
            </a:pPr>
            <a:r>
              <a:rPr lang="en-US" sz="1800" b="1" dirty="0">
                <a:solidFill>
                  <a:srgbClr val="FFFFFF"/>
                </a:solidFill>
                <a:latin typeface="Calibri" panose="020F0502020204030204" pitchFamily="34" charset="0"/>
              </a:rPr>
              <a:t>66 Units</a:t>
            </a:r>
            <a:endParaRPr lang="en-US" sz="1800" dirty="0">
              <a:latin typeface="Arial" panose="020B0604020202020204" pitchFamily="34" charset="0"/>
            </a:endParaRPr>
          </a:p>
          <a:p>
            <a:pPr marL="0" indent="0">
              <a:spcBef>
                <a:spcPts val="0"/>
              </a:spcBef>
            </a:pPr>
            <a:r>
              <a:rPr lang="en-US" sz="18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HealthRight</a:t>
            </a:r>
            <a:r>
              <a:rPr lang="en-US" sz="1800" b="1" dirty="0">
                <a:solidFill>
                  <a:srgbClr val="FFFFFF"/>
                </a:solidFill>
                <a:latin typeface="Calibri" panose="020F0502020204030204" pitchFamily="34" charset="0"/>
              </a:rPr>
              <a:t> 360`</a:t>
            </a:r>
            <a:endParaRPr lang="en-US" sz="1800" dirty="0">
              <a:latin typeface="Arial" panose="020B0604020202020204" pitchFamily="34" charset="0"/>
            </a:endParaRPr>
          </a:p>
          <a:p>
            <a:pPr marL="0" algn="r" fontAlgn="ctr">
              <a:spcBef>
                <a:spcPts val="0"/>
              </a:spcBef>
            </a:pPr>
            <a:r>
              <a:rPr lang="en-US" sz="1800" b="1" dirty="0">
                <a:solidFill>
                  <a:srgbClr val="FFFFFF"/>
                </a:solidFill>
                <a:latin typeface="Calibri" panose="020F0502020204030204" pitchFamily="34" charset="0"/>
              </a:rPr>
              <a:t>44 Units</a:t>
            </a:r>
            <a:endParaRPr lang="en-US" sz="1800" dirty="0">
              <a:latin typeface="Arial" panose="020B0604020202020204" pitchFamily="34" charset="0"/>
            </a:endParaRPr>
          </a:p>
          <a:p>
            <a:pPr marL="0" indent="0">
              <a:spcBef>
                <a:spcPts val="0"/>
              </a:spcBef>
            </a:pPr>
            <a:r>
              <a:rPr lang="en-US" sz="18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HomeRise</a:t>
            </a:r>
            <a:r>
              <a:rPr lang="en-US" sz="1800" b="1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endParaRPr lang="en-US" sz="1800" dirty="0">
              <a:latin typeface="Arial" panose="020B0604020202020204" pitchFamily="34" charset="0"/>
            </a:endParaRPr>
          </a:p>
          <a:p>
            <a:pPr marL="0" algn="r" fontAlgn="ctr">
              <a:spcBef>
                <a:spcPts val="0"/>
              </a:spcBef>
            </a:pPr>
            <a:r>
              <a:rPr lang="en-US" sz="1800" b="1" dirty="0">
                <a:solidFill>
                  <a:srgbClr val="FFFFFF"/>
                </a:solidFill>
                <a:latin typeface="Calibri" panose="020F0502020204030204" pitchFamily="34" charset="0"/>
              </a:rPr>
              <a:t>114 Units</a:t>
            </a:r>
            <a:endParaRPr lang="en-US" sz="1800" dirty="0">
              <a:latin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CA0C6A00-8D22-82CD-218A-4D6268AF25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89093" y="1681164"/>
            <a:ext cx="2826698" cy="2190691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1DB151-4352-CB37-DE04-1B46BBFECA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276" y="1734977"/>
            <a:ext cx="2753139" cy="2083063"/>
          </a:xfrm>
          <a:prstGeom prst="rect">
            <a:avLst/>
          </a:prstGeom>
          <a:noFill/>
        </p:spPr>
      </p:pic>
      <p:graphicFrame>
        <p:nvGraphicFramePr>
          <p:cNvPr id="10" name="Content Placeholder 8">
            <a:extLst>
              <a:ext uri="{FF2B5EF4-FFF2-40B4-BE49-F238E27FC236}">
                <a16:creationId xmlns:a16="http://schemas.microsoft.com/office/drawing/2014/main" id="{971F9D6F-21F1-B3DB-8952-0C9128EED82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363187"/>
              </p:ext>
            </p:extLst>
          </p:nvPr>
        </p:nvGraphicFramePr>
        <p:xfrm>
          <a:off x="6169024" y="3881488"/>
          <a:ext cx="4782312" cy="268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6312">
                  <a:extLst>
                    <a:ext uri="{9D8B030D-6E8A-4147-A177-3AD203B41FA5}">
                      <a16:colId xmlns:a16="http://schemas.microsoft.com/office/drawing/2014/main" val="403401529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592312257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9542509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Pre-DDA Households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81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>
                            <a:solidFill>
                              <a:srgbClr val="FF0000"/>
                            </a:solidFill>
                          </a:uFill>
                          <a:latin typeface="Brush Script MT" panose="03060802040406070304" pitchFamily="66" charset="0"/>
                          <a:ea typeface="+mn-ea"/>
                          <a:cs typeface="+mn-cs"/>
                        </a:rPr>
                        <a:t>59</a:t>
                      </a:r>
                      <a:endParaRPr lang="en-US" sz="2000" b="0" i="1" u="none" baseline="0" dirty="0">
                        <a:solidFill>
                          <a:srgbClr val="FF0000"/>
                        </a:solidFill>
                        <a:uFill>
                          <a:solidFill>
                            <a:srgbClr val="FF0000"/>
                          </a:solidFill>
                        </a:uFill>
                        <a:latin typeface="Brush Script MT" panose="03060802040406070304" pitchFamily="66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79997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Mixed Households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52</a:t>
                      </a:r>
                      <a:endParaRPr lang="en-US" sz="20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en-US" sz="20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>
                            <a:solidFill>
                              <a:srgbClr val="FF0000"/>
                            </a:solidFill>
                          </a:uFill>
                          <a:latin typeface="Brush Script MT" panose="03060802040406070304" pitchFamily="66" charset="0"/>
                          <a:ea typeface="+mn-ea"/>
                          <a:cs typeface="+mn-cs"/>
                        </a:rPr>
                        <a:t>46</a:t>
                      </a:r>
                      <a:endParaRPr lang="en-US" sz="2000" u="none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7033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Post-DDA Households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146</a:t>
                      </a:r>
                      <a:endParaRPr lang="en-US" sz="20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en-US" sz="20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>
                            <a:solidFill>
                              <a:srgbClr val="FF0000"/>
                            </a:solidFill>
                          </a:uFill>
                          <a:latin typeface="Brush Script MT" panose="03060802040406070304" pitchFamily="66" charset="0"/>
                          <a:ea typeface="+mn-ea"/>
                          <a:cs typeface="+mn-cs"/>
                        </a:rPr>
                        <a:t>140</a:t>
                      </a:r>
                      <a:endParaRPr lang="en-US" sz="2000" u="none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15171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Commercial Leases </a:t>
                      </a:r>
                      <a:endParaRPr lang="en-US" sz="20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5E9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34</a:t>
                      </a:r>
                      <a:endParaRPr lang="en-US" sz="20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5E9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000" u="none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8443053"/>
                  </a:ext>
                </a:extLst>
              </a:tr>
              <a:tr h="24480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Villages Total </a:t>
                      </a:r>
                      <a:endParaRPr lang="en-US" sz="20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313</a:t>
                      </a:r>
                      <a:endParaRPr lang="en-US" sz="20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0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8878172"/>
                  </a:ext>
                </a:extLst>
              </a:tr>
              <a:tr h="24480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/>
                    </a:p>
                  </a:txBody>
                  <a:tcPr marL="92354" marR="92354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0" i="1" u="dbl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>
                            <a:solidFill>
                              <a:srgbClr val="FF0000"/>
                            </a:solidFill>
                          </a:uFill>
                          <a:latin typeface="Brush Script MT" panose="03060802040406070304" pitchFamily="66" charset="0"/>
                          <a:ea typeface="+mn-ea"/>
                          <a:cs typeface="+mn-cs"/>
                        </a:rPr>
                        <a:t>279</a:t>
                      </a:r>
                      <a:endParaRPr lang="en-US" sz="4000" b="0" i="1" u="dbl" baseline="0" dirty="0">
                        <a:solidFill>
                          <a:srgbClr val="FF0000"/>
                        </a:solidFill>
                        <a:uFill>
                          <a:solidFill>
                            <a:srgbClr val="FF0000"/>
                          </a:solidFill>
                        </a:uFill>
                        <a:latin typeface="Brush Script MT" panose="03060802040406070304" pitchFamily="66" charset="0"/>
                      </a:endParaRPr>
                    </a:p>
                  </a:txBody>
                  <a:tcPr marL="92354" marR="92354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4000" b="0" i="1" u="dbl" baseline="0" dirty="0">
                        <a:solidFill>
                          <a:srgbClr val="FF0000"/>
                        </a:solidFill>
                        <a:uFill>
                          <a:solidFill>
                            <a:srgbClr val="FF0000"/>
                          </a:solidFill>
                        </a:uFill>
                        <a:latin typeface="Brush Script MT" panose="03060802040406070304" pitchFamily="66" charset="0"/>
                      </a:endParaRPr>
                    </a:p>
                  </a:txBody>
                  <a:tcPr marL="92354" marR="92354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7713431"/>
                  </a:ext>
                </a:extLst>
              </a:tr>
            </a:tbl>
          </a:graphicData>
        </a:graphic>
      </p:graphicFrame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563B8CF-32DA-D3D9-D305-6E3C557228A9}"/>
              </a:ext>
            </a:extLst>
          </p:cNvPr>
          <p:cNvCxnSpPr>
            <a:cxnSpLocks/>
          </p:cNvCxnSpPr>
          <p:nvPr/>
        </p:nvCxnSpPr>
        <p:spPr>
          <a:xfrm flipV="1">
            <a:off x="4925820" y="3881488"/>
            <a:ext cx="1092943" cy="3203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6FC57C9-896F-D1E6-93B3-FA8AD2527858}"/>
              </a:ext>
            </a:extLst>
          </p:cNvPr>
          <p:cNvCxnSpPr>
            <a:cxnSpLocks/>
          </p:cNvCxnSpPr>
          <p:nvPr/>
        </p:nvCxnSpPr>
        <p:spPr>
          <a:xfrm flipV="1">
            <a:off x="5412913" y="5536115"/>
            <a:ext cx="581545" cy="2224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28B590A-50A2-E84C-FBA4-1A84073ED32B}"/>
              </a:ext>
            </a:extLst>
          </p:cNvPr>
          <p:cNvCxnSpPr>
            <a:cxnSpLocks/>
          </p:cNvCxnSpPr>
          <p:nvPr/>
        </p:nvCxnSpPr>
        <p:spPr>
          <a:xfrm flipV="1">
            <a:off x="4895338" y="4308209"/>
            <a:ext cx="1092943" cy="3203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D861B5F-D6CE-74D0-7432-D1F7CEA906E7}"/>
              </a:ext>
            </a:extLst>
          </p:cNvPr>
          <p:cNvCxnSpPr>
            <a:cxnSpLocks/>
          </p:cNvCxnSpPr>
          <p:nvPr/>
        </p:nvCxnSpPr>
        <p:spPr>
          <a:xfrm flipV="1">
            <a:off x="9575074" y="3871855"/>
            <a:ext cx="432224" cy="3928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4491487-E914-9F91-16EA-27A86B28F89D}"/>
              </a:ext>
            </a:extLst>
          </p:cNvPr>
          <p:cNvCxnSpPr>
            <a:cxnSpLocks/>
          </p:cNvCxnSpPr>
          <p:nvPr/>
        </p:nvCxnSpPr>
        <p:spPr>
          <a:xfrm flipV="1">
            <a:off x="9458056" y="5570948"/>
            <a:ext cx="581545" cy="2224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8F4B1A4-3687-E52F-C33D-02CF524FFF16}"/>
              </a:ext>
            </a:extLst>
          </p:cNvPr>
          <p:cNvCxnSpPr>
            <a:cxnSpLocks/>
          </p:cNvCxnSpPr>
          <p:nvPr/>
        </p:nvCxnSpPr>
        <p:spPr>
          <a:xfrm flipV="1">
            <a:off x="9575074" y="4303851"/>
            <a:ext cx="408942" cy="3788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885825-3E7E-A327-8ED0-EF1883AD0C8A}"/>
              </a:ext>
            </a:extLst>
          </p:cNvPr>
          <p:cNvCxnSpPr>
            <a:cxnSpLocks/>
          </p:cNvCxnSpPr>
          <p:nvPr/>
        </p:nvCxnSpPr>
        <p:spPr>
          <a:xfrm flipV="1">
            <a:off x="9473415" y="4708806"/>
            <a:ext cx="533883" cy="3259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AF84BB02-B4EC-5403-254B-923D5CF1AE7C}"/>
              </a:ext>
            </a:extLst>
          </p:cNvPr>
          <p:cNvSpPr/>
          <p:nvPr/>
        </p:nvSpPr>
        <p:spPr>
          <a:xfrm>
            <a:off x="9058953" y="5887420"/>
            <a:ext cx="9144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F577E18-B4F5-D2BF-8219-B1961F471756}"/>
              </a:ext>
            </a:extLst>
          </p:cNvPr>
          <p:cNvSpPr/>
          <p:nvPr/>
        </p:nvSpPr>
        <p:spPr>
          <a:xfrm>
            <a:off x="10051755" y="3957383"/>
            <a:ext cx="914400" cy="1219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59203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6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B5A8E1-CE6C-CADD-08BE-149F33B38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75252"/>
            <a:ext cx="7726217" cy="48850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80A1"/>
                </a:solidFill>
              </a:rPr>
              <a:t>Why do DAHLIA applicants drop pursuits?</a:t>
            </a:r>
          </a:p>
          <a:p>
            <a:pPr marL="0" indent="0">
              <a:buNone/>
            </a:pPr>
            <a:endParaRPr lang="en-US" sz="2400" dirty="0">
              <a:solidFill>
                <a:srgbClr val="0080A1"/>
              </a:solidFill>
            </a:endParaRPr>
          </a:p>
          <a:p>
            <a:r>
              <a:rPr lang="en-US" sz="2400" dirty="0">
                <a:solidFill>
                  <a:srgbClr val="0080A1"/>
                </a:solidFill>
              </a:rPr>
              <a:t>Failure to meet income qualification requirements</a:t>
            </a:r>
          </a:p>
          <a:p>
            <a:pPr lvl="1"/>
            <a:r>
              <a:rPr lang="en-US" sz="2000" dirty="0">
                <a:solidFill>
                  <a:srgbClr val="0080A1"/>
                </a:solidFill>
              </a:rPr>
              <a:t>Earn too much or don’t earn enough </a:t>
            </a:r>
          </a:p>
          <a:p>
            <a:r>
              <a:rPr lang="en-US" sz="2400" dirty="0">
                <a:solidFill>
                  <a:srgbClr val="0080A1"/>
                </a:solidFill>
              </a:rPr>
              <a:t>Own income property </a:t>
            </a:r>
          </a:p>
          <a:p>
            <a:r>
              <a:rPr lang="en-US" sz="2400" dirty="0">
                <a:solidFill>
                  <a:srgbClr val="0080A1"/>
                </a:solidFill>
              </a:rPr>
              <a:t>Affordable Unit rent versus rent or share of rent in </a:t>
            </a:r>
            <a:br>
              <a:rPr lang="en-US" sz="2400" dirty="0">
                <a:solidFill>
                  <a:srgbClr val="0080A1"/>
                </a:solidFill>
              </a:rPr>
            </a:br>
            <a:r>
              <a:rPr lang="en-US" sz="2400" dirty="0">
                <a:solidFill>
                  <a:srgbClr val="0080A1"/>
                </a:solidFill>
              </a:rPr>
              <a:t>their existing Villages unit </a:t>
            </a:r>
          </a:p>
          <a:p>
            <a:r>
              <a:rPr lang="en-US" sz="2400" dirty="0">
                <a:solidFill>
                  <a:srgbClr val="0080A1"/>
                </a:solidFill>
              </a:rPr>
              <a:t>Timing is not convenient </a:t>
            </a:r>
          </a:p>
          <a:p>
            <a:r>
              <a:rPr lang="en-US" sz="2400" dirty="0">
                <a:solidFill>
                  <a:srgbClr val="0080A1"/>
                </a:solidFill>
              </a:rPr>
              <a:t>Challenges of providing required documentation </a:t>
            </a:r>
          </a:p>
          <a:p>
            <a:r>
              <a:rPr lang="en-US" sz="2400" dirty="0">
                <a:solidFill>
                  <a:srgbClr val="0080A1"/>
                </a:solidFill>
              </a:rPr>
              <a:t>Assume there will always be other opportunities </a:t>
            </a:r>
            <a:br>
              <a:rPr lang="en-US" sz="2400" dirty="0">
                <a:solidFill>
                  <a:srgbClr val="0080A1"/>
                </a:solidFill>
              </a:rPr>
            </a:br>
            <a:r>
              <a:rPr lang="en-US" sz="2400" dirty="0">
                <a:solidFill>
                  <a:srgbClr val="0080A1"/>
                </a:solidFill>
              </a:rPr>
              <a:t>available</a:t>
            </a:r>
          </a:p>
          <a:p>
            <a:pPr lvl="1"/>
            <a:endParaRPr lang="en-US" sz="2000" dirty="0">
              <a:solidFill>
                <a:srgbClr val="0080A1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rgbClr val="0080A1"/>
              </a:solidFill>
            </a:endParaRPr>
          </a:p>
        </p:txBody>
      </p:sp>
      <p:pic>
        <p:nvPicPr>
          <p:cNvPr id="10" name="Picture 9" descr="A bench outside of a building&#10;&#10;Description automatically generated">
            <a:extLst>
              <a:ext uri="{FF2B5EF4-FFF2-40B4-BE49-F238E27FC236}">
                <a16:creationId xmlns:a16="http://schemas.microsoft.com/office/drawing/2014/main" id="{8496DEB0-202F-4A56-77D1-DE17388C87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18" r="4763"/>
          <a:stretch/>
        </p:blipFill>
        <p:spPr>
          <a:xfrm>
            <a:off x="7402708" y="2704010"/>
            <a:ext cx="4789291" cy="415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98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A401C-7A7B-6E5D-0FF6-CBBC18905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94" y="232024"/>
            <a:ext cx="10515600" cy="803275"/>
          </a:xfrm>
          <a:ln w="12700">
            <a:noFill/>
          </a:ln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80A1"/>
                </a:solidFill>
              </a:rPr>
              <a:t>Housing Opportunities for 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434CF5-98A6-1A61-9FDF-AD60831C3A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170" y="914973"/>
            <a:ext cx="6833176" cy="528677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000" dirty="0">
                <a:solidFill>
                  <a:srgbClr val="0080A1"/>
                </a:solidFill>
              </a:rPr>
              <a:t>Rent a Market Rate or Below Market Rate Apartment in 2024!   </a:t>
            </a:r>
            <a:endParaRPr lang="en-US" sz="1800" dirty="0">
              <a:solidFill>
                <a:srgbClr val="0080A1"/>
              </a:solidFill>
            </a:endParaRPr>
          </a:p>
          <a:p>
            <a:pPr marL="457200" lvl="1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dirty="0">
              <a:solidFill>
                <a:srgbClr val="0080A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AA962C-BDF8-14E0-8E78-FEA000C84AE7}"/>
              </a:ext>
            </a:extLst>
          </p:cNvPr>
          <p:cNvSpPr txBox="1"/>
          <p:nvPr/>
        </p:nvSpPr>
        <p:spPr>
          <a:xfrm>
            <a:off x="7438958" y="3791927"/>
            <a:ext cx="4128102" cy="2308324"/>
          </a:xfrm>
          <a:prstGeom prst="rect">
            <a:avLst/>
          </a:prstGeom>
          <a:noFill/>
          <a:ln w="38100">
            <a:solidFill>
              <a:srgbClr val="F8A83E"/>
            </a:solidFill>
          </a:ln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solidFill>
                  <a:srgbClr val="0080A1"/>
                </a:solidFill>
                <a:latin typeface="Calibri" panose="020F0502020204030204"/>
              </a:rPr>
              <a:t>Inclusionary Affordable Apartments </a:t>
            </a:r>
            <a:br>
              <a:rPr lang="en-US" sz="1800" b="0" dirty="0">
                <a:solidFill>
                  <a:srgbClr val="0080A1"/>
                </a:solidFill>
                <a:latin typeface="Calibri" panose="020F0502020204030204"/>
              </a:rPr>
            </a:br>
            <a:r>
              <a:rPr lang="en-US" sz="1800" b="0" dirty="0">
                <a:solidFill>
                  <a:srgbClr val="0080A1"/>
                </a:solidFill>
                <a:latin typeface="Calibri" panose="020F0502020204030204"/>
              </a:rPr>
              <a:t>are priced for Households earning 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solidFill>
                  <a:srgbClr val="0080A1"/>
                </a:solidFill>
                <a:latin typeface="Calibri" panose="020F0502020204030204"/>
              </a:rPr>
              <a:t>60-100% of Area Median Income (AMI)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solidFill>
                  <a:srgbClr val="0080A1"/>
                </a:solidFill>
                <a:latin typeface="Calibri" panose="020F0502020204030204"/>
              </a:rPr>
              <a:t> 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solidFill>
                  <a:srgbClr val="0080A1"/>
                </a:solidFill>
                <a:latin typeface="Calibri" panose="020F0502020204030204"/>
              </a:rPr>
              <a:t>Legacy and Vested Residents have </a:t>
            </a:r>
            <a:br>
              <a:rPr lang="en-US" sz="1800" b="0" dirty="0">
                <a:solidFill>
                  <a:srgbClr val="0080A1"/>
                </a:solidFill>
                <a:latin typeface="Calibri" panose="020F0502020204030204"/>
              </a:rPr>
            </a:br>
            <a:r>
              <a:rPr lang="en-US" sz="1800" b="0" dirty="0">
                <a:solidFill>
                  <a:srgbClr val="0080A1"/>
                </a:solidFill>
                <a:latin typeface="Calibri" panose="020F0502020204030204"/>
              </a:rPr>
              <a:t>the highest priority using their </a:t>
            </a:r>
            <a:br>
              <a:rPr lang="en-US" sz="1800" b="0" dirty="0">
                <a:solidFill>
                  <a:srgbClr val="0080A1"/>
                </a:solidFill>
                <a:latin typeface="Calibri" panose="020F0502020204030204"/>
              </a:rPr>
            </a:br>
            <a:r>
              <a:rPr lang="en-US" sz="1800" b="0" dirty="0">
                <a:solidFill>
                  <a:srgbClr val="0080A1"/>
                </a:solidFill>
                <a:latin typeface="Calibri" panose="020F0502020204030204"/>
              </a:rPr>
              <a:t>Treasure Island Resident (TIR) </a:t>
            </a:r>
            <a:br>
              <a:rPr lang="en-US" sz="1800" b="0" dirty="0">
                <a:solidFill>
                  <a:srgbClr val="0080A1"/>
                </a:solidFill>
                <a:latin typeface="Calibri" panose="020F0502020204030204"/>
              </a:rPr>
            </a:br>
            <a:r>
              <a:rPr lang="en-US" sz="1800" b="0" dirty="0">
                <a:solidFill>
                  <a:srgbClr val="0080A1"/>
                </a:solidFill>
                <a:latin typeface="Calibri" panose="020F0502020204030204"/>
              </a:rPr>
              <a:t>Preference Number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F94814-94C7-992D-BCF2-C1141E8CDF80}"/>
              </a:ext>
            </a:extLst>
          </p:cNvPr>
          <p:cNvSpPr txBox="1"/>
          <p:nvPr/>
        </p:nvSpPr>
        <p:spPr>
          <a:xfrm>
            <a:off x="7438958" y="1031278"/>
            <a:ext cx="4128102" cy="2010807"/>
          </a:xfrm>
          <a:prstGeom prst="rect">
            <a:avLst/>
          </a:prstGeom>
          <a:noFill/>
          <a:ln w="38100">
            <a:solidFill>
              <a:srgbClr val="F8A83E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rgbClr val="0080A1"/>
                </a:solidFill>
              </a:defRPr>
            </a:lvl1pPr>
          </a:lstStyle>
          <a:p>
            <a:pPr marL="214313" indent="-214313" algn="l" defTabSz="685800" fontAlgn="auto">
              <a:spcBef>
                <a:spcPts val="450"/>
              </a:spcBef>
              <a:spcAft>
                <a:spcPts val="450"/>
              </a:spcAft>
              <a:buFont typeface="Wingdings" panose="05000000000000000000" pitchFamily="2" charset="2"/>
              <a:buChar char="ü"/>
            </a:pPr>
            <a:r>
              <a:rPr lang="en-US" sz="1800" b="0" dirty="0">
                <a:latin typeface="Calibri" panose="020F0502020204030204"/>
              </a:rPr>
              <a:t>Premarketing &amp; DAHLIA Application Period Open in Oct/Nov 2024</a:t>
            </a:r>
          </a:p>
          <a:p>
            <a:pPr marL="214313" indent="-214313" algn="l" defTabSz="685800" fontAlgn="auto">
              <a:spcBef>
                <a:spcPts val="450"/>
              </a:spcBef>
              <a:spcAft>
                <a:spcPts val="450"/>
              </a:spcAft>
              <a:buFont typeface="Wingdings" panose="05000000000000000000" pitchFamily="2" charset="2"/>
              <a:buChar char="ü"/>
            </a:pPr>
            <a:r>
              <a:rPr lang="en-US" sz="1800" b="0" dirty="0">
                <a:latin typeface="Calibri" panose="020F0502020204030204"/>
              </a:rPr>
              <a:t>MOHCD holds DAHLIA Lottery for Inclusionary Affordable Apartments </a:t>
            </a:r>
            <a:br>
              <a:rPr lang="en-US" sz="1800" b="0" dirty="0">
                <a:latin typeface="Calibri" panose="020F0502020204030204"/>
              </a:rPr>
            </a:br>
            <a:r>
              <a:rPr lang="en-US" sz="1800" b="0" dirty="0">
                <a:latin typeface="Calibri" panose="020F0502020204030204"/>
              </a:rPr>
              <a:t>in December 2024 </a:t>
            </a:r>
          </a:p>
          <a:p>
            <a:pPr marL="214313" indent="-214313" algn="l" defTabSz="685800" fontAlgn="auto">
              <a:spcBef>
                <a:spcPts val="450"/>
              </a:spcBef>
              <a:spcAft>
                <a:spcPts val="450"/>
              </a:spcAft>
              <a:buFont typeface="Wingdings" panose="05000000000000000000" pitchFamily="2" charset="2"/>
              <a:buChar char="ü"/>
            </a:pPr>
            <a:r>
              <a:rPr lang="en-US" sz="1800" b="0" dirty="0">
                <a:latin typeface="Calibri" panose="020F0502020204030204"/>
              </a:rPr>
              <a:t>Lease Up in January 2025</a:t>
            </a:r>
            <a:endParaRPr lang="en-US" sz="1800" b="0" dirty="0">
              <a:highlight>
                <a:srgbClr val="FFFF00"/>
              </a:highlight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49581B-332D-FD73-5ECB-11FA2AADC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926" y="1480087"/>
            <a:ext cx="4801664" cy="24872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644C38-869B-7070-4888-D65778486172}"/>
              </a:ext>
            </a:extLst>
          </p:cNvPr>
          <p:cNvSpPr txBox="1"/>
          <p:nvPr/>
        </p:nvSpPr>
        <p:spPr>
          <a:xfrm>
            <a:off x="1500460" y="4255389"/>
            <a:ext cx="452558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80A1"/>
                </a:solidFill>
              </a:rPr>
              <a:t>Hawkins</a:t>
            </a:r>
          </a:p>
          <a:p>
            <a:r>
              <a:rPr lang="en-US" sz="2000" dirty="0">
                <a:solidFill>
                  <a:srgbClr val="0080A1"/>
                </a:solidFill>
              </a:rPr>
              <a:t>Apartments for Rent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80A1"/>
                </a:solidFill>
              </a:rPr>
              <a:t>169 Market Rate Apartments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80A1"/>
                </a:solidFill>
              </a:rPr>
              <a:t>9 Inclusionary Affordable Apartments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0466EE-B814-5DA8-83B4-07F686490B29}"/>
              </a:ext>
            </a:extLst>
          </p:cNvPr>
          <p:cNvSpPr txBox="1"/>
          <p:nvPr/>
        </p:nvSpPr>
        <p:spPr>
          <a:xfrm>
            <a:off x="1500460" y="6316027"/>
            <a:ext cx="97536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Now is the time to secure your affordable housing opportunity!!</a:t>
            </a:r>
          </a:p>
        </p:txBody>
      </p:sp>
    </p:spTree>
    <p:extLst>
      <p:ext uri="{BB962C8B-B14F-4D97-AF65-F5344CB8AC3E}">
        <p14:creationId xmlns:p14="http://schemas.microsoft.com/office/powerpoint/2010/main" val="29142906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1E96127-DB93-1E43-6E32-43ADA5C67F77}"/>
              </a:ext>
            </a:extLst>
          </p:cNvPr>
          <p:cNvSpPr txBox="1"/>
          <p:nvPr/>
        </p:nvSpPr>
        <p:spPr>
          <a:xfrm>
            <a:off x="0" y="1035299"/>
            <a:ext cx="12191999" cy="4280852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32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to apply for a Below Market Rate Apartment</a:t>
            </a:r>
            <a:endParaRPr lang="en-US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 the DAHLIA website to understand your household income. </a:t>
            </a:r>
            <a:br>
              <a:rPr lang="en-US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https://housing.sfgov.org/</a:t>
            </a:r>
            <a:r>
              <a:rPr lang="en-US" sz="2400" u="sng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income-calculator/rental/intro</a:t>
            </a:r>
            <a:endParaRPr lang="en-US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Register for DAHLIA now for affordable housing at  </a:t>
            </a:r>
            <a:r>
              <a:rPr lang="en-US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https://housing.sfgov.org/</a:t>
            </a:r>
            <a:endParaRPr lang="en-US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Apply on DAHLIA when the property is advertised for rent. </a:t>
            </a:r>
            <a:r>
              <a:rPr lang="en-US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https://housing.sfgov.org/</a:t>
            </a:r>
            <a:endParaRPr lang="en-US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you win the DAHLIA lottery, work with MOHCD and the property manager to complete your application.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EBB90B-C7B9-FA80-2992-5C6F6F6FF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94" y="232024"/>
            <a:ext cx="10515600" cy="803275"/>
          </a:xfrm>
          <a:ln w="12700">
            <a:noFill/>
          </a:ln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80A1"/>
                </a:solidFill>
              </a:rPr>
              <a:t>Housing Opportunities for All</a:t>
            </a:r>
          </a:p>
        </p:txBody>
      </p:sp>
    </p:spTree>
    <p:extLst>
      <p:ext uri="{BB962C8B-B14F-4D97-AF65-F5344CB8AC3E}">
        <p14:creationId xmlns:p14="http://schemas.microsoft.com/office/powerpoint/2010/main" val="27875288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A401C-7A7B-6E5D-0FF6-CBBC18905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73" y="238600"/>
            <a:ext cx="10515600" cy="803275"/>
          </a:xfrm>
          <a:ln w="12700">
            <a:noFill/>
          </a:ln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80A1"/>
                </a:solidFill>
              </a:rPr>
              <a:t>Housing Opportunities for 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434CF5-98A6-1A61-9FDF-AD60831C3A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473" y="902918"/>
            <a:ext cx="9926321" cy="67381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600" dirty="0">
                <a:solidFill>
                  <a:srgbClr val="0080A1"/>
                </a:solidFill>
              </a:rPr>
              <a:t>Purchase a Market Rate or Below Market Rate Condominium!</a:t>
            </a:r>
            <a:endParaRPr lang="en-US" dirty="0">
              <a:solidFill>
                <a:srgbClr val="0080A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C13B9C-8539-8A10-FD91-E212BAA6C58F}"/>
              </a:ext>
            </a:extLst>
          </p:cNvPr>
          <p:cNvSpPr txBox="1"/>
          <p:nvPr/>
        </p:nvSpPr>
        <p:spPr>
          <a:xfrm>
            <a:off x="5999792" y="3293675"/>
            <a:ext cx="5805578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 fontAlgn="auto"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rgbClr val="0080A1"/>
                </a:solidFill>
                <a:latin typeface="Calibri" panose="020F0502020204030204"/>
              </a:rPr>
              <a:t>Priced for households earning 80-120% of </a:t>
            </a:r>
            <a:br>
              <a:rPr lang="en-US" sz="1800" b="0" dirty="0">
                <a:solidFill>
                  <a:srgbClr val="0080A1"/>
                </a:solidFill>
                <a:latin typeface="Calibri" panose="020F0502020204030204"/>
              </a:rPr>
            </a:br>
            <a:r>
              <a:rPr lang="en-US" sz="1800" b="0" dirty="0">
                <a:solidFill>
                  <a:srgbClr val="0080A1"/>
                </a:solidFill>
                <a:latin typeface="Calibri" panose="020F0502020204030204"/>
              </a:rPr>
              <a:t>Area Median Income (AMI)</a:t>
            </a:r>
          </a:p>
          <a:p>
            <a:pPr marL="214313" indent="-214313" defTabSz="685800" fontAlgn="auto"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rgbClr val="0080A1"/>
                </a:solidFill>
                <a:latin typeface="Calibri" panose="020F0502020204030204"/>
              </a:rPr>
              <a:t>Legacy and Vested Residents have the highest priority using their (TIR) Preference Certificate </a:t>
            </a:r>
          </a:p>
          <a:p>
            <a:pPr marL="214313" indent="-214313" defTabSz="685800" fontAlgn="auto"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rgbClr val="0080A1"/>
                </a:solidFill>
                <a:latin typeface="Calibri" panose="020F0502020204030204"/>
              </a:rPr>
              <a:t>Down Payment Assistance for Legacy Residents</a:t>
            </a:r>
          </a:p>
          <a:p>
            <a:pPr marL="214313" indent="-214313" defTabSz="685800" fontAlgn="auto"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rgbClr val="0080A1"/>
                </a:solidFill>
                <a:latin typeface="Calibri" panose="020F0502020204030204"/>
              </a:rPr>
              <a:t>First Time Homebuyer Education Required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B95745B-7029-2CA5-2BEE-CD914320BECE}"/>
              </a:ext>
            </a:extLst>
          </p:cNvPr>
          <p:cNvSpPr/>
          <p:nvPr/>
        </p:nvSpPr>
        <p:spPr>
          <a:xfrm>
            <a:off x="6460108" y="5491747"/>
            <a:ext cx="4797222" cy="12801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8A83E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Residents should contact their TI Advisor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for the latest information and additional details about Premarketing Notices and DAHLIA Lottery Schedules 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for Inclusionary Affordable Units.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TIAdvisor@arws.com</a:t>
            </a:r>
            <a:r>
              <a:rPr lang="en-US" sz="1400" dirty="0">
                <a:solidFill>
                  <a:schemeClr val="tx1"/>
                </a:solidFill>
              </a:rPr>
              <a:t> or 415-650-6078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7E4FB8-DED7-8396-8F0E-9F293AD5CE05}"/>
              </a:ext>
            </a:extLst>
          </p:cNvPr>
          <p:cNvSpPr txBox="1"/>
          <p:nvPr/>
        </p:nvSpPr>
        <p:spPr>
          <a:xfrm>
            <a:off x="968927" y="4567739"/>
            <a:ext cx="514612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80A1"/>
                </a:solidFill>
              </a:rPr>
              <a:t>490 Avenue of the Palms</a:t>
            </a:r>
          </a:p>
          <a:p>
            <a:r>
              <a:rPr lang="en-US" sz="2000" dirty="0">
                <a:solidFill>
                  <a:srgbClr val="0080A1"/>
                </a:solidFill>
              </a:rPr>
              <a:t>(formerly “Portico”)</a:t>
            </a:r>
          </a:p>
          <a:p>
            <a:r>
              <a:rPr lang="en-US" dirty="0">
                <a:solidFill>
                  <a:srgbClr val="0080A1"/>
                </a:solidFill>
              </a:rPr>
              <a:t>Condominiums for Sale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80A1"/>
                </a:solidFill>
              </a:rPr>
              <a:t>141 Market Rate Condominiums for Sale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80A1"/>
                </a:solidFill>
              </a:rPr>
              <a:t>7 Below Market Rate Condominiums for Sale, including </a:t>
            </a:r>
            <a:r>
              <a:rPr lang="en-US" sz="1800" b="0" dirty="0">
                <a:solidFill>
                  <a:srgbClr val="0080A1"/>
                </a:solidFill>
                <a:latin typeface="Calibri" panose="020F0502020204030204"/>
              </a:rPr>
              <a:t>Studio, 1-, 2-, and 3-Bedroom units</a:t>
            </a:r>
            <a:endParaRPr lang="en-US" dirty="0">
              <a:solidFill>
                <a:srgbClr val="0080A1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123B11C-B13D-1ECF-6F36-E08562B97802}"/>
              </a:ext>
            </a:extLst>
          </p:cNvPr>
          <p:cNvSpPr/>
          <p:nvPr/>
        </p:nvSpPr>
        <p:spPr>
          <a:xfrm>
            <a:off x="6460108" y="1426127"/>
            <a:ext cx="4797222" cy="1828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Construction Completion delayed to May 2025</a:t>
            </a:r>
          </a:p>
          <a:p>
            <a:pPr algn="ctr"/>
            <a:endParaRPr lang="en-US" sz="1000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Premarketing and DAHLIA Application window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expected to open in Feb/Mar 2025</a:t>
            </a:r>
            <a:endParaRPr lang="en-US" sz="1000" dirty="0">
              <a:solidFill>
                <a:schemeClr val="tx1"/>
              </a:solidFill>
            </a:endParaRPr>
          </a:p>
          <a:p>
            <a:pPr algn="ctr"/>
            <a:endParaRPr lang="en-US" sz="1000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Move-ins beginning in June 2025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B9EB02-601F-8299-1D24-2AD76BB8A4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91"/>
          <a:stretch/>
        </p:blipFill>
        <p:spPr bwMode="auto">
          <a:xfrm>
            <a:off x="515389" y="1491442"/>
            <a:ext cx="5246960" cy="2891731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777574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5E23EB78-5DD4-2F46-B827-7D1603C7483C}" vid="{018DC8BE-5B66-2A4A-8F14-E68AE3F6105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541B20A6737BC448766D476FA8AFF09" ma:contentTypeVersion="18" ma:contentTypeDescription="Create a new document." ma:contentTypeScope="" ma:versionID="b9e7709aef0c2f4f71588178f325951d">
  <xsd:schema xmlns:xsd="http://www.w3.org/2001/XMLSchema" xmlns:xs="http://www.w3.org/2001/XMLSchema" xmlns:p="http://schemas.microsoft.com/office/2006/metadata/properties" xmlns:ns2="9ee8b87a-a36f-4c82-bda6-c9b2d4d7958a" xmlns:ns3="d2a952d1-9523-4060-be56-2c659864b053" targetNamespace="http://schemas.microsoft.com/office/2006/metadata/properties" ma:root="true" ma:fieldsID="98733514ffc02256d78c29f637dae1e5" ns2:_="" ns3:_="">
    <xsd:import namespace="9ee8b87a-a36f-4c82-bda6-c9b2d4d7958a"/>
    <xsd:import namespace="d2a952d1-9523-4060-be56-2c659864b053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Location" minOccurs="0"/>
                <xsd:element ref="ns3:Maps_x002d_Deeds" minOccurs="0"/>
                <xsd:element ref="ns3:Summary" minOccurs="0"/>
                <xsd:element ref="ns3:Dateofdoc_x002f_pres_x002e_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e8b87a-a36f-4c82-bda6-c9b2d4d7958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9a0bb97e-e3fe-4a8a-89a5-6d5d58a481a0}" ma:internalName="TaxCatchAll" ma:showField="CatchAllData" ma:web="9ee8b87a-a36f-4c82-bda6-c9b2d4d7958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a952d1-9523-4060-be56-2c659864b05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6b278eec-cad9-4ec1-bf87-f68f02c44eb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aps_x002d_Deeds" ma:index="22" nillable="true" ma:displayName="Maps - Deeds" ma:format="Dropdown" ma:internalName="Maps_x002d_Deeds">
      <xsd:simpleType>
        <xsd:restriction base="dms:Text">
          <xsd:maxLength value="255"/>
        </xsd:restriction>
      </xsd:simpleType>
    </xsd:element>
    <xsd:element name="Summary" ma:index="23" nillable="true" ma:displayName="Summary " ma:description="Brief summary of document's content." ma:format="Dropdown" ma:internalName="Summary">
      <xsd:simpleType>
        <xsd:restriction base="dms:Note">
          <xsd:maxLength value="255"/>
        </xsd:restriction>
      </xsd:simpleType>
    </xsd:element>
    <xsd:element name="Dateofdoc_x002f_pres_x002e_" ma:index="24" nillable="true" ma:displayName="Date of doc/pres." ma:description="Date of presentation or document." ma:format="DateOnly" ma:internalName="Dateofdoc_x002f_pres_x002e_">
      <xsd:simpleType>
        <xsd:restriction base="dms:DateTim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E15A05B-3076-4E88-8A81-D3680ED6F5C8}"/>
</file>

<file path=customXml/itemProps2.xml><?xml version="1.0" encoding="utf-8"?>
<ds:datastoreItem xmlns:ds="http://schemas.openxmlformats.org/officeDocument/2006/customXml" ds:itemID="{C701178C-4DD3-4AB5-954B-1CDC82D16C8F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22627</TotalTime>
  <Words>1094</Words>
  <Application>Microsoft Office PowerPoint</Application>
  <PresentationFormat>Widescreen</PresentationFormat>
  <Paragraphs>160</Paragraphs>
  <Slides>11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Brush Script MT</vt:lpstr>
      <vt:lpstr>Calibri</vt:lpstr>
      <vt:lpstr>Calibri Light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Treasure Island Housing Providers </vt:lpstr>
      <vt:lpstr>PowerPoint Presentation</vt:lpstr>
      <vt:lpstr>Housing Opportunities for All</vt:lpstr>
      <vt:lpstr>Housing Opportunities for All</vt:lpstr>
      <vt:lpstr>Housing Opportunities for All</vt:lpstr>
      <vt:lpstr>Housing Opportunities for All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Deborah Oh</dc:creator>
  <cp:lastModifiedBy>Beck, Bob (ADM)</cp:lastModifiedBy>
  <cp:revision>216</cp:revision>
  <cp:lastPrinted>2024-09-05T18:49:49Z</cp:lastPrinted>
  <dcterms:created xsi:type="dcterms:W3CDTF">2019-08-09T00:18:14Z</dcterms:created>
  <dcterms:modified xsi:type="dcterms:W3CDTF">2024-09-05T23:18:27Z</dcterms:modified>
</cp:coreProperties>
</file>