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6"/>
  </p:notesMasterIdLst>
  <p:sldIdLst>
    <p:sldId id="256" r:id="rId2"/>
    <p:sldId id="257" r:id="rId3"/>
    <p:sldId id="258" r:id="rId4"/>
    <p:sldId id="260" r:id="rId5"/>
    <p:sldId id="259" r:id="rId6"/>
    <p:sldId id="261" r:id="rId7"/>
    <p:sldId id="262" r:id="rId8"/>
    <p:sldId id="263" r:id="rId9"/>
    <p:sldId id="264" r:id="rId10"/>
    <p:sldId id="265" r:id="rId11"/>
    <p:sldId id="269"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ondo, Virginia Dario (CAT)" initials="EVD(" lastIdx="1" clrIdx="0">
    <p:extLst>
      <p:ext uri="{19B8F6BF-5375-455C-9EA6-DF929625EA0E}">
        <p15:presenceInfo xmlns:p15="http://schemas.microsoft.com/office/powerpoint/2012/main" userId="S-1-5-21-898723898-2537929837-1806160139-1156" providerId="AD"/>
      </p:ext>
    </p:extLst>
  </p:cmAuthor>
  <p:cmAuthor id="2" name="Levy, Glenn (CAT)" initials="LG(" lastIdx="12" clrIdx="1">
    <p:extLst>
      <p:ext uri="{19B8F6BF-5375-455C-9EA6-DF929625EA0E}">
        <p15:presenceInfo xmlns:p15="http://schemas.microsoft.com/office/powerpoint/2012/main" userId="S-1-5-21-898723898-2537929837-1806160139-5179" providerId="AD"/>
      </p:ext>
    </p:extLst>
  </p:cmAuthor>
  <p:cmAuthor id="3" name="Radtke, Adam (CAT)" initials="RA(" lastIdx="2" clrIdx="2">
    <p:extLst>
      <p:ext uri="{19B8F6BF-5375-455C-9EA6-DF929625EA0E}">
        <p15:presenceInfo xmlns:p15="http://schemas.microsoft.com/office/powerpoint/2012/main" userId="S-1-5-21-898723898-2537929837-1806160139-8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8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71019-9FBB-436B-8C2E-BFD79F39C035}" type="datetimeFigureOut">
              <a:rPr lang="en-US" smtClean="0"/>
              <a:t>8/19/2024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9988A-11F4-49E7-8946-61FF96571A6F}" type="slidenum">
              <a:rPr lang="en-US" smtClean="0"/>
              <a:t>‹#›</a:t>
            </a:fld>
            <a:endParaRPr lang="en-US"/>
          </a:p>
        </p:txBody>
      </p:sp>
    </p:spTree>
    <p:extLst>
      <p:ext uri="{BB962C8B-B14F-4D97-AF65-F5344CB8AC3E}">
        <p14:creationId xmlns:p14="http://schemas.microsoft.com/office/powerpoint/2010/main" val="370139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6400800"/>
            <a:ext cx="12188952"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0" y="6324600"/>
            <a:ext cx="1218895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802B26-005C-40AA-9E07-A6B73F08C5A6}" type="datetime1">
              <a:rPr lang="en-US" smtClean="0"/>
              <a:t>8/19/2024</a:t>
            </a:fld>
            <a:endParaRPr lang="en-US"/>
          </a:p>
        </p:txBody>
      </p:sp>
      <p:sp>
        <p:nvSpPr>
          <p:cNvPr id="5" name="Footer Placeholder 4"/>
          <p:cNvSpPr>
            <a:spLocks noGrp="1"/>
          </p:cNvSpPr>
          <p:nvPr>
            <p:ph type="ftr" sz="quarter" idx="11"/>
          </p:nvPr>
        </p:nvSpPr>
        <p:spPr>
          <a:xfrm>
            <a:off x="3686184" y="6459785"/>
            <a:ext cx="7552833" cy="365125"/>
          </a:xfrm>
        </p:spPr>
        <p:txBody>
          <a:bodyPr/>
          <a:lstStyle>
            <a:lvl1pPr algn="l">
              <a:defRPr/>
            </a:lvl1pPr>
          </a:lstStyle>
          <a:p>
            <a:pPr>
              <a:tabLst>
                <a:tab pos="2292350" algn="ctr"/>
                <a:tab pos="7315200" algn="r"/>
              </a:tabLst>
            </a:pPr>
            <a:r>
              <a:rPr lang="en-US">
                <a:latin typeface="Corbel" panose="020B0503020204020204"/>
              </a:rPr>
              <a:t>	PRIVILEGED &amp; CONFIDENTIAL	San Francisco City Attorney’s Office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1110" y="325464"/>
            <a:ext cx="1472339" cy="1472339"/>
          </a:xfrm>
          <a:prstGeom prst="rect">
            <a:avLst/>
          </a:prstGeom>
        </p:spPr>
      </p:pic>
    </p:spTree>
    <p:extLst>
      <p:ext uri="{BB962C8B-B14F-4D97-AF65-F5344CB8AC3E}">
        <p14:creationId xmlns:p14="http://schemas.microsoft.com/office/powerpoint/2010/main" val="874223756"/>
      </p:ext>
    </p:extLst>
  </p:cSld>
  <p:clrMapOvr>
    <a:masterClrMapping/>
  </p:clrMapOvr>
  <p:extLst>
    <p:ext uri="{DCECCB84-F9BA-43D5-87BE-67443E8EF086}">
      <p15:sldGuideLst xmlns:p15="http://schemas.microsoft.com/office/powerpoint/2012/main">
        <p15:guide id="1" orient="horz" pos="192" userDrawn="1">
          <p15:clr>
            <a:srgbClr val="FBAE40"/>
          </p15:clr>
        </p15:guide>
        <p15:guide id="2" pos="21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DC396-3034-4378-9D49-DF7CB792AEB0}" type="datetime1">
              <a:rPr lang="en-US" smtClean="0"/>
              <a:t>8/19/2024</a:t>
            </a:fld>
            <a:endParaRPr lang="en-US"/>
          </a:p>
        </p:txBody>
      </p:sp>
      <p:sp>
        <p:nvSpPr>
          <p:cNvPr id="6" name="Slide Number Placeholder 5"/>
          <p:cNvSpPr>
            <a:spLocks noGrp="1"/>
          </p:cNvSpPr>
          <p:nvPr>
            <p:ph type="sldNum" sz="quarter" idx="12"/>
          </p:nvPr>
        </p:nvSpPr>
        <p:spPr/>
        <p:txBody>
          <a:bodyPr/>
          <a:lstStyle/>
          <a:p>
            <a:fld id="{A47A88CB-4DC4-4D4C-AC22-EC6D5E9F3AE5}" type="slidenum">
              <a:rPr lang="en-US" smtClean="0"/>
              <a:t>‹#›</a:t>
            </a:fld>
            <a:endParaRPr lang="en-US"/>
          </a:p>
        </p:txBody>
      </p:sp>
      <p:sp>
        <p:nvSpPr>
          <p:cNvPr id="7"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353081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B6CDC-FFE2-4C70-A321-0794202DD925}" type="datetime1">
              <a:rPr lang="en-US" smtClean="0"/>
              <a:t>8/19/2024</a:t>
            </a:fld>
            <a:endParaRPr lang="en-US"/>
          </a:p>
        </p:txBody>
      </p:sp>
      <p:sp>
        <p:nvSpPr>
          <p:cNvPr id="6" name="Slide Number Placeholder 5"/>
          <p:cNvSpPr>
            <a:spLocks noGrp="1"/>
          </p:cNvSpPr>
          <p:nvPr>
            <p:ph type="sldNum" sz="quarter" idx="12"/>
          </p:nvPr>
        </p:nvSpPr>
        <p:spPr/>
        <p:txBody>
          <a:bodyPr/>
          <a:lstStyle/>
          <a:p>
            <a:fld id="{A47A88CB-4DC4-4D4C-AC22-EC6D5E9F3AE5}" type="slidenum">
              <a:rPr lang="en-US" smtClean="0"/>
              <a:t>‹#›</a:t>
            </a:fld>
            <a:endParaRPr lang="en-US"/>
          </a:p>
        </p:txBody>
      </p:sp>
      <p:sp>
        <p:nvSpPr>
          <p:cNvPr id="9"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143144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5E5C4-83DE-4FAA-83A2-7397AA7C91D8}" type="datetime1">
              <a:rPr lang="en-US" smtClean="0"/>
              <a:t>8/19/2024</a:t>
            </a:fld>
            <a:endParaRPr lang="en-US"/>
          </a:p>
        </p:txBody>
      </p:sp>
      <p:sp>
        <p:nvSpPr>
          <p:cNvPr id="5" name="Footer Placeholder 4"/>
          <p:cNvSpPr>
            <a:spLocks noGrp="1"/>
          </p:cNvSpPr>
          <p:nvPr>
            <p:ph type="ftr" sz="quarter" idx="11"/>
          </p:nvPr>
        </p:nvSpPr>
        <p:spPr/>
        <p:txBody>
          <a:bodyPr/>
          <a:lstStyle/>
          <a:p>
            <a:pPr algn="l">
              <a:tabLst>
                <a:tab pos="3425825" algn="ctr"/>
                <a:tab pos="7940675" algn="r"/>
              </a:tabLst>
            </a:pPr>
            <a:r>
              <a:rPr lang="en-US">
                <a:latin typeface="Corbel" panose="020B0503020204020204"/>
              </a:rPr>
              <a:t>	PRIVILEGED &amp; CONFIDENTIAL	San Francisco City Attorney’s Office</a:t>
            </a:r>
          </a:p>
        </p:txBody>
      </p:sp>
      <p:sp>
        <p:nvSpPr>
          <p:cNvPr id="6" name="Slide Number Placeholder 5"/>
          <p:cNvSpPr>
            <a:spLocks noGrp="1"/>
          </p:cNvSpPr>
          <p:nvPr>
            <p:ph type="sldNum" sz="quarter" idx="12"/>
          </p:nvPr>
        </p:nvSpPr>
        <p:spPr/>
        <p:txBody>
          <a:bodyPr/>
          <a:lstStyle/>
          <a:p>
            <a:fld id="{A47A88CB-4DC4-4D4C-AC22-EC6D5E9F3AE5}" type="slidenum">
              <a:rPr lang="en-US" smtClean="0"/>
              <a:t>‹#›</a:t>
            </a:fld>
            <a:endParaRPr lang="en-US"/>
          </a:p>
        </p:txBody>
      </p:sp>
    </p:spTree>
    <p:extLst>
      <p:ext uri="{BB962C8B-B14F-4D97-AF65-F5344CB8AC3E}">
        <p14:creationId xmlns:p14="http://schemas.microsoft.com/office/powerpoint/2010/main" val="406420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209E74-8B73-45E0-9DA1-FFDE834F6F7B}" type="datetime1">
              <a:rPr lang="en-US" smtClean="0"/>
              <a:t>8/19/2024</a:t>
            </a:fld>
            <a:endParaRPr lang="en-US"/>
          </a:p>
        </p:txBody>
      </p:sp>
      <p:sp>
        <p:nvSpPr>
          <p:cNvPr id="5" name="Footer Placeholder 4"/>
          <p:cNvSpPr>
            <a:spLocks noGrp="1"/>
          </p:cNvSpPr>
          <p:nvPr>
            <p:ph type="ftr" sz="quarter" idx="11"/>
          </p:nvPr>
        </p:nvSpPr>
        <p:spPr/>
        <p:txBody>
          <a:bodyPr/>
          <a:lstStyle/>
          <a:p>
            <a:pPr algn="l">
              <a:tabLst>
                <a:tab pos="3425825" algn="ctr"/>
                <a:tab pos="7940675" algn="r"/>
              </a:tabLst>
            </a:pPr>
            <a:r>
              <a:rPr lang="en-US">
                <a:latin typeface="Corbel" panose="020B0503020204020204"/>
              </a:rPr>
              <a:t>	PRIVILEGED &amp; CONFIDENTIAL	San Francisco City Attorney’s Office</a:t>
            </a:r>
            <a:endParaRPr lang="en-US"/>
          </a:p>
        </p:txBody>
      </p:sp>
      <p:sp>
        <p:nvSpPr>
          <p:cNvPr id="6" name="Slide Number Placeholder 5"/>
          <p:cNvSpPr>
            <a:spLocks noGrp="1"/>
          </p:cNvSpPr>
          <p:nvPr>
            <p:ph type="sldNum" sz="quarter" idx="12"/>
          </p:nvPr>
        </p:nvSpPr>
        <p:spPr/>
        <p:txBody>
          <a:bodyPr/>
          <a:lstStyle/>
          <a:p>
            <a:fld id="{A47A88CB-4DC4-4D4C-AC22-EC6D5E9F3AE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14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3C0686-02E4-42AE-8F0A-F68127E4A822}" type="datetime1">
              <a:rPr lang="en-US" smtClean="0"/>
              <a:t>8/19/2024</a:t>
            </a:fld>
            <a:endParaRPr lang="en-US"/>
          </a:p>
        </p:txBody>
      </p:sp>
      <p:sp>
        <p:nvSpPr>
          <p:cNvPr id="7" name="Slide Number Placeholder 6"/>
          <p:cNvSpPr>
            <a:spLocks noGrp="1"/>
          </p:cNvSpPr>
          <p:nvPr>
            <p:ph type="sldNum" sz="quarter" idx="12"/>
          </p:nvPr>
        </p:nvSpPr>
        <p:spPr/>
        <p:txBody>
          <a:bodyPr/>
          <a:lstStyle/>
          <a:p>
            <a:fld id="{A47A88CB-4DC4-4D4C-AC22-EC6D5E9F3AE5}" type="slidenum">
              <a:rPr lang="en-US" smtClean="0"/>
              <a:t>‹#›</a:t>
            </a:fld>
            <a:endParaRPr lang="en-US"/>
          </a:p>
        </p:txBody>
      </p:sp>
      <p:sp>
        <p:nvSpPr>
          <p:cNvPr id="9"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366583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9156BD-98C8-45F0-B730-FBEEB4728A10}" type="datetime1">
              <a:rPr lang="en-US" smtClean="0"/>
              <a:t>8/19/2024</a:t>
            </a:fld>
            <a:endParaRPr lang="en-US"/>
          </a:p>
        </p:txBody>
      </p:sp>
      <p:sp>
        <p:nvSpPr>
          <p:cNvPr id="9" name="Slide Number Placeholder 8"/>
          <p:cNvSpPr>
            <a:spLocks noGrp="1"/>
          </p:cNvSpPr>
          <p:nvPr>
            <p:ph type="sldNum" sz="quarter" idx="12"/>
          </p:nvPr>
        </p:nvSpPr>
        <p:spPr/>
        <p:txBody>
          <a:bodyPr/>
          <a:lstStyle/>
          <a:p>
            <a:fld id="{A47A88CB-4DC4-4D4C-AC22-EC6D5E9F3AE5}" type="slidenum">
              <a:rPr lang="en-US" smtClean="0"/>
              <a:t>‹#›</a:t>
            </a:fld>
            <a:endParaRPr lang="en-US"/>
          </a:p>
        </p:txBody>
      </p:sp>
      <p:sp>
        <p:nvSpPr>
          <p:cNvPr id="11"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273840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A13ED3-A1FC-4C28-BF60-EFB5066BA91D}" type="datetime1">
              <a:rPr lang="en-US" smtClean="0"/>
              <a:t>8/19/2024</a:t>
            </a:fld>
            <a:endParaRPr lang="en-US"/>
          </a:p>
        </p:txBody>
      </p:sp>
      <p:sp>
        <p:nvSpPr>
          <p:cNvPr id="5" name="Slide Number Placeholder 4"/>
          <p:cNvSpPr>
            <a:spLocks noGrp="1"/>
          </p:cNvSpPr>
          <p:nvPr>
            <p:ph type="sldNum" sz="quarter" idx="12"/>
          </p:nvPr>
        </p:nvSpPr>
        <p:spPr/>
        <p:txBody>
          <a:bodyPr/>
          <a:lstStyle/>
          <a:p>
            <a:fld id="{A47A88CB-4DC4-4D4C-AC22-EC6D5E9F3AE5}" type="slidenum">
              <a:rPr lang="en-US" smtClean="0"/>
              <a:t>‹#›</a:t>
            </a:fld>
            <a:endParaRPr lang="en-US"/>
          </a:p>
        </p:txBody>
      </p:sp>
      <p:sp>
        <p:nvSpPr>
          <p:cNvPr id="6"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328684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BFA17F-BAC8-4835-BBCB-C47F411942D1}" type="datetime1">
              <a:rPr lang="en-US" smtClean="0"/>
              <a:t>8/19/2024</a:t>
            </a:fld>
            <a:endParaRPr lang="en-US"/>
          </a:p>
        </p:txBody>
      </p:sp>
      <p:sp>
        <p:nvSpPr>
          <p:cNvPr id="9" name="Slide Number Placeholder 8"/>
          <p:cNvSpPr>
            <a:spLocks noGrp="1"/>
          </p:cNvSpPr>
          <p:nvPr>
            <p:ph type="sldNum" sz="quarter" idx="12"/>
          </p:nvPr>
        </p:nvSpPr>
        <p:spPr/>
        <p:txBody>
          <a:bodyPr/>
          <a:lstStyle/>
          <a:p>
            <a:fld id="{A47A88CB-4DC4-4D4C-AC22-EC6D5E9F3AE5}" type="slidenum">
              <a:rPr lang="en-US" smtClean="0"/>
              <a:t>‹#›</a:t>
            </a:fld>
            <a:endParaRPr lang="en-US"/>
          </a:p>
        </p:txBody>
      </p:sp>
      <p:sp>
        <p:nvSpPr>
          <p:cNvPr id="10"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15553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1001982-263C-45C1-BFCA-6BC735CB72FF}" type="datetime1">
              <a:rPr lang="en-US" smtClean="0"/>
              <a:t>8/19/2024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atin typeface="Corbel" panose="020B0503020204020204"/>
              </a:rPr>
              <a:t>PRIVILEGED &amp; CONFIDENTIAL	San Francisco City Attorney’s Office</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7A88CB-4DC4-4D4C-AC22-EC6D5E9F3AE5}" type="slidenum">
              <a:rPr lang="en-US" smtClean="0"/>
              <a:t>‹#›</a:t>
            </a:fld>
            <a:endParaRPr lang="en-US"/>
          </a:p>
        </p:txBody>
      </p:sp>
    </p:spTree>
    <p:extLst>
      <p:ext uri="{BB962C8B-B14F-4D97-AF65-F5344CB8AC3E}">
        <p14:creationId xmlns:p14="http://schemas.microsoft.com/office/powerpoint/2010/main" val="29205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F9184E0-58E6-4E24-B0FB-6BB197817F3F}" type="datetime1">
              <a:rPr lang="en-US" smtClean="0"/>
              <a:t>8/19/2024</a:t>
            </a:fld>
            <a:endParaRPr lang="en-US"/>
          </a:p>
        </p:txBody>
      </p:sp>
      <p:sp>
        <p:nvSpPr>
          <p:cNvPr id="7" name="Slide Number Placeholder 6"/>
          <p:cNvSpPr>
            <a:spLocks noGrp="1"/>
          </p:cNvSpPr>
          <p:nvPr>
            <p:ph type="sldNum" sz="quarter" idx="12"/>
          </p:nvPr>
        </p:nvSpPr>
        <p:spPr/>
        <p:txBody>
          <a:bodyPr/>
          <a:lstStyle/>
          <a:p>
            <a:fld id="{A47A88CB-4DC4-4D4C-AC22-EC6D5E9F3AE5}" type="slidenum">
              <a:rPr lang="en-US" smtClean="0"/>
              <a:t>‹#›</a:t>
            </a:fld>
            <a:endParaRPr lang="en-US"/>
          </a:p>
        </p:txBody>
      </p:sp>
      <p:sp>
        <p:nvSpPr>
          <p:cNvPr id="10" name="Footer Placeholder 4"/>
          <p:cNvSpPr>
            <a:spLocks noGrp="1"/>
          </p:cNvSpPr>
          <p:nvPr>
            <p:ph type="ftr" sz="quarter" idx="11"/>
          </p:nvPr>
        </p:nvSpPr>
        <p:spPr>
          <a:xfrm>
            <a:off x="2442260" y="6459785"/>
            <a:ext cx="8125426" cy="365125"/>
          </a:xfrm>
        </p:spPr>
        <p:txBody>
          <a:bodyPr/>
          <a:lstStyle/>
          <a:p>
            <a:pPr algn="l">
              <a:tabLst>
                <a:tab pos="3425825" algn="ctr"/>
                <a:tab pos="7940675" algn="r"/>
              </a:tabLst>
            </a:pPr>
            <a:r>
              <a:rPr lang="en-US">
                <a:latin typeface="Corbel" panose="020B0503020204020204"/>
              </a:rPr>
              <a:t>	PRIVILEGED &amp; CONFIDENTIAL	San Francisco City Attorney’s Office</a:t>
            </a:r>
          </a:p>
        </p:txBody>
      </p:sp>
    </p:spTree>
    <p:extLst>
      <p:ext uri="{BB962C8B-B14F-4D97-AF65-F5344CB8AC3E}">
        <p14:creationId xmlns:p14="http://schemas.microsoft.com/office/powerpoint/2010/main" val="2868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24600"/>
            <a:ext cx="12192001"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1" y="6459785"/>
            <a:ext cx="1344978" cy="365125"/>
          </a:xfrm>
          <a:prstGeom prst="rect">
            <a:avLst/>
          </a:prstGeom>
        </p:spPr>
        <p:txBody>
          <a:bodyPr vert="horz" lIns="91440" tIns="45720" rIns="91440" bIns="45720" rtlCol="0" anchor="ctr"/>
          <a:lstStyle>
            <a:lvl1pPr algn="l">
              <a:defRPr sz="900">
                <a:solidFill>
                  <a:srgbClr val="FFFFFF"/>
                </a:solidFill>
              </a:defRPr>
            </a:lvl1pPr>
          </a:lstStyle>
          <a:p>
            <a:fld id="{E7CFF5FA-5FA3-4935-8479-B8AAAC29439C}" type="datetime1">
              <a:rPr lang="en-US" smtClean="0"/>
              <a:t>8/19/2024</a:t>
            </a:fld>
            <a:endParaRPr lang="en-US"/>
          </a:p>
        </p:txBody>
      </p:sp>
      <p:sp>
        <p:nvSpPr>
          <p:cNvPr id="5" name="Footer Placeholder 4"/>
          <p:cNvSpPr>
            <a:spLocks noGrp="1"/>
          </p:cNvSpPr>
          <p:nvPr>
            <p:ph type="ftr" sz="quarter" idx="3"/>
          </p:nvPr>
        </p:nvSpPr>
        <p:spPr>
          <a:xfrm>
            <a:off x="2442260" y="6459785"/>
            <a:ext cx="8125426" cy="365125"/>
          </a:xfrm>
          <a:prstGeom prst="rect">
            <a:avLst/>
          </a:prstGeom>
        </p:spPr>
        <p:txBody>
          <a:bodyPr vert="horz" lIns="91440" tIns="45720" rIns="91440" bIns="45720" rtlCol="0" anchor="ctr"/>
          <a:lstStyle>
            <a:lvl1pPr algn="ctr">
              <a:defRPr sz="900" cap="all" baseline="0">
                <a:solidFill>
                  <a:srgbClr val="FFFFFF"/>
                </a:solidFill>
              </a:defRPr>
            </a:lvl1pPr>
          </a:lstStyle>
          <a:p>
            <a:pPr algn="l">
              <a:tabLst>
                <a:tab pos="3425825" algn="ctr"/>
                <a:tab pos="7881938" algn="r"/>
              </a:tabLst>
            </a:pPr>
            <a:r>
              <a:rPr lang="en-US">
                <a:latin typeface="Corbel" panose="020B0503020204020204"/>
              </a:rPr>
              <a:t>	PRIVILEGED &amp; CONFIDENTIAL	San Francisco City Attorney’s Office</a:t>
            </a:r>
          </a:p>
        </p:txBody>
      </p:sp>
      <p:sp>
        <p:nvSpPr>
          <p:cNvPr id="6" name="Slide Number Placeholder 5"/>
          <p:cNvSpPr>
            <a:spLocks noGrp="1"/>
          </p:cNvSpPr>
          <p:nvPr>
            <p:ph type="sldNum" sz="quarter" idx="4"/>
          </p:nvPr>
        </p:nvSpPr>
        <p:spPr>
          <a:xfrm>
            <a:off x="10567686" y="6459785"/>
            <a:ext cx="644797" cy="365125"/>
          </a:xfrm>
          <a:prstGeom prst="rect">
            <a:avLst/>
          </a:prstGeom>
        </p:spPr>
        <p:txBody>
          <a:bodyPr vert="horz" lIns="91440" tIns="45720" rIns="91440" bIns="45720" rtlCol="0" anchor="ctr"/>
          <a:lstStyle>
            <a:lvl1pPr algn="r">
              <a:defRPr sz="1050">
                <a:solidFill>
                  <a:srgbClr val="FFFFFF"/>
                </a:solidFill>
              </a:defRPr>
            </a:lvl1pPr>
          </a:lstStyle>
          <a:p>
            <a:fld id="{A47A88CB-4DC4-4D4C-AC22-EC6D5E9F3AE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61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3840" userDrawn="1">
          <p15:clr>
            <a:srgbClr val="F26B43"/>
          </p15:clr>
        </p15:guide>
        <p15:guide id="3" orient="horz" pos="4032" userDrawn="1">
          <p15:clr>
            <a:srgbClr val="F26B43"/>
          </p15:clr>
        </p15:guide>
        <p15:guide id="4"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800" b="1" dirty="0">
                <a:solidFill>
                  <a:schemeClr val="tx1"/>
                </a:solidFill>
                <a:latin typeface="Adobe Heiti Std R" panose="020B0400000000000000" pitchFamily="34" charset="-128"/>
                <a:ea typeface="Adobe Heiti Std R" panose="020B0400000000000000" pitchFamily="34" charset="-128"/>
              </a:rPr>
              <a:t>The San Francisco Sunshine Ordinance, the Brown Act, &amp; Public Records Act</a:t>
            </a:r>
            <a:br>
              <a:rPr lang="en-US" sz="4800" b="1" dirty="0">
                <a:solidFill>
                  <a:schemeClr val="tx1"/>
                </a:solidFill>
                <a:latin typeface="Adobe Heiti Std R" panose="020B0400000000000000" pitchFamily="34" charset="-128"/>
                <a:ea typeface="Adobe Heiti Std R" panose="020B0400000000000000" pitchFamily="34" charset="-128"/>
              </a:rPr>
            </a:br>
            <a:r>
              <a:rPr lang="en-US" sz="4800" dirty="0"/>
              <a:t>Meetings and Public Records Requests</a:t>
            </a:r>
            <a:endParaRPr lang="en-US" sz="4800" dirty="0">
              <a:solidFill>
                <a:schemeClr val="tx1"/>
              </a:solidFill>
            </a:endParaRPr>
          </a:p>
        </p:txBody>
      </p:sp>
      <p:sp>
        <p:nvSpPr>
          <p:cNvPr id="3" name="Subtitle 2"/>
          <p:cNvSpPr>
            <a:spLocks noGrp="1"/>
          </p:cNvSpPr>
          <p:nvPr>
            <p:ph type="subTitle" idx="1"/>
          </p:nvPr>
        </p:nvSpPr>
        <p:spPr/>
        <p:txBody>
          <a:bodyPr/>
          <a:lstStyle/>
          <a:p>
            <a:r>
              <a:rPr lang="en-US" sz="1400" dirty="0">
                <a:solidFill>
                  <a:schemeClr val="tx1"/>
                </a:solidFill>
                <a:latin typeface="Ariel"/>
              </a:rPr>
              <a:t>Presented by:</a:t>
            </a:r>
          </a:p>
          <a:p>
            <a:r>
              <a:rPr lang="en-US" sz="1400" dirty="0">
                <a:solidFill>
                  <a:schemeClr val="tx1"/>
                </a:solidFill>
                <a:latin typeface="Ariel"/>
              </a:rPr>
              <a:t>Adam Radtke, Deputy City Attorney, San Francisco City Attorney’s Office</a:t>
            </a:r>
            <a:endParaRPr lang="en-US" dirty="0"/>
          </a:p>
        </p:txBody>
      </p:sp>
      <p:sp>
        <p:nvSpPr>
          <p:cNvPr id="4" name="Date Placeholder 3"/>
          <p:cNvSpPr>
            <a:spLocks noGrp="1"/>
          </p:cNvSpPr>
          <p:nvPr>
            <p:ph type="dt" sz="half" idx="10"/>
          </p:nvPr>
        </p:nvSpPr>
        <p:spPr/>
        <p:txBody>
          <a:bodyPr/>
          <a:lstStyle/>
          <a:p>
            <a:r>
              <a:rPr lang="en-US" dirty="0"/>
              <a:t>08/21/2024</a:t>
            </a:r>
          </a:p>
        </p:txBody>
      </p:sp>
      <p:sp>
        <p:nvSpPr>
          <p:cNvPr id="5" name="Footer Placeholder 4"/>
          <p:cNvSpPr>
            <a:spLocks noGrp="1"/>
          </p:cNvSpPr>
          <p:nvPr>
            <p:ph type="ftr" sz="quarter" idx="11"/>
          </p:nvPr>
        </p:nvSpPr>
        <p:spPr/>
        <p:txBody>
          <a:bodyPr/>
          <a:lstStyle/>
          <a:p>
            <a:pPr>
              <a:tabLst>
                <a:tab pos="2292350" algn="ctr"/>
                <a:tab pos="7315200" algn="r"/>
              </a:tabLst>
            </a:pPr>
            <a:r>
              <a:rPr lang="en-US" dirty="0">
                <a:latin typeface="Corbel" panose="020B0503020204020204"/>
              </a:rPr>
              <a:t>		San Francisco City Attorney’s Office</a:t>
            </a:r>
          </a:p>
        </p:txBody>
      </p:sp>
    </p:spTree>
    <p:extLst>
      <p:ext uri="{BB962C8B-B14F-4D97-AF65-F5344CB8AC3E}">
        <p14:creationId xmlns:p14="http://schemas.microsoft.com/office/powerpoint/2010/main" val="3002063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007F-606D-4C12-975B-842C39F9C324}"/>
              </a:ext>
            </a:extLst>
          </p:cNvPr>
          <p:cNvSpPr>
            <a:spLocks noGrp="1"/>
          </p:cNvSpPr>
          <p:nvPr>
            <p:ph type="title"/>
          </p:nvPr>
        </p:nvSpPr>
        <p:spPr/>
        <p:txBody>
          <a:bodyPr/>
          <a:lstStyle/>
          <a:p>
            <a:r>
              <a:rPr lang="en-US" dirty="0">
                <a:solidFill>
                  <a:srgbClr val="0070C0"/>
                </a:solidFill>
              </a:rPr>
              <a:t>Public Attendance and Comment</a:t>
            </a:r>
          </a:p>
        </p:txBody>
      </p:sp>
      <p:sp>
        <p:nvSpPr>
          <p:cNvPr id="3" name="Content Placeholder 2">
            <a:extLst>
              <a:ext uri="{FF2B5EF4-FFF2-40B4-BE49-F238E27FC236}">
                <a16:creationId xmlns:a16="http://schemas.microsoft.com/office/drawing/2014/main" id="{14304000-F3DA-433A-AA4F-A89C74163F4E}"/>
              </a:ext>
            </a:extLst>
          </p:cNvPr>
          <p:cNvSpPr>
            <a:spLocks noGrp="1"/>
          </p:cNvSpPr>
          <p:nvPr>
            <p:ph idx="1"/>
          </p:nvPr>
        </p:nvSpPr>
        <p:spPr/>
        <p:txBody>
          <a:bodyPr/>
          <a:lstStyle/>
          <a:p>
            <a:pPr marL="0" indent="0">
              <a:buNone/>
            </a:pPr>
            <a:r>
              <a:rPr lang="en-US" dirty="0">
                <a:solidFill>
                  <a:schemeClr val="tx1"/>
                </a:solidFill>
              </a:rPr>
              <a:t>Cannot require sign-in or ID to attend.  You may ask for a name, but pseudonyms are allowed.  </a:t>
            </a:r>
          </a:p>
          <a:p>
            <a:pPr marL="0" indent="0">
              <a:buNone/>
            </a:pPr>
            <a:r>
              <a:rPr lang="en-US" dirty="0">
                <a:solidFill>
                  <a:schemeClr val="tx1"/>
                </a:solidFill>
              </a:rPr>
              <a:t>Must allow:</a:t>
            </a:r>
          </a:p>
          <a:p>
            <a:pPr>
              <a:buFont typeface="Arial" panose="020B0604020202020204" pitchFamily="34" charset="0"/>
              <a:buChar char="•"/>
            </a:pPr>
            <a:r>
              <a:rPr lang="en-US" dirty="0">
                <a:solidFill>
                  <a:schemeClr val="tx1"/>
                </a:solidFill>
              </a:rPr>
              <a:t>Public to record.</a:t>
            </a:r>
          </a:p>
          <a:p>
            <a:pPr>
              <a:buFont typeface="Arial" panose="020B0604020202020204" pitchFamily="34" charset="0"/>
              <a:buChar char="•"/>
            </a:pPr>
            <a:r>
              <a:rPr lang="en-US" dirty="0">
                <a:solidFill>
                  <a:schemeClr val="tx1"/>
                </a:solidFill>
              </a:rPr>
              <a:t>Provide opportunity to comment </a:t>
            </a:r>
            <a:r>
              <a:rPr lang="en-US" b="1" i="1" u="sng" dirty="0">
                <a:solidFill>
                  <a:schemeClr val="tx1"/>
                </a:solidFill>
              </a:rPr>
              <a:t>before</a:t>
            </a:r>
            <a:r>
              <a:rPr lang="en-US" dirty="0">
                <a:solidFill>
                  <a:schemeClr val="tx1"/>
                </a:solidFill>
              </a:rPr>
              <a:t> any action is taken.</a:t>
            </a:r>
          </a:p>
          <a:p>
            <a:pPr>
              <a:buFont typeface="Arial" panose="020B0604020202020204" pitchFamily="34" charset="0"/>
              <a:buChar char="•"/>
            </a:pPr>
            <a:r>
              <a:rPr lang="en-US" dirty="0">
                <a:solidFill>
                  <a:schemeClr val="tx1"/>
                </a:solidFill>
              </a:rPr>
              <a:t>Provide general comment period for non-agenda topics within body’s purview.</a:t>
            </a:r>
          </a:p>
          <a:p>
            <a:pPr>
              <a:buFont typeface="Arial" panose="020B0604020202020204" pitchFamily="34" charset="0"/>
              <a:buChar char="•"/>
            </a:pPr>
            <a:r>
              <a:rPr lang="en-US" dirty="0">
                <a:solidFill>
                  <a:schemeClr val="tx1"/>
                </a:solidFill>
              </a:rPr>
              <a:t>Make writings related to open session business available to public.</a:t>
            </a:r>
          </a:p>
          <a:p>
            <a:pPr marL="0" indent="0">
              <a:buNone/>
            </a:pPr>
            <a:r>
              <a:rPr lang="en-US" dirty="0">
                <a:solidFill>
                  <a:schemeClr val="tx1"/>
                </a:solidFill>
              </a:rPr>
              <a:t>Members may not respond or act in response to public comment, but may briefly respond or ask questions, refer to staff for follow-up or request that something be placed on a future agenda for discussion.</a:t>
            </a:r>
          </a:p>
          <a:p>
            <a:endParaRPr lang="en-US" dirty="0"/>
          </a:p>
        </p:txBody>
      </p:sp>
      <p:sp>
        <p:nvSpPr>
          <p:cNvPr id="4" name="Date Placeholder 3">
            <a:extLst>
              <a:ext uri="{FF2B5EF4-FFF2-40B4-BE49-F238E27FC236}">
                <a16:creationId xmlns:a16="http://schemas.microsoft.com/office/drawing/2014/main" id="{9DE84B5A-FFA1-4F01-A909-9F0038092644}"/>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D1033BA8-88C0-4C96-88A7-7840D2BAA5CB}"/>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87156C65-9EA2-4F81-B4CE-542722FA7E41}"/>
              </a:ext>
            </a:extLst>
          </p:cNvPr>
          <p:cNvSpPr>
            <a:spLocks noGrp="1"/>
          </p:cNvSpPr>
          <p:nvPr>
            <p:ph type="sldNum" sz="quarter" idx="12"/>
          </p:nvPr>
        </p:nvSpPr>
        <p:spPr/>
        <p:txBody>
          <a:bodyPr/>
          <a:lstStyle/>
          <a:p>
            <a:fld id="{A47A88CB-4DC4-4D4C-AC22-EC6D5E9F3AE5}" type="slidenum">
              <a:rPr lang="en-US" smtClean="0"/>
              <a:t>9</a:t>
            </a:fld>
            <a:endParaRPr lang="en-US"/>
          </a:p>
        </p:txBody>
      </p:sp>
    </p:spTree>
    <p:extLst>
      <p:ext uri="{BB962C8B-B14F-4D97-AF65-F5344CB8AC3E}">
        <p14:creationId xmlns:p14="http://schemas.microsoft.com/office/powerpoint/2010/main" val="3629188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EAAB9-CF0C-46D3-8C8B-57CE172CEF2C}"/>
              </a:ext>
            </a:extLst>
          </p:cNvPr>
          <p:cNvSpPr>
            <a:spLocks noGrp="1"/>
          </p:cNvSpPr>
          <p:nvPr>
            <p:ph type="title"/>
          </p:nvPr>
        </p:nvSpPr>
        <p:spPr/>
        <p:txBody>
          <a:bodyPr/>
          <a:lstStyle/>
          <a:p>
            <a:r>
              <a:rPr lang="en-US" dirty="0">
                <a:solidFill>
                  <a:srgbClr val="0070C0"/>
                </a:solidFill>
              </a:rPr>
              <a:t>Checklist for Chair re: Public Comment</a:t>
            </a:r>
          </a:p>
        </p:txBody>
      </p:sp>
      <p:sp>
        <p:nvSpPr>
          <p:cNvPr id="3" name="Content Placeholder 2">
            <a:extLst>
              <a:ext uri="{FF2B5EF4-FFF2-40B4-BE49-F238E27FC236}">
                <a16:creationId xmlns:a16="http://schemas.microsoft.com/office/drawing/2014/main" id="{A0D9679F-EE66-4E03-982C-7B69598917E7}"/>
              </a:ext>
            </a:extLst>
          </p:cNvPr>
          <p:cNvSpPr>
            <a:spLocks noGrp="1"/>
          </p:cNvSpPr>
          <p:nvPr>
            <p:ph idx="1"/>
          </p:nvPr>
        </p:nvSpPr>
        <p:spPr>
          <a:xfrm>
            <a:off x="1066800" y="1737359"/>
            <a:ext cx="10058400" cy="4430175"/>
          </a:xfrm>
        </p:spPr>
        <p:txBody>
          <a:bodyPr/>
          <a:lstStyle/>
          <a:p>
            <a:pPr marL="0" indent="0">
              <a:buNone/>
            </a:pPr>
            <a:r>
              <a:rPr lang="en-US" sz="1800" dirty="0">
                <a:solidFill>
                  <a:schemeClr val="tx1"/>
                </a:solidFill>
              </a:rPr>
              <a:t>Ask for public comment on each item, even if the room is empty, so that it is recorded.</a:t>
            </a:r>
          </a:p>
          <a:p>
            <a:pPr marL="0" indent="0">
              <a:buNone/>
            </a:pPr>
            <a:r>
              <a:rPr lang="en-US" sz="1800" dirty="0">
                <a:solidFill>
                  <a:schemeClr val="tx1"/>
                </a:solidFill>
              </a:rPr>
              <a:t>Take public comment before any vote. </a:t>
            </a:r>
          </a:p>
          <a:p>
            <a:pPr marL="0" indent="0">
              <a:buNone/>
            </a:pPr>
            <a:r>
              <a:rPr lang="en-US" sz="1800" dirty="0">
                <a:solidFill>
                  <a:schemeClr val="tx1"/>
                </a:solidFill>
              </a:rPr>
              <a:t>Announce the specifics of the vote after each action item.</a:t>
            </a:r>
          </a:p>
          <a:p>
            <a:pPr marL="0" indent="0">
              <a:buNone/>
            </a:pPr>
            <a:r>
              <a:rPr lang="en-US" sz="1800" dirty="0">
                <a:solidFill>
                  <a:schemeClr val="tx1"/>
                </a:solidFill>
              </a:rPr>
              <a:t>If agenda is rearranged, then let public know ASAP.</a:t>
            </a:r>
          </a:p>
          <a:p>
            <a:pPr marL="0" indent="0">
              <a:buNone/>
            </a:pPr>
            <a:r>
              <a:rPr lang="en-US" sz="1800" dirty="0">
                <a:solidFill>
                  <a:schemeClr val="tx1"/>
                </a:solidFill>
              </a:rPr>
              <a:t>If item has been scheduled for a specific time, do not take it earlier.</a:t>
            </a:r>
          </a:p>
          <a:p>
            <a:pPr marL="0" indent="0">
              <a:buNone/>
            </a:pPr>
            <a:r>
              <a:rPr lang="en-US" sz="1800" dirty="0">
                <a:solidFill>
                  <a:schemeClr val="tx1"/>
                </a:solidFill>
              </a:rPr>
              <a:t>Apply and enforce the speaking time equally, regardless of viewpoint, but allow additional time for people with disabilities or who need translation, as appropriate.</a:t>
            </a:r>
          </a:p>
          <a:p>
            <a:pPr marL="0" indent="0">
              <a:buNone/>
            </a:pPr>
            <a:r>
              <a:rPr lang="en-US" sz="1800" dirty="0">
                <a:solidFill>
                  <a:schemeClr val="tx1"/>
                </a:solidFill>
              </a:rPr>
              <a:t>Public speakers are allowed up to three minutes on an item, but the chair can reduce the speaking time for all public speakers on an item if there is a reasonable basis (Limited time, lots of public speakers, long agenda.) Basis should be on the record and announced before the start of public comment on the item.</a:t>
            </a:r>
          </a:p>
          <a:p>
            <a:pPr marL="0" indent="0">
              <a:buNone/>
            </a:pPr>
            <a:r>
              <a:rPr lang="en-US" sz="1800" dirty="0">
                <a:solidFill>
                  <a:schemeClr val="tx1"/>
                </a:solidFill>
              </a:rPr>
              <a:t>Public speakers can be critical, but not disruptive.</a:t>
            </a:r>
          </a:p>
          <a:p>
            <a:pPr marL="0" indent="0">
              <a:buNone/>
            </a:pPr>
            <a:r>
              <a:rPr lang="en-US" sz="1800" dirty="0">
                <a:solidFill>
                  <a:schemeClr val="tx1"/>
                </a:solidFill>
              </a:rPr>
              <a:t>No right to a response. </a:t>
            </a:r>
          </a:p>
          <a:p>
            <a:pPr marL="0" indent="0">
              <a:buNone/>
            </a:pPr>
            <a:endParaRPr lang="en-US" dirty="0">
              <a:solidFill>
                <a:srgbClr val="FF0000"/>
              </a:solidFill>
            </a:endParaRPr>
          </a:p>
        </p:txBody>
      </p:sp>
      <p:sp>
        <p:nvSpPr>
          <p:cNvPr id="4" name="Date Placeholder 3">
            <a:extLst>
              <a:ext uri="{FF2B5EF4-FFF2-40B4-BE49-F238E27FC236}">
                <a16:creationId xmlns:a16="http://schemas.microsoft.com/office/drawing/2014/main" id="{671FE8C9-D380-4CBB-BA14-2E426802A2C9}"/>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81A069CD-AA1E-43CA-9850-3ACD752908BE}"/>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9A296E39-DC54-43A0-A941-12F0FBE7E217}"/>
              </a:ext>
            </a:extLst>
          </p:cNvPr>
          <p:cNvSpPr>
            <a:spLocks noGrp="1"/>
          </p:cNvSpPr>
          <p:nvPr>
            <p:ph type="sldNum" sz="quarter" idx="12"/>
          </p:nvPr>
        </p:nvSpPr>
        <p:spPr/>
        <p:txBody>
          <a:bodyPr/>
          <a:lstStyle/>
          <a:p>
            <a:fld id="{A47A88CB-4DC4-4D4C-AC22-EC6D5E9F3AE5}" type="slidenum">
              <a:rPr lang="en-US" smtClean="0"/>
              <a:t>10</a:t>
            </a:fld>
            <a:endParaRPr lang="en-US"/>
          </a:p>
        </p:txBody>
      </p:sp>
    </p:spTree>
    <p:extLst>
      <p:ext uri="{BB962C8B-B14F-4D97-AF65-F5344CB8AC3E}">
        <p14:creationId xmlns:p14="http://schemas.microsoft.com/office/powerpoint/2010/main" val="372641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B545-0ADF-4653-8FAC-431AFD56B859}"/>
              </a:ext>
            </a:extLst>
          </p:cNvPr>
          <p:cNvSpPr>
            <a:spLocks noGrp="1"/>
          </p:cNvSpPr>
          <p:nvPr>
            <p:ph type="title"/>
          </p:nvPr>
        </p:nvSpPr>
        <p:spPr/>
        <p:txBody>
          <a:bodyPr/>
          <a:lstStyle/>
          <a:p>
            <a:r>
              <a:rPr lang="en-US" dirty="0">
                <a:solidFill>
                  <a:srgbClr val="0070C0"/>
                </a:solidFill>
              </a:rPr>
              <a:t>Sunshine Ordinance &amp; Public Records Act</a:t>
            </a:r>
          </a:p>
        </p:txBody>
      </p:sp>
      <p:sp>
        <p:nvSpPr>
          <p:cNvPr id="3" name="Content Placeholder 2">
            <a:extLst>
              <a:ext uri="{FF2B5EF4-FFF2-40B4-BE49-F238E27FC236}">
                <a16:creationId xmlns:a16="http://schemas.microsoft.com/office/drawing/2014/main" id="{507EEB37-A593-4AB0-A94C-72CBA83E727C}"/>
              </a:ext>
            </a:extLst>
          </p:cNvPr>
          <p:cNvSpPr>
            <a:spLocks noGrp="1"/>
          </p:cNvSpPr>
          <p:nvPr>
            <p:ph idx="1"/>
          </p:nvPr>
        </p:nvSpPr>
        <p:spPr/>
        <p:txBody>
          <a:bodyPr/>
          <a:lstStyle/>
          <a:p>
            <a:pPr marL="0" indent="0">
              <a:buNone/>
            </a:pPr>
            <a:r>
              <a:rPr lang="en-US" dirty="0">
                <a:solidFill>
                  <a:schemeClr val="tx1"/>
                </a:solidFill>
              </a:rPr>
              <a:t>What is a Public Record?</a:t>
            </a:r>
          </a:p>
          <a:p>
            <a:pPr marL="0" indent="0">
              <a:buNone/>
            </a:pPr>
            <a:r>
              <a:rPr lang="en-US" dirty="0">
                <a:solidFill>
                  <a:schemeClr val="tx1"/>
                </a:solidFill>
              </a:rPr>
              <a:t>It is any writing that contains information relating to the conduct of public business prepared, owned, used by a state or local agency.</a:t>
            </a:r>
          </a:p>
          <a:p>
            <a:pPr marL="0" indent="0">
              <a:buNone/>
            </a:pPr>
            <a:endParaRPr lang="en-US" dirty="0">
              <a:solidFill>
                <a:schemeClr val="tx1"/>
              </a:solidFill>
            </a:endParaRPr>
          </a:p>
          <a:p>
            <a:pPr marL="0" indent="0">
              <a:buNone/>
            </a:pPr>
            <a:r>
              <a:rPr lang="en-US" dirty="0">
                <a:solidFill>
                  <a:schemeClr val="tx1"/>
                </a:solidFill>
              </a:rPr>
              <a:t>Examples of Public Records:</a:t>
            </a:r>
          </a:p>
          <a:p>
            <a:pPr marL="0" indent="0">
              <a:buNone/>
            </a:pPr>
            <a:r>
              <a:rPr lang="en-US" dirty="0">
                <a:solidFill>
                  <a:schemeClr val="tx1"/>
                </a:solidFill>
              </a:rPr>
              <a:t>Agendas, staff reports, contracts, emails, including attachments to emails, video recording, audio recording, voicemail, text messages and photographs.</a:t>
            </a:r>
          </a:p>
          <a:p>
            <a:endParaRPr lang="en-US" dirty="0"/>
          </a:p>
        </p:txBody>
      </p:sp>
      <p:sp>
        <p:nvSpPr>
          <p:cNvPr id="4" name="Date Placeholder 3">
            <a:extLst>
              <a:ext uri="{FF2B5EF4-FFF2-40B4-BE49-F238E27FC236}">
                <a16:creationId xmlns:a16="http://schemas.microsoft.com/office/drawing/2014/main" id="{A6C42E03-3E4C-4E0C-AB61-B1BD2B24E6FA}"/>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C8E5CEDC-9215-4E6E-9E50-6092F1E7DAA2}"/>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35A50D15-06EA-4900-BBF4-D8FC94214775}"/>
              </a:ext>
            </a:extLst>
          </p:cNvPr>
          <p:cNvSpPr>
            <a:spLocks noGrp="1"/>
          </p:cNvSpPr>
          <p:nvPr>
            <p:ph type="sldNum" sz="quarter" idx="12"/>
          </p:nvPr>
        </p:nvSpPr>
        <p:spPr/>
        <p:txBody>
          <a:bodyPr/>
          <a:lstStyle/>
          <a:p>
            <a:fld id="{A47A88CB-4DC4-4D4C-AC22-EC6D5E9F3AE5}" type="slidenum">
              <a:rPr lang="en-US" smtClean="0"/>
              <a:t>11</a:t>
            </a:fld>
            <a:endParaRPr lang="en-US"/>
          </a:p>
        </p:txBody>
      </p:sp>
    </p:spTree>
    <p:extLst>
      <p:ext uri="{BB962C8B-B14F-4D97-AF65-F5344CB8AC3E}">
        <p14:creationId xmlns:p14="http://schemas.microsoft.com/office/powerpoint/2010/main" val="329256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238F-DB2E-41EE-8C24-5CFE1E888F8F}"/>
              </a:ext>
            </a:extLst>
          </p:cNvPr>
          <p:cNvSpPr>
            <a:spLocks noGrp="1"/>
          </p:cNvSpPr>
          <p:nvPr>
            <p:ph type="title"/>
          </p:nvPr>
        </p:nvSpPr>
        <p:spPr/>
        <p:txBody>
          <a:bodyPr/>
          <a:lstStyle/>
          <a:p>
            <a:r>
              <a:rPr lang="en-US" dirty="0">
                <a:solidFill>
                  <a:srgbClr val="0070C0"/>
                </a:solidFill>
              </a:rPr>
              <a:t>Information on personal communications devices</a:t>
            </a:r>
          </a:p>
        </p:txBody>
      </p:sp>
      <p:sp>
        <p:nvSpPr>
          <p:cNvPr id="3" name="Content Placeholder 2">
            <a:extLst>
              <a:ext uri="{FF2B5EF4-FFF2-40B4-BE49-F238E27FC236}">
                <a16:creationId xmlns:a16="http://schemas.microsoft.com/office/drawing/2014/main" id="{933DD5DC-1A7D-48CD-9317-F9E5E0B6DA2D}"/>
              </a:ext>
            </a:extLst>
          </p:cNvPr>
          <p:cNvSpPr>
            <a:spLocks noGrp="1"/>
          </p:cNvSpPr>
          <p:nvPr>
            <p:ph idx="1"/>
          </p:nvPr>
        </p:nvSpPr>
        <p:spPr/>
        <p:txBody>
          <a:bodyPr/>
          <a:lstStyle/>
          <a:p>
            <a:r>
              <a:rPr lang="en-US" dirty="0">
                <a:solidFill>
                  <a:schemeClr val="tx1"/>
                </a:solidFill>
              </a:rPr>
              <a:t>Any communication relating to the City’s business that a public employee or official sends or receives on a personal electronic device such as cell phones and personal computers are subject to disclosure as public records.</a:t>
            </a:r>
          </a:p>
          <a:p>
            <a:r>
              <a:rPr lang="en-US" dirty="0">
                <a:solidFill>
                  <a:schemeClr val="tx1"/>
                </a:solidFill>
              </a:rPr>
              <a:t>These communications are subject to the department’s retention policy.</a:t>
            </a:r>
          </a:p>
          <a:p>
            <a:r>
              <a:rPr lang="en-US" dirty="0">
                <a:solidFill>
                  <a:schemeClr val="tx1"/>
                </a:solidFill>
              </a:rPr>
              <a:t>Consider using City-issued email addresses to conduct Committee business.</a:t>
            </a:r>
          </a:p>
          <a:p>
            <a:r>
              <a:rPr lang="en-US" dirty="0">
                <a:solidFill>
                  <a:schemeClr val="tx1"/>
                </a:solidFill>
              </a:rPr>
              <a:t>Consider forwarding any Committee business from your private email address to City-issued email address.</a:t>
            </a:r>
          </a:p>
          <a:p>
            <a:r>
              <a:rPr lang="en-US" dirty="0">
                <a:solidFill>
                  <a:schemeClr val="tx1"/>
                </a:solidFill>
              </a:rPr>
              <a:t>Communicate Committee business through the Committee secretary.</a:t>
            </a:r>
          </a:p>
        </p:txBody>
      </p:sp>
      <p:sp>
        <p:nvSpPr>
          <p:cNvPr id="4" name="Date Placeholder 3">
            <a:extLst>
              <a:ext uri="{FF2B5EF4-FFF2-40B4-BE49-F238E27FC236}">
                <a16:creationId xmlns:a16="http://schemas.microsoft.com/office/drawing/2014/main" id="{D3884846-CD32-4829-ABD0-FA4ABE886AA7}"/>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FFC7C6E9-3EB2-4A7D-8B84-7AD0E0890193}"/>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6BC06492-D281-4F8A-B19E-B40018EDDDF3}"/>
              </a:ext>
            </a:extLst>
          </p:cNvPr>
          <p:cNvSpPr>
            <a:spLocks noGrp="1"/>
          </p:cNvSpPr>
          <p:nvPr>
            <p:ph type="sldNum" sz="quarter" idx="12"/>
          </p:nvPr>
        </p:nvSpPr>
        <p:spPr/>
        <p:txBody>
          <a:bodyPr/>
          <a:lstStyle/>
          <a:p>
            <a:fld id="{A47A88CB-4DC4-4D4C-AC22-EC6D5E9F3AE5}" type="slidenum">
              <a:rPr lang="en-US" smtClean="0"/>
              <a:t>12</a:t>
            </a:fld>
            <a:endParaRPr lang="en-US"/>
          </a:p>
        </p:txBody>
      </p:sp>
    </p:spTree>
    <p:extLst>
      <p:ext uri="{BB962C8B-B14F-4D97-AF65-F5344CB8AC3E}">
        <p14:creationId xmlns:p14="http://schemas.microsoft.com/office/powerpoint/2010/main" val="139312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32BBA-4A1C-4B2D-B309-9F094ADCCF18}"/>
              </a:ext>
            </a:extLst>
          </p:cNvPr>
          <p:cNvSpPr>
            <a:spLocks noGrp="1"/>
          </p:cNvSpPr>
          <p:nvPr>
            <p:ph type="title"/>
          </p:nvPr>
        </p:nvSpPr>
        <p:spPr/>
        <p:txBody>
          <a:bodyPr/>
          <a:lstStyle/>
          <a:p>
            <a:r>
              <a:rPr lang="en-US" dirty="0">
                <a:solidFill>
                  <a:srgbClr val="0070C0"/>
                </a:solidFill>
              </a:rPr>
              <a:t>You do not have to remember all of this information!</a:t>
            </a:r>
          </a:p>
        </p:txBody>
      </p:sp>
      <p:sp>
        <p:nvSpPr>
          <p:cNvPr id="3" name="Content Placeholder 2">
            <a:extLst>
              <a:ext uri="{FF2B5EF4-FFF2-40B4-BE49-F238E27FC236}">
                <a16:creationId xmlns:a16="http://schemas.microsoft.com/office/drawing/2014/main" id="{C40C5515-36D2-4260-8D2E-98D511503F37}"/>
              </a:ext>
            </a:extLst>
          </p:cNvPr>
          <p:cNvSpPr>
            <a:spLocks noGrp="1"/>
          </p:cNvSpPr>
          <p:nvPr>
            <p:ph idx="1"/>
          </p:nvPr>
        </p:nvSpPr>
        <p:spPr/>
        <p:txBody>
          <a:bodyPr/>
          <a:lstStyle/>
          <a:p>
            <a:pPr marL="0" indent="0">
              <a:buNone/>
            </a:pPr>
            <a:r>
              <a:rPr lang="en-US" dirty="0">
                <a:solidFill>
                  <a:schemeClr val="tx1"/>
                </a:solidFill>
              </a:rPr>
              <a:t>This presentation is intended to answer most of the questions we commonly hear from departments, boards and commissions.</a:t>
            </a:r>
          </a:p>
          <a:p>
            <a:pPr marL="0" indent="0">
              <a:buNone/>
            </a:pPr>
            <a:endParaRPr lang="en-US" dirty="0">
              <a:solidFill>
                <a:schemeClr val="tx1"/>
              </a:solidFill>
            </a:endParaRPr>
          </a:p>
          <a:p>
            <a:pPr marL="0" indent="0">
              <a:buNone/>
            </a:pPr>
            <a:r>
              <a:rPr lang="en-US" dirty="0">
                <a:solidFill>
                  <a:schemeClr val="tx1"/>
                </a:solidFill>
              </a:rPr>
              <a:t>If you have any questions, feel free to ask us now or contact us in the future as needed.</a:t>
            </a:r>
          </a:p>
          <a:p>
            <a:pPr marL="0" indent="0">
              <a:buNone/>
            </a:pPr>
            <a:endParaRPr lang="en-US" dirty="0">
              <a:solidFill>
                <a:schemeClr val="tx1"/>
              </a:solidFill>
            </a:endParaRPr>
          </a:p>
          <a:p>
            <a:pPr marL="0" indent="0">
              <a:buNone/>
            </a:pPr>
            <a:r>
              <a:rPr lang="en-US" dirty="0">
                <a:solidFill>
                  <a:schemeClr val="tx1"/>
                </a:solidFill>
              </a:rPr>
              <a:t>Thank you for your time!</a:t>
            </a:r>
          </a:p>
          <a:p>
            <a:endParaRPr lang="en-US" dirty="0"/>
          </a:p>
        </p:txBody>
      </p:sp>
      <p:sp>
        <p:nvSpPr>
          <p:cNvPr id="4" name="Date Placeholder 3">
            <a:extLst>
              <a:ext uri="{FF2B5EF4-FFF2-40B4-BE49-F238E27FC236}">
                <a16:creationId xmlns:a16="http://schemas.microsoft.com/office/drawing/2014/main" id="{0E34640E-7317-448C-9FBC-46A4DF43DC29}"/>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51F5606D-3542-4E36-B775-10EA5E44FC1F}"/>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72E7ACC5-CFC7-479F-BEA8-599CFCFFBA6A}"/>
              </a:ext>
            </a:extLst>
          </p:cNvPr>
          <p:cNvSpPr>
            <a:spLocks noGrp="1"/>
          </p:cNvSpPr>
          <p:nvPr>
            <p:ph type="sldNum" sz="quarter" idx="12"/>
          </p:nvPr>
        </p:nvSpPr>
        <p:spPr/>
        <p:txBody>
          <a:bodyPr/>
          <a:lstStyle/>
          <a:p>
            <a:fld id="{A47A88CB-4DC4-4D4C-AC22-EC6D5E9F3AE5}" type="slidenum">
              <a:rPr lang="en-US" smtClean="0"/>
              <a:t>13</a:t>
            </a:fld>
            <a:endParaRPr lang="en-US"/>
          </a:p>
        </p:txBody>
      </p:sp>
    </p:spTree>
    <p:extLst>
      <p:ext uri="{BB962C8B-B14F-4D97-AF65-F5344CB8AC3E}">
        <p14:creationId xmlns:p14="http://schemas.microsoft.com/office/powerpoint/2010/main" val="275242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The Brown Act &amp; Sunshine Ordinance</a:t>
            </a:r>
            <a:r>
              <a:rPr lang="en-US" dirty="0"/>
              <a:t>	</a:t>
            </a:r>
          </a:p>
        </p:txBody>
      </p:sp>
      <p:sp>
        <p:nvSpPr>
          <p:cNvPr id="3" name="Content Placeholder 2"/>
          <p:cNvSpPr>
            <a:spLocks noGrp="1"/>
          </p:cNvSpPr>
          <p:nvPr>
            <p:ph idx="1"/>
          </p:nvPr>
        </p:nvSpPr>
        <p:spPr/>
        <p:txBody>
          <a:bodyPr/>
          <a:lstStyle/>
          <a:p>
            <a:pPr marL="0" indent="0" algn="ctr">
              <a:buNone/>
            </a:pPr>
            <a:r>
              <a:rPr lang="en-US" b="1" dirty="0">
                <a:solidFill>
                  <a:schemeClr val="tx1"/>
                </a:solidFill>
              </a:rPr>
              <a:t>Conducting the People’s Business</a:t>
            </a:r>
          </a:p>
          <a:p>
            <a:pPr marL="0" indent="0">
              <a:buNone/>
            </a:pPr>
            <a:r>
              <a:rPr lang="en-US" u="sng" dirty="0">
                <a:solidFill>
                  <a:schemeClr val="tx1"/>
                </a:solidFill>
              </a:rPr>
              <a:t>The Brown Act: Government Code §§ 54950-54963</a:t>
            </a:r>
            <a:endParaRPr lang="en-US" dirty="0">
              <a:solidFill>
                <a:schemeClr val="tx1"/>
              </a:solidFill>
            </a:endParaRPr>
          </a:p>
          <a:p>
            <a:pPr marL="0" indent="0">
              <a:buNone/>
            </a:pPr>
            <a:r>
              <a:rPr lang="en-US" dirty="0">
                <a:solidFill>
                  <a:schemeClr val="tx1"/>
                </a:solidFill>
              </a:rPr>
              <a:t>Local legislative bodies, such as boards, councils and commissions, are groups of people who come together to discuss and come up with the most effective ideas.</a:t>
            </a:r>
          </a:p>
          <a:p>
            <a:pPr marL="0" indent="0">
              <a:buNone/>
            </a:pPr>
            <a:r>
              <a:rPr lang="en-US" dirty="0">
                <a:solidFill>
                  <a:schemeClr val="tx1"/>
                </a:solidFill>
              </a:rPr>
              <a:t>The Ralph M. Brown Act is the law that guarantees the public’s right to attend and participate in meetings of local legislative bodies.</a:t>
            </a:r>
          </a:p>
          <a:p>
            <a:pPr marL="0" indent="0">
              <a:buNone/>
            </a:pPr>
            <a:endParaRPr lang="en-US" dirty="0">
              <a:solidFill>
                <a:schemeClr val="tx1"/>
              </a:solidFill>
            </a:endParaRPr>
          </a:p>
          <a:p>
            <a:pPr marL="0" indent="0">
              <a:buNone/>
            </a:pPr>
            <a:r>
              <a:rPr lang="en-US" u="sng" dirty="0">
                <a:solidFill>
                  <a:schemeClr val="tx1"/>
                </a:solidFill>
              </a:rPr>
              <a:t>Sunshine Ordinance: San Francisco Administrative Code Chapter 67</a:t>
            </a:r>
          </a:p>
          <a:p>
            <a:pPr marL="0" indent="0">
              <a:buNone/>
            </a:pPr>
            <a:r>
              <a:rPr lang="en-US" dirty="0">
                <a:solidFill>
                  <a:schemeClr val="tx1"/>
                </a:solidFill>
              </a:rPr>
              <a:t>San Francisco’s Sunshine Ordinance was developed to ensure easier access to public records and to strengthen open meeting laws.</a:t>
            </a:r>
          </a:p>
          <a:p>
            <a:pPr marL="0" indent="0">
              <a:buNone/>
            </a:pPr>
            <a:endParaRPr lang="en-US" dirty="0"/>
          </a:p>
          <a:p>
            <a:pPr marL="0" indent="0">
              <a:buNone/>
            </a:pPr>
            <a:endParaRPr lang="en-US" i="1" dirty="0"/>
          </a:p>
          <a:p>
            <a:pPr marL="0" indent="0">
              <a:buNone/>
            </a:pPr>
            <a:endParaRPr lang="en-US" i="1" dirty="0"/>
          </a:p>
          <a:p>
            <a:endParaRPr lang="en-US" dirty="0"/>
          </a:p>
        </p:txBody>
      </p:sp>
      <p:sp>
        <p:nvSpPr>
          <p:cNvPr id="4" name="Date Placeholder 3"/>
          <p:cNvSpPr>
            <a:spLocks noGrp="1"/>
          </p:cNvSpPr>
          <p:nvPr>
            <p:ph type="dt" sz="half" idx="10"/>
          </p:nvPr>
        </p:nvSpPr>
        <p:spPr/>
        <p:txBody>
          <a:bodyPr/>
          <a:lstStyle/>
          <a:p>
            <a:r>
              <a:rPr lang="en-US" dirty="0"/>
              <a:t>08/21/2024</a:t>
            </a:r>
          </a:p>
        </p:txBody>
      </p:sp>
      <p:sp>
        <p:nvSpPr>
          <p:cNvPr id="5" name="Footer Placeholder 4"/>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p:cNvSpPr>
            <a:spLocks noGrp="1"/>
          </p:cNvSpPr>
          <p:nvPr>
            <p:ph type="sldNum" sz="quarter" idx="12"/>
          </p:nvPr>
        </p:nvSpPr>
        <p:spPr/>
        <p:txBody>
          <a:bodyPr/>
          <a:lstStyle/>
          <a:p>
            <a:fld id="{A47A88CB-4DC4-4D4C-AC22-EC6D5E9F3AE5}" type="slidenum">
              <a:rPr lang="en-US" smtClean="0"/>
              <a:t>1</a:t>
            </a:fld>
            <a:endParaRPr lang="en-US" dirty="0"/>
          </a:p>
        </p:txBody>
      </p:sp>
    </p:spTree>
    <p:extLst>
      <p:ext uri="{BB962C8B-B14F-4D97-AF65-F5344CB8AC3E}">
        <p14:creationId xmlns:p14="http://schemas.microsoft.com/office/powerpoint/2010/main" val="51298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9F4B-F734-4D62-8A3D-6609D7BAC13A}"/>
              </a:ext>
            </a:extLst>
          </p:cNvPr>
          <p:cNvSpPr>
            <a:spLocks noGrp="1"/>
          </p:cNvSpPr>
          <p:nvPr>
            <p:ph type="title"/>
          </p:nvPr>
        </p:nvSpPr>
        <p:spPr/>
        <p:txBody>
          <a:bodyPr/>
          <a:lstStyle/>
          <a:p>
            <a:r>
              <a:rPr lang="en-US" dirty="0">
                <a:solidFill>
                  <a:srgbClr val="0070C0"/>
                </a:solidFill>
              </a:rPr>
              <a:t>Meeting Defined</a:t>
            </a:r>
          </a:p>
        </p:txBody>
      </p:sp>
      <p:sp>
        <p:nvSpPr>
          <p:cNvPr id="3" name="Content Placeholder 2">
            <a:extLst>
              <a:ext uri="{FF2B5EF4-FFF2-40B4-BE49-F238E27FC236}">
                <a16:creationId xmlns:a16="http://schemas.microsoft.com/office/drawing/2014/main" id="{A8CB65FF-DB3F-4B07-A3E1-79BD2A4C1C0E}"/>
              </a:ext>
            </a:extLst>
          </p:cNvPr>
          <p:cNvSpPr>
            <a:spLocks noGrp="1"/>
          </p:cNvSpPr>
          <p:nvPr>
            <p:ph idx="1"/>
          </p:nvPr>
        </p:nvSpPr>
        <p:spPr/>
        <p:txBody>
          <a:bodyPr/>
          <a:lstStyle/>
          <a:p>
            <a:pPr marL="0" indent="0">
              <a:buNone/>
            </a:pPr>
            <a:r>
              <a:rPr lang="en-US" dirty="0">
                <a:solidFill>
                  <a:schemeClr val="tx1"/>
                </a:solidFill>
              </a:rPr>
              <a:t>A meeting occurs whenever a </a:t>
            </a:r>
            <a:r>
              <a:rPr lang="en-US" u="sng" dirty="0">
                <a:solidFill>
                  <a:schemeClr val="tx1"/>
                </a:solidFill>
              </a:rPr>
              <a:t>majority</a:t>
            </a:r>
            <a:r>
              <a:rPr lang="en-US" dirty="0">
                <a:solidFill>
                  <a:schemeClr val="tx1"/>
                </a:solidFill>
              </a:rPr>
              <a:t> of the members of a policy body come together, or have a serial communication, to discuss any business within the subject matter jurisdiction of this body. Admin. Code § 67.3(b)(1). </a:t>
            </a:r>
          </a:p>
          <a:p>
            <a:pPr marL="0" indent="0">
              <a:buNone/>
            </a:pPr>
            <a:r>
              <a:rPr lang="en-US" dirty="0">
                <a:solidFill>
                  <a:schemeClr val="tx1"/>
                </a:solidFill>
              </a:rPr>
              <a:t>Meetings must be open to the public and held within city limits. </a:t>
            </a:r>
            <a:r>
              <a:rPr lang="fr-FR" dirty="0">
                <a:solidFill>
                  <a:schemeClr val="tx1"/>
                </a:solidFill>
              </a:rPr>
              <a:t>Cal. </a:t>
            </a:r>
            <a:r>
              <a:rPr lang="en-US" dirty="0">
                <a:solidFill>
                  <a:schemeClr val="tx1"/>
                </a:solidFill>
              </a:rPr>
              <a:t>Govt</a:t>
            </a:r>
            <a:r>
              <a:rPr lang="fr-FR" dirty="0">
                <a:solidFill>
                  <a:schemeClr val="tx1"/>
                </a:solidFill>
              </a:rPr>
              <a:t>. Code § 54954(b); Admin. Code § 67.6(b).</a:t>
            </a:r>
          </a:p>
          <a:p>
            <a:pPr marL="0" indent="0">
              <a:buNone/>
            </a:pPr>
            <a:r>
              <a:rPr lang="en-US" dirty="0">
                <a:solidFill>
                  <a:schemeClr val="tx1"/>
                </a:solidFill>
              </a:rPr>
              <a:t>A meeting occurs even if the policy body takes no action but only gathers information collectively or discusses an issue.</a:t>
            </a:r>
          </a:p>
          <a:p>
            <a:pPr marL="0" indent="0">
              <a:buNone/>
            </a:pPr>
            <a:r>
              <a:rPr lang="en-US" dirty="0">
                <a:solidFill>
                  <a:schemeClr val="tx1"/>
                </a:solidFill>
              </a:rPr>
              <a:t>F</a:t>
            </a:r>
            <a:r>
              <a:rPr lang="fr-FR" dirty="0" err="1">
                <a:solidFill>
                  <a:schemeClr val="tx1"/>
                </a:solidFill>
              </a:rPr>
              <a:t>ormal</a:t>
            </a:r>
            <a:r>
              <a:rPr lang="fr-FR" dirty="0">
                <a:solidFill>
                  <a:schemeClr val="tx1"/>
                </a:solidFill>
              </a:rPr>
              <a:t> meetings, </a:t>
            </a:r>
            <a:r>
              <a:rPr lang="fr-FR" dirty="0" err="1">
                <a:solidFill>
                  <a:schemeClr val="tx1"/>
                </a:solidFill>
              </a:rPr>
              <a:t>retreats</a:t>
            </a:r>
            <a:r>
              <a:rPr lang="fr-FR" dirty="0">
                <a:solidFill>
                  <a:schemeClr val="tx1"/>
                </a:solidFill>
              </a:rPr>
              <a:t>, site tours, and </a:t>
            </a:r>
            <a:r>
              <a:rPr lang="fr-FR" dirty="0" err="1">
                <a:solidFill>
                  <a:schemeClr val="tx1"/>
                </a:solidFill>
              </a:rPr>
              <a:t>meal</a:t>
            </a:r>
            <a:r>
              <a:rPr lang="fr-FR" dirty="0">
                <a:solidFill>
                  <a:schemeClr val="tx1"/>
                </a:solidFill>
              </a:rPr>
              <a:t> </a:t>
            </a:r>
            <a:r>
              <a:rPr lang="fr-FR" dirty="0" err="1">
                <a:solidFill>
                  <a:schemeClr val="tx1"/>
                </a:solidFill>
              </a:rPr>
              <a:t>gatherings</a:t>
            </a:r>
            <a:r>
              <a:rPr lang="fr-FR" dirty="0">
                <a:solidFill>
                  <a:schemeClr val="tx1"/>
                </a:solidFill>
              </a:rPr>
              <a:t> are </a:t>
            </a:r>
            <a:r>
              <a:rPr lang="fr-FR" dirty="0" err="1">
                <a:solidFill>
                  <a:schemeClr val="tx1"/>
                </a:solidFill>
              </a:rPr>
              <a:t>allowed</a:t>
            </a:r>
            <a:r>
              <a:rPr lang="fr-FR" dirty="0">
                <a:solidFill>
                  <a:schemeClr val="tx1"/>
                </a:solidFill>
              </a:rPr>
              <a:t> if </a:t>
            </a:r>
            <a:r>
              <a:rPr lang="fr-FR" dirty="0" err="1">
                <a:solidFill>
                  <a:schemeClr val="tx1"/>
                </a:solidFill>
              </a:rPr>
              <a:t>done</a:t>
            </a:r>
            <a:r>
              <a:rPr lang="fr-FR" dirty="0">
                <a:solidFill>
                  <a:schemeClr val="tx1"/>
                </a:solidFill>
              </a:rPr>
              <a:t> </a:t>
            </a:r>
            <a:r>
              <a:rPr lang="fr-FR" dirty="0" err="1">
                <a:solidFill>
                  <a:schemeClr val="tx1"/>
                </a:solidFill>
              </a:rPr>
              <a:t>properly</a:t>
            </a:r>
            <a:r>
              <a:rPr lang="fr-FR" dirty="0">
                <a:solidFill>
                  <a:schemeClr val="tx1"/>
                </a:solidFill>
              </a:rPr>
              <a:t>.</a:t>
            </a:r>
          </a:p>
          <a:p>
            <a:pPr marL="0" indent="0">
              <a:buNone/>
            </a:pPr>
            <a:r>
              <a:rPr lang="fr-FR" dirty="0">
                <a:solidFill>
                  <a:schemeClr val="tx1"/>
                </a:solidFill>
              </a:rPr>
              <a:t>Pre-meetings, post-meetings, </a:t>
            </a:r>
            <a:r>
              <a:rPr lang="fr-FR" dirty="0" err="1">
                <a:solidFill>
                  <a:schemeClr val="tx1"/>
                </a:solidFill>
              </a:rPr>
              <a:t>teleconferencing</a:t>
            </a:r>
            <a:r>
              <a:rPr lang="fr-FR" dirty="0">
                <a:solidFill>
                  <a:schemeClr val="tx1"/>
                </a:solidFill>
              </a:rPr>
              <a:t> (</a:t>
            </a:r>
            <a:r>
              <a:rPr lang="fr-FR" dirty="0" err="1">
                <a:solidFill>
                  <a:schemeClr val="tx1"/>
                </a:solidFill>
              </a:rPr>
              <a:t>with</a:t>
            </a:r>
            <a:r>
              <a:rPr lang="fr-FR" dirty="0">
                <a:solidFill>
                  <a:schemeClr val="tx1"/>
                </a:solidFill>
              </a:rPr>
              <a:t> </a:t>
            </a:r>
            <a:r>
              <a:rPr lang="fr-FR" dirty="0" err="1">
                <a:solidFill>
                  <a:schemeClr val="tx1"/>
                </a:solidFill>
              </a:rPr>
              <a:t>limited</a:t>
            </a:r>
            <a:r>
              <a:rPr lang="fr-FR" dirty="0">
                <a:solidFill>
                  <a:schemeClr val="tx1"/>
                </a:solidFill>
              </a:rPr>
              <a:t> exceptions), and </a:t>
            </a:r>
            <a:r>
              <a:rPr lang="fr-FR" dirty="0" err="1">
                <a:solidFill>
                  <a:schemeClr val="tx1"/>
                </a:solidFill>
              </a:rPr>
              <a:t>seriatim</a:t>
            </a:r>
            <a:r>
              <a:rPr lang="fr-FR" dirty="0">
                <a:solidFill>
                  <a:schemeClr val="tx1"/>
                </a:solidFill>
              </a:rPr>
              <a:t> (or serial) meetings are not </a:t>
            </a:r>
            <a:r>
              <a:rPr lang="fr-FR" dirty="0" err="1">
                <a:solidFill>
                  <a:schemeClr val="tx1"/>
                </a:solidFill>
              </a:rPr>
              <a:t>permitted</a:t>
            </a:r>
            <a:r>
              <a:rPr lang="fr-FR" dirty="0">
                <a:solidFill>
                  <a:schemeClr val="tx1"/>
                </a:solidFill>
              </a:rPr>
              <a:t>.</a:t>
            </a:r>
          </a:p>
          <a:p>
            <a:pPr marL="0" indent="0">
              <a:buNone/>
            </a:pPr>
            <a:endParaRPr lang="en-US" dirty="0"/>
          </a:p>
        </p:txBody>
      </p:sp>
      <p:sp>
        <p:nvSpPr>
          <p:cNvPr id="4" name="Date Placeholder 3">
            <a:extLst>
              <a:ext uri="{FF2B5EF4-FFF2-40B4-BE49-F238E27FC236}">
                <a16:creationId xmlns:a16="http://schemas.microsoft.com/office/drawing/2014/main" id="{78122FCB-D248-4E2E-8E96-334EBDB5BD95}"/>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E0239807-CFA7-4AB9-BFDD-56BE3E68338D}"/>
              </a:ext>
            </a:extLst>
          </p:cNvPr>
          <p:cNvSpPr>
            <a:spLocks noGrp="1"/>
          </p:cNvSpPr>
          <p:nvPr>
            <p:ph type="ftr" sz="quarter" idx="11"/>
          </p:nvPr>
        </p:nvSpPr>
        <p:spPr/>
        <p:txBody>
          <a:bodyPr/>
          <a:lstStyle/>
          <a:p>
            <a:pPr algn="l">
              <a:tabLst>
                <a:tab pos="3425825" algn="ctr"/>
                <a:tab pos="7940675" algn="r"/>
              </a:tabLst>
            </a:pPr>
            <a:r>
              <a:rPr lang="en-US">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7D761049-42CD-4060-BC93-79C1B9C43DBC}"/>
              </a:ext>
            </a:extLst>
          </p:cNvPr>
          <p:cNvSpPr>
            <a:spLocks noGrp="1"/>
          </p:cNvSpPr>
          <p:nvPr>
            <p:ph type="sldNum" sz="quarter" idx="12"/>
          </p:nvPr>
        </p:nvSpPr>
        <p:spPr/>
        <p:txBody>
          <a:bodyPr/>
          <a:lstStyle/>
          <a:p>
            <a:fld id="{A47A88CB-4DC4-4D4C-AC22-EC6D5E9F3AE5}" type="slidenum">
              <a:rPr lang="en-US" smtClean="0"/>
              <a:t>2</a:t>
            </a:fld>
            <a:endParaRPr lang="en-US"/>
          </a:p>
        </p:txBody>
      </p:sp>
    </p:spTree>
    <p:extLst>
      <p:ext uri="{BB962C8B-B14F-4D97-AF65-F5344CB8AC3E}">
        <p14:creationId xmlns:p14="http://schemas.microsoft.com/office/powerpoint/2010/main" val="355060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1439-49D3-49D3-BDA0-A144598166E1}"/>
              </a:ext>
            </a:extLst>
          </p:cNvPr>
          <p:cNvSpPr>
            <a:spLocks noGrp="1"/>
          </p:cNvSpPr>
          <p:nvPr>
            <p:ph type="title"/>
          </p:nvPr>
        </p:nvSpPr>
        <p:spPr/>
        <p:txBody>
          <a:bodyPr/>
          <a:lstStyle/>
          <a:p>
            <a:r>
              <a:rPr lang="en-US" dirty="0">
                <a:solidFill>
                  <a:srgbClr val="0070C0"/>
                </a:solidFill>
              </a:rPr>
              <a:t>Policy Bodies</a:t>
            </a:r>
          </a:p>
        </p:txBody>
      </p:sp>
      <p:sp>
        <p:nvSpPr>
          <p:cNvPr id="3" name="Content Placeholder 2">
            <a:extLst>
              <a:ext uri="{FF2B5EF4-FFF2-40B4-BE49-F238E27FC236}">
                <a16:creationId xmlns:a16="http://schemas.microsoft.com/office/drawing/2014/main" id="{2D5B2FB0-1D81-4BB5-B070-CF753E8E2060}"/>
              </a:ext>
            </a:extLst>
          </p:cNvPr>
          <p:cNvSpPr>
            <a:spLocks noGrp="1"/>
          </p:cNvSpPr>
          <p:nvPr>
            <p:ph idx="1"/>
          </p:nvPr>
        </p:nvSpPr>
        <p:spPr/>
        <p:txBody>
          <a:bodyPr/>
          <a:lstStyle/>
          <a:p>
            <a:pPr marL="0" indent="0">
              <a:buNone/>
            </a:pPr>
            <a:r>
              <a:rPr lang="en-US" dirty="0">
                <a:solidFill>
                  <a:schemeClr val="tx1"/>
                </a:solidFill>
              </a:rPr>
              <a:t>The Committee is a policy body, and the Committee “meets” when a </a:t>
            </a:r>
            <a:r>
              <a:rPr lang="en-US" u="sng" dirty="0">
                <a:solidFill>
                  <a:schemeClr val="tx1"/>
                </a:solidFill>
              </a:rPr>
              <a:t>majority</a:t>
            </a:r>
            <a:r>
              <a:rPr lang="en-US" dirty="0">
                <a:solidFill>
                  <a:schemeClr val="tx1"/>
                </a:solidFill>
              </a:rPr>
              <a:t> of the members of the body (including open seats) come together in the same time and place. This overlaps with a “Quorum.” In the example of this Committee, 7 out of 12 members constitutes a Quorum.</a:t>
            </a:r>
          </a:p>
          <a:p>
            <a:pPr marL="0" indent="0">
              <a:buNone/>
            </a:pPr>
            <a:r>
              <a:rPr lang="en-US" dirty="0">
                <a:solidFill>
                  <a:schemeClr val="tx1"/>
                </a:solidFill>
              </a:rPr>
              <a:t>Carefully track attendance because the Committee can lose a Quorum during the meeting, and at that point the Committee cannot take any further formal action other than: (1) fix the time to adjourn, (2) adjourn the meeting, (3) recess the meeting, or (4) take measures to secure a Quorum. Although the “meeting” of the policy body has ended, members can remain for discussion, but such discussion is not a “meeting.”</a:t>
            </a:r>
          </a:p>
          <a:p>
            <a:pPr marL="0" indent="0">
              <a:buNone/>
            </a:pPr>
            <a:r>
              <a:rPr lang="en-US" dirty="0">
                <a:solidFill>
                  <a:schemeClr val="tx1"/>
                </a:solidFill>
              </a:rPr>
              <a:t>Policy bodies often create subgroups or committees comprised of members of the Committee (whether ad hoc or permanent) that are also subject to the Brown Act, such as a standing committees on budget, personnel, bylaws, etc.</a:t>
            </a:r>
          </a:p>
          <a:p>
            <a:pPr marL="0" indent="0">
              <a:buNone/>
            </a:pPr>
            <a:r>
              <a:rPr lang="en-US" dirty="0">
                <a:solidFill>
                  <a:schemeClr val="tx1"/>
                </a:solidFill>
              </a:rPr>
              <a:t>Subordinate policy bodies may be unintentionally created without a formal vote of the Committee, such as the Chair suggesting that members A &amp; B  look into something and report back to the Committee.</a:t>
            </a:r>
          </a:p>
        </p:txBody>
      </p:sp>
      <p:sp>
        <p:nvSpPr>
          <p:cNvPr id="4" name="Date Placeholder 3">
            <a:extLst>
              <a:ext uri="{FF2B5EF4-FFF2-40B4-BE49-F238E27FC236}">
                <a16:creationId xmlns:a16="http://schemas.microsoft.com/office/drawing/2014/main" id="{4862A953-B6F5-456A-A826-160A01EA74E9}"/>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553E78EC-1D82-4971-BEEE-D48C61A49782}"/>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66D85BBD-D6C6-47BA-9035-25006B943F01}"/>
              </a:ext>
            </a:extLst>
          </p:cNvPr>
          <p:cNvSpPr>
            <a:spLocks noGrp="1"/>
          </p:cNvSpPr>
          <p:nvPr>
            <p:ph type="sldNum" sz="quarter" idx="12"/>
          </p:nvPr>
        </p:nvSpPr>
        <p:spPr/>
        <p:txBody>
          <a:bodyPr/>
          <a:lstStyle/>
          <a:p>
            <a:fld id="{A47A88CB-4DC4-4D4C-AC22-EC6D5E9F3AE5}" type="slidenum">
              <a:rPr lang="en-US" smtClean="0"/>
              <a:t>3</a:t>
            </a:fld>
            <a:endParaRPr lang="en-US"/>
          </a:p>
        </p:txBody>
      </p:sp>
    </p:spTree>
    <p:extLst>
      <p:ext uri="{BB962C8B-B14F-4D97-AF65-F5344CB8AC3E}">
        <p14:creationId xmlns:p14="http://schemas.microsoft.com/office/powerpoint/2010/main" val="133457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E5479-67A7-400F-AB59-B183119DEF8A}"/>
              </a:ext>
            </a:extLst>
          </p:cNvPr>
          <p:cNvSpPr>
            <a:spLocks noGrp="1"/>
          </p:cNvSpPr>
          <p:nvPr>
            <p:ph type="title"/>
          </p:nvPr>
        </p:nvSpPr>
        <p:spPr/>
        <p:txBody>
          <a:bodyPr/>
          <a:lstStyle/>
          <a:p>
            <a:r>
              <a:rPr lang="en-US" dirty="0">
                <a:solidFill>
                  <a:srgbClr val="0070C0"/>
                </a:solidFill>
              </a:rPr>
              <a:t>Open Meeting Basics</a:t>
            </a:r>
          </a:p>
        </p:txBody>
      </p:sp>
      <p:sp>
        <p:nvSpPr>
          <p:cNvPr id="3" name="Content Placeholder 2">
            <a:extLst>
              <a:ext uri="{FF2B5EF4-FFF2-40B4-BE49-F238E27FC236}">
                <a16:creationId xmlns:a16="http://schemas.microsoft.com/office/drawing/2014/main" id="{B42C092E-3953-434A-93EE-38D5CFD95481}"/>
              </a:ext>
            </a:extLst>
          </p:cNvPr>
          <p:cNvSpPr>
            <a:spLocks noGrp="1"/>
          </p:cNvSpPr>
          <p:nvPr>
            <p:ph idx="1"/>
          </p:nvPr>
        </p:nvSpPr>
        <p:spPr>
          <a:xfrm>
            <a:off x="1097280" y="1845734"/>
            <a:ext cx="10058400" cy="4347676"/>
          </a:xfrm>
        </p:spPr>
        <p:txBody>
          <a:bodyPr/>
          <a:lstStyle/>
          <a:p>
            <a:pPr marL="0" indent="0">
              <a:buNone/>
            </a:pPr>
            <a:r>
              <a:rPr lang="en-US" dirty="0">
                <a:solidFill>
                  <a:schemeClr val="tx1"/>
                </a:solidFill>
              </a:rPr>
              <a:t>Agendas must be posted at the Library and on the department website at least </a:t>
            </a:r>
            <a:r>
              <a:rPr lang="en-US" sz="2000" dirty="0">
                <a:solidFill>
                  <a:schemeClr val="tx1"/>
                </a:solidFill>
              </a:rPr>
              <a:t>72 hours in advance for regular and special meetings. Accompanying materials must be posted when made available to the </a:t>
            </a:r>
            <a:r>
              <a:rPr lang="en-US" dirty="0">
                <a:solidFill>
                  <a:schemeClr val="tx1"/>
                </a:solidFill>
              </a:rPr>
              <a:t>Committee</a:t>
            </a:r>
            <a:r>
              <a:rPr lang="en-US" sz="2000" dirty="0">
                <a:solidFill>
                  <a:schemeClr val="tx1"/>
                </a:solidFill>
              </a:rPr>
              <a:t>.</a:t>
            </a:r>
          </a:p>
          <a:p>
            <a:pPr marL="0" indent="0">
              <a:buNone/>
            </a:pPr>
            <a:r>
              <a:rPr lang="en-US" dirty="0">
                <a:solidFill>
                  <a:schemeClr val="tx1"/>
                </a:solidFill>
              </a:rPr>
              <a:t>The public has the right to observe and participate in the meetings, including:</a:t>
            </a:r>
          </a:p>
          <a:p>
            <a:pPr lvl="1"/>
            <a:r>
              <a:rPr lang="en-US" sz="2000" dirty="0">
                <a:solidFill>
                  <a:schemeClr val="tx1"/>
                </a:solidFill>
              </a:rPr>
              <a:t>General public comment period for all other subjects not listed on the agenda but </a:t>
            </a:r>
            <a:r>
              <a:rPr lang="en-US" dirty="0">
                <a:solidFill>
                  <a:schemeClr val="tx1"/>
                </a:solidFill>
              </a:rPr>
              <a:t>are within the subject matter jurisdiction of this body</a:t>
            </a:r>
            <a:r>
              <a:rPr lang="en-US" sz="2000" dirty="0">
                <a:solidFill>
                  <a:schemeClr val="tx1"/>
                </a:solidFill>
              </a:rPr>
              <a:t> (regular meetings only)</a:t>
            </a:r>
          </a:p>
          <a:p>
            <a:pPr lvl="1"/>
            <a:r>
              <a:rPr lang="en-US" sz="2000" dirty="0">
                <a:solidFill>
                  <a:schemeClr val="tx1"/>
                </a:solidFill>
              </a:rPr>
              <a:t>Separate public comment on every action item before the vote.</a:t>
            </a:r>
          </a:p>
          <a:p>
            <a:pPr marL="0" indent="0">
              <a:buNone/>
            </a:pPr>
            <a:r>
              <a:rPr lang="en-US" dirty="0">
                <a:solidFill>
                  <a:schemeClr val="tx1"/>
                </a:solidFill>
              </a:rPr>
              <a:t>All deliberations and actions must occur during open, properly noticed meetings.</a:t>
            </a:r>
          </a:p>
          <a:p>
            <a:pPr marL="0" indent="0">
              <a:buNone/>
            </a:pPr>
            <a:r>
              <a:rPr lang="en-US" dirty="0">
                <a:solidFill>
                  <a:schemeClr val="tx1"/>
                </a:solidFill>
              </a:rPr>
              <a:t>In-person attendance is required and remote attendance is restricted. (See remote exceptions in Legal Rules Governing Remote Participation by Members of Policy Bodies in Meetings Beginning March 1, 2023) </a:t>
            </a:r>
          </a:p>
          <a:p>
            <a:pPr marL="0" indent="0">
              <a:buNone/>
            </a:pPr>
            <a:r>
              <a:rPr lang="en-US" dirty="0">
                <a:solidFill>
                  <a:schemeClr val="tx1"/>
                </a:solidFill>
              </a:rPr>
              <a:t>The City must provide notice of the cancellation of a meeting to the public as soon as reasonably possible. Admin. Code § 67.6(g).</a:t>
            </a:r>
          </a:p>
          <a:p>
            <a:pPr marL="0" indent="0">
              <a:buNone/>
            </a:pPr>
            <a:endParaRPr lang="en-US" dirty="0"/>
          </a:p>
        </p:txBody>
      </p:sp>
      <p:sp>
        <p:nvSpPr>
          <p:cNvPr id="4" name="Date Placeholder 3">
            <a:extLst>
              <a:ext uri="{FF2B5EF4-FFF2-40B4-BE49-F238E27FC236}">
                <a16:creationId xmlns:a16="http://schemas.microsoft.com/office/drawing/2014/main" id="{F0970B38-D39D-4DFB-AB4D-6C07EC0450D2}"/>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75A8BBB5-884D-4340-A1EA-DFB934E4B278}"/>
              </a:ext>
            </a:extLst>
          </p:cNvPr>
          <p:cNvSpPr>
            <a:spLocks noGrp="1"/>
          </p:cNvSpPr>
          <p:nvPr>
            <p:ph type="ftr" sz="quarter" idx="11"/>
          </p:nvPr>
        </p:nvSpPr>
        <p:spPr/>
        <p:txBody>
          <a:bodyPr/>
          <a:lstStyle/>
          <a:p>
            <a:pPr algn="l">
              <a:tabLst>
                <a:tab pos="3425825" algn="ctr"/>
                <a:tab pos="7940675" algn="r"/>
              </a:tabLst>
            </a:pPr>
            <a:r>
              <a:rPr lang="en-US">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A2CFFE82-E3F0-4AC6-8DFF-3A9993FAF96B}"/>
              </a:ext>
            </a:extLst>
          </p:cNvPr>
          <p:cNvSpPr>
            <a:spLocks noGrp="1"/>
          </p:cNvSpPr>
          <p:nvPr>
            <p:ph type="sldNum" sz="quarter" idx="12"/>
          </p:nvPr>
        </p:nvSpPr>
        <p:spPr/>
        <p:txBody>
          <a:bodyPr/>
          <a:lstStyle/>
          <a:p>
            <a:fld id="{A47A88CB-4DC4-4D4C-AC22-EC6D5E9F3AE5}" type="slidenum">
              <a:rPr lang="en-US" smtClean="0"/>
              <a:t>4</a:t>
            </a:fld>
            <a:endParaRPr lang="en-US"/>
          </a:p>
        </p:txBody>
      </p:sp>
    </p:spTree>
    <p:extLst>
      <p:ext uri="{BB962C8B-B14F-4D97-AF65-F5344CB8AC3E}">
        <p14:creationId xmlns:p14="http://schemas.microsoft.com/office/powerpoint/2010/main" val="316813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18AA7-E569-44F1-AE7B-19827E24E1A3}"/>
              </a:ext>
            </a:extLst>
          </p:cNvPr>
          <p:cNvSpPr>
            <a:spLocks noGrp="1"/>
          </p:cNvSpPr>
          <p:nvPr>
            <p:ph type="title"/>
          </p:nvPr>
        </p:nvSpPr>
        <p:spPr/>
        <p:txBody>
          <a:bodyPr/>
          <a:lstStyle/>
          <a:p>
            <a:r>
              <a:rPr lang="en-US" dirty="0">
                <a:solidFill>
                  <a:srgbClr val="0070C0"/>
                </a:solidFill>
              </a:rPr>
              <a:t>Agenda Requirements</a:t>
            </a:r>
          </a:p>
        </p:txBody>
      </p:sp>
      <p:sp>
        <p:nvSpPr>
          <p:cNvPr id="3" name="Content Placeholder 2">
            <a:extLst>
              <a:ext uri="{FF2B5EF4-FFF2-40B4-BE49-F238E27FC236}">
                <a16:creationId xmlns:a16="http://schemas.microsoft.com/office/drawing/2014/main" id="{7E1EC096-56B4-4D35-A289-2499986CAFC8}"/>
              </a:ext>
            </a:extLst>
          </p:cNvPr>
          <p:cNvSpPr>
            <a:spLocks noGrp="1"/>
          </p:cNvSpPr>
          <p:nvPr>
            <p:ph idx="1"/>
          </p:nvPr>
        </p:nvSpPr>
        <p:spPr>
          <a:xfrm>
            <a:off x="1097280" y="1845733"/>
            <a:ext cx="10058400" cy="4321801"/>
          </a:xfrm>
        </p:spPr>
        <p:txBody>
          <a:bodyPr/>
          <a:lstStyle/>
          <a:p>
            <a:r>
              <a:rPr lang="en-US" dirty="0">
                <a:solidFill>
                  <a:schemeClr val="tx1"/>
                </a:solidFill>
              </a:rPr>
              <a:t>Agendas must be posted at least 72 hours before the meeting. Amendments can be posted less than 72 hours in advance as long as they provide greater specificity to what has already been posted.</a:t>
            </a:r>
          </a:p>
          <a:p>
            <a:r>
              <a:rPr lang="en-US" dirty="0">
                <a:solidFill>
                  <a:schemeClr val="tx1"/>
                </a:solidFill>
              </a:rPr>
              <a:t>The Agenda should be sufficiently clear and specific to alert a person of average intelligence and education whose interests are affected of the reasons to attend the meeting or seek more information on the item. Reasonable person standard.</a:t>
            </a:r>
          </a:p>
          <a:p>
            <a:r>
              <a:rPr lang="en-US" dirty="0">
                <a:solidFill>
                  <a:schemeClr val="tx1"/>
                </a:solidFill>
              </a:rPr>
              <a:t>Agenda must specify discussion, action, and discussion and possible action items. </a:t>
            </a:r>
          </a:p>
          <a:p>
            <a:r>
              <a:rPr lang="en-US" dirty="0">
                <a:solidFill>
                  <a:schemeClr val="tx1"/>
                </a:solidFill>
              </a:rPr>
              <a:t>Policy bodies cannot take “action” unless the item is identified as “Action Item.” However, the body is not required to take action.</a:t>
            </a:r>
          </a:p>
          <a:p>
            <a:r>
              <a:rPr lang="en-US" dirty="0">
                <a:solidFill>
                  <a:schemeClr val="tx1"/>
                </a:solidFill>
              </a:rPr>
              <a:t>Policy bodies cannot discuss or act on items not on the agenda. However, they can direct staff to add items to future agendas, and they can rearrange items on the agenda.</a:t>
            </a:r>
          </a:p>
          <a:p>
            <a:r>
              <a:rPr lang="en-US" dirty="0">
                <a:solidFill>
                  <a:schemeClr val="tx1"/>
                </a:solidFill>
              </a:rPr>
              <a:t>Policy bodies can have limited follow-up to general public comment for purposes of clarification, but not discussion. </a:t>
            </a:r>
          </a:p>
        </p:txBody>
      </p:sp>
      <p:sp>
        <p:nvSpPr>
          <p:cNvPr id="4" name="Date Placeholder 3">
            <a:extLst>
              <a:ext uri="{FF2B5EF4-FFF2-40B4-BE49-F238E27FC236}">
                <a16:creationId xmlns:a16="http://schemas.microsoft.com/office/drawing/2014/main" id="{2DD79963-0B58-4256-9BD8-40FAF812CAEF}"/>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41E1135A-6552-4116-A0F2-E5ADCB3D0D77}"/>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8A0B6EF7-0C6D-4640-A952-A1E636F99FCA}"/>
              </a:ext>
            </a:extLst>
          </p:cNvPr>
          <p:cNvSpPr>
            <a:spLocks noGrp="1"/>
          </p:cNvSpPr>
          <p:nvPr>
            <p:ph type="sldNum" sz="quarter" idx="12"/>
          </p:nvPr>
        </p:nvSpPr>
        <p:spPr/>
        <p:txBody>
          <a:bodyPr/>
          <a:lstStyle/>
          <a:p>
            <a:fld id="{A47A88CB-4DC4-4D4C-AC22-EC6D5E9F3AE5}" type="slidenum">
              <a:rPr lang="en-US" smtClean="0"/>
              <a:t>5</a:t>
            </a:fld>
            <a:endParaRPr lang="en-US"/>
          </a:p>
        </p:txBody>
      </p:sp>
    </p:spTree>
    <p:extLst>
      <p:ext uri="{BB962C8B-B14F-4D97-AF65-F5344CB8AC3E}">
        <p14:creationId xmlns:p14="http://schemas.microsoft.com/office/powerpoint/2010/main" val="252054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BE50-AA6F-4D5B-9F4D-9DFF862A34C5}"/>
              </a:ext>
            </a:extLst>
          </p:cNvPr>
          <p:cNvSpPr>
            <a:spLocks noGrp="1"/>
          </p:cNvSpPr>
          <p:nvPr>
            <p:ph type="title"/>
          </p:nvPr>
        </p:nvSpPr>
        <p:spPr/>
        <p:txBody>
          <a:bodyPr/>
          <a:lstStyle/>
          <a:p>
            <a:r>
              <a:rPr lang="en-US" dirty="0">
                <a:solidFill>
                  <a:srgbClr val="0070C0"/>
                </a:solidFill>
              </a:rPr>
              <a:t>Do’s: Conduct of Meeting</a:t>
            </a:r>
          </a:p>
        </p:txBody>
      </p:sp>
      <p:sp>
        <p:nvSpPr>
          <p:cNvPr id="3" name="Content Placeholder 2">
            <a:extLst>
              <a:ext uri="{FF2B5EF4-FFF2-40B4-BE49-F238E27FC236}">
                <a16:creationId xmlns:a16="http://schemas.microsoft.com/office/drawing/2014/main" id="{A4C15463-1EA6-43C2-B44B-1652EF467D7E}"/>
              </a:ext>
            </a:extLst>
          </p:cNvPr>
          <p:cNvSpPr>
            <a:spLocks noGrp="1"/>
          </p:cNvSpPr>
          <p:nvPr>
            <p:ph idx="1"/>
          </p:nvPr>
        </p:nvSpPr>
        <p:spPr>
          <a:xfrm>
            <a:off x="1097280" y="1845734"/>
            <a:ext cx="10058400" cy="4432518"/>
          </a:xfrm>
        </p:spPr>
        <p:txBody>
          <a:bodyPr/>
          <a:lstStyle/>
          <a:p>
            <a:pPr marL="0" indent="0">
              <a:buNone/>
            </a:pPr>
            <a:r>
              <a:rPr lang="en-US" sz="1900" dirty="0">
                <a:solidFill>
                  <a:schemeClr val="tx1"/>
                </a:solidFill>
              </a:rPr>
              <a:t>Many policy bodies have rules of conduct in their bylaws or resolutions.</a:t>
            </a:r>
          </a:p>
          <a:p>
            <a:pPr lvl="1"/>
            <a:r>
              <a:rPr lang="en-US" sz="1900" dirty="0">
                <a:solidFill>
                  <a:schemeClr val="tx1"/>
                </a:solidFill>
              </a:rPr>
              <a:t>Start meetings at the scheduled time or later (for example, to wait for a member due to traffic, etc.)</a:t>
            </a:r>
          </a:p>
          <a:p>
            <a:pPr lvl="1"/>
            <a:r>
              <a:rPr lang="en-US" sz="1900" dirty="0">
                <a:solidFill>
                  <a:schemeClr val="tx1"/>
                </a:solidFill>
              </a:rPr>
              <a:t>Take roll and be sure the quorum is present.</a:t>
            </a:r>
          </a:p>
          <a:p>
            <a:pPr lvl="1"/>
            <a:r>
              <a:rPr lang="en-US" sz="1900" dirty="0">
                <a:solidFill>
                  <a:schemeClr val="tx1"/>
                </a:solidFill>
              </a:rPr>
              <a:t>Notify the attendees if agenda items that are listed will be discussed in a different order. Admin. Code § 67.15(e).</a:t>
            </a:r>
          </a:p>
          <a:p>
            <a:pPr lvl="1"/>
            <a:r>
              <a:rPr lang="en-US" sz="1900" dirty="0">
                <a:solidFill>
                  <a:schemeClr val="tx1"/>
                </a:solidFill>
              </a:rPr>
              <a:t>Conduct votes openly and publicly.  Each individual vote must be recorded by name.</a:t>
            </a:r>
          </a:p>
          <a:p>
            <a:pPr lvl="1"/>
            <a:r>
              <a:rPr lang="en-US" sz="1900" dirty="0">
                <a:solidFill>
                  <a:schemeClr val="tx1"/>
                </a:solidFill>
              </a:rPr>
              <a:t>If an item has been discussed and the quorum decides to change their stance later in the meeting, that is permitted. When this occurs, the chair must make it clear that the group has not completed its consideration of the item and they intend to bring it up again which includes public comments.</a:t>
            </a:r>
          </a:p>
          <a:p>
            <a:pPr lvl="1"/>
            <a:r>
              <a:rPr lang="en-US" sz="1900" dirty="0">
                <a:solidFill>
                  <a:schemeClr val="tx1"/>
                </a:solidFill>
              </a:rPr>
              <a:t>The chair may order the removal of individuals engaging in disruptive behavior. Depending on the circumstances, before taking this step, the chair should warn the offending individual and afford an opportunity to correct the behavior.</a:t>
            </a:r>
          </a:p>
          <a:p>
            <a:pPr lvl="1"/>
            <a:r>
              <a:rPr lang="en-US" sz="1900" dirty="0">
                <a:solidFill>
                  <a:schemeClr val="tx1"/>
                </a:solidFill>
              </a:rPr>
              <a:t>Once an action has been taken, the policy body must disclose the action and announce the vote of each member. Cal. Govt. Code § 54953(c)(2).</a:t>
            </a:r>
          </a:p>
          <a:p>
            <a:pPr lvl="1"/>
            <a:endParaRPr lang="en-US" sz="2000" dirty="0"/>
          </a:p>
          <a:p>
            <a:pPr lvl="1"/>
            <a:endParaRPr lang="en-US" sz="2000" dirty="0"/>
          </a:p>
          <a:p>
            <a:endParaRPr lang="en-US" dirty="0"/>
          </a:p>
        </p:txBody>
      </p:sp>
      <p:sp>
        <p:nvSpPr>
          <p:cNvPr id="4" name="Date Placeholder 3">
            <a:extLst>
              <a:ext uri="{FF2B5EF4-FFF2-40B4-BE49-F238E27FC236}">
                <a16:creationId xmlns:a16="http://schemas.microsoft.com/office/drawing/2014/main" id="{C30D9FF2-8813-46D0-96D9-ED292F30DF8E}"/>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C7AE0151-AC11-423A-A48C-FBA49707961C}"/>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B2B5150A-0FC6-4800-965A-3C4CE3637F28}"/>
              </a:ext>
            </a:extLst>
          </p:cNvPr>
          <p:cNvSpPr>
            <a:spLocks noGrp="1"/>
          </p:cNvSpPr>
          <p:nvPr>
            <p:ph type="sldNum" sz="quarter" idx="12"/>
          </p:nvPr>
        </p:nvSpPr>
        <p:spPr/>
        <p:txBody>
          <a:bodyPr/>
          <a:lstStyle/>
          <a:p>
            <a:fld id="{A47A88CB-4DC4-4D4C-AC22-EC6D5E9F3AE5}" type="slidenum">
              <a:rPr lang="en-US" smtClean="0"/>
              <a:t>6</a:t>
            </a:fld>
            <a:endParaRPr lang="en-US"/>
          </a:p>
        </p:txBody>
      </p:sp>
    </p:spTree>
    <p:extLst>
      <p:ext uri="{BB962C8B-B14F-4D97-AF65-F5344CB8AC3E}">
        <p14:creationId xmlns:p14="http://schemas.microsoft.com/office/powerpoint/2010/main" val="230141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45733-2385-4924-BE7D-A9455419B5E2}"/>
              </a:ext>
            </a:extLst>
          </p:cNvPr>
          <p:cNvSpPr>
            <a:spLocks noGrp="1"/>
          </p:cNvSpPr>
          <p:nvPr>
            <p:ph type="title"/>
          </p:nvPr>
        </p:nvSpPr>
        <p:spPr/>
        <p:txBody>
          <a:bodyPr/>
          <a:lstStyle/>
          <a:p>
            <a:r>
              <a:rPr lang="en-US" dirty="0">
                <a:solidFill>
                  <a:srgbClr val="0070C0"/>
                </a:solidFill>
              </a:rPr>
              <a:t>Don’ts: Conduct of Meetings</a:t>
            </a:r>
          </a:p>
        </p:txBody>
      </p:sp>
      <p:sp>
        <p:nvSpPr>
          <p:cNvPr id="3" name="Content Placeholder 2">
            <a:extLst>
              <a:ext uri="{FF2B5EF4-FFF2-40B4-BE49-F238E27FC236}">
                <a16:creationId xmlns:a16="http://schemas.microsoft.com/office/drawing/2014/main" id="{48C225E1-25FB-447B-882F-07F0A16789F5}"/>
              </a:ext>
            </a:extLst>
          </p:cNvPr>
          <p:cNvSpPr>
            <a:spLocks noGrp="1"/>
          </p:cNvSpPr>
          <p:nvPr>
            <p:ph idx="1"/>
          </p:nvPr>
        </p:nvSpPr>
        <p:spPr/>
        <p:txBody>
          <a:bodyPr/>
          <a:lstStyle/>
          <a:p>
            <a:pPr lvl="1"/>
            <a:r>
              <a:rPr lang="en-US" sz="2000" dirty="0">
                <a:solidFill>
                  <a:schemeClr val="tx1"/>
                </a:solidFill>
              </a:rPr>
              <a:t>No secret or anonymous ballots.</a:t>
            </a:r>
          </a:p>
          <a:p>
            <a:pPr lvl="1"/>
            <a:r>
              <a:rPr lang="en-US" sz="2000" dirty="0">
                <a:solidFill>
                  <a:schemeClr val="tx1"/>
                </a:solidFill>
              </a:rPr>
              <a:t>No asking members their votes in advance of the meeting.  </a:t>
            </a:r>
          </a:p>
          <a:p>
            <a:pPr lvl="1"/>
            <a:r>
              <a:rPr lang="en-US" sz="2000" dirty="0">
                <a:solidFill>
                  <a:schemeClr val="tx1"/>
                </a:solidFill>
              </a:rPr>
              <a:t>Don’t start meetings before the time listed on the agenda.</a:t>
            </a:r>
          </a:p>
          <a:p>
            <a:pPr lvl="1"/>
            <a:r>
              <a:rPr lang="en-US" sz="2000" dirty="0">
                <a:solidFill>
                  <a:schemeClr val="tx1"/>
                </a:solidFill>
              </a:rPr>
              <a:t>Don’t conduct meetings without a quorum.</a:t>
            </a:r>
          </a:p>
          <a:p>
            <a:pPr lvl="1"/>
            <a:r>
              <a:rPr lang="en-US" sz="2000" dirty="0">
                <a:solidFill>
                  <a:schemeClr val="tx1"/>
                </a:solidFill>
              </a:rPr>
              <a:t>Don’t read or send text messages during meetings.</a:t>
            </a:r>
          </a:p>
          <a:p>
            <a:pPr lvl="1"/>
            <a:r>
              <a:rPr lang="en-US" sz="2000" dirty="0">
                <a:solidFill>
                  <a:schemeClr val="tx1"/>
                </a:solidFill>
              </a:rPr>
              <a:t>An absent member may not vote by proxy. See generally Charter §§ 2.104(b), 4.104(b); Admin. Code §§ 1.29, 67.16.</a:t>
            </a:r>
          </a:p>
          <a:p>
            <a:pPr lvl="1"/>
            <a:r>
              <a:rPr lang="en-US" sz="2000" dirty="0">
                <a:solidFill>
                  <a:schemeClr val="tx1"/>
                </a:solidFill>
              </a:rPr>
              <a:t>No abstentions—all members must vote, unless they have a conflict of interest or are excused by a majority of members present. Charter § 4.104(b</a:t>
            </a:r>
            <a:r>
              <a:rPr lang="en-US" sz="2000" dirty="0">
                <a:solidFill>
                  <a:prstClr val="black"/>
                </a:solidFill>
              </a:rPr>
              <a:t>)</a:t>
            </a:r>
            <a:endParaRPr lang="en-US" dirty="0"/>
          </a:p>
        </p:txBody>
      </p:sp>
      <p:sp>
        <p:nvSpPr>
          <p:cNvPr id="4" name="Date Placeholder 3">
            <a:extLst>
              <a:ext uri="{FF2B5EF4-FFF2-40B4-BE49-F238E27FC236}">
                <a16:creationId xmlns:a16="http://schemas.microsoft.com/office/drawing/2014/main" id="{5F883A65-179B-4A41-A454-F4F84C75C5DD}"/>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61AC7E97-36D1-4A6A-852A-0C4E62CF5D93}"/>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0392C682-7E2B-4F17-B172-4D2CA1336332}"/>
              </a:ext>
            </a:extLst>
          </p:cNvPr>
          <p:cNvSpPr>
            <a:spLocks noGrp="1"/>
          </p:cNvSpPr>
          <p:nvPr>
            <p:ph type="sldNum" sz="quarter" idx="12"/>
          </p:nvPr>
        </p:nvSpPr>
        <p:spPr/>
        <p:txBody>
          <a:bodyPr/>
          <a:lstStyle/>
          <a:p>
            <a:fld id="{A47A88CB-4DC4-4D4C-AC22-EC6D5E9F3AE5}" type="slidenum">
              <a:rPr lang="en-US" smtClean="0"/>
              <a:t>7</a:t>
            </a:fld>
            <a:endParaRPr lang="en-US"/>
          </a:p>
        </p:txBody>
      </p:sp>
    </p:spTree>
    <p:extLst>
      <p:ext uri="{BB962C8B-B14F-4D97-AF65-F5344CB8AC3E}">
        <p14:creationId xmlns:p14="http://schemas.microsoft.com/office/powerpoint/2010/main" val="126275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A141-D018-4345-A830-F77C982B12D1}"/>
              </a:ext>
            </a:extLst>
          </p:cNvPr>
          <p:cNvSpPr>
            <a:spLocks noGrp="1"/>
          </p:cNvSpPr>
          <p:nvPr>
            <p:ph type="title"/>
          </p:nvPr>
        </p:nvSpPr>
        <p:spPr>
          <a:xfrm>
            <a:off x="1097280" y="286603"/>
            <a:ext cx="10058400" cy="1450757"/>
          </a:xfrm>
        </p:spPr>
        <p:txBody>
          <a:bodyPr/>
          <a:lstStyle/>
          <a:p>
            <a:r>
              <a:rPr lang="en-US" dirty="0">
                <a:solidFill>
                  <a:srgbClr val="0070C0"/>
                </a:solidFill>
              </a:rPr>
              <a:t>Closed Session</a:t>
            </a:r>
            <a:r>
              <a:rPr lang="en-US" dirty="0"/>
              <a:t>	</a:t>
            </a:r>
          </a:p>
        </p:txBody>
      </p:sp>
      <p:sp>
        <p:nvSpPr>
          <p:cNvPr id="3" name="Content Placeholder 2">
            <a:extLst>
              <a:ext uri="{FF2B5EF4-FFF2-40B4-BE49-F238E27FC236}">
                <a16:creationId xmlns:a16="http://schemas.microsoft.com/office/drawing/2014/main" id="{D1D77881-E89A-4E6C-B377-C04B251204A3}"/>
              </a:ext>
            </a:extLst>
          </p:cNvPr>
          <p:cNvSpPr>
            <a:spLocks noGrp="1"/>
          </p:cNvSpPr>
          <p:nvPr>
            <p:ph idx="1"/>
          </p:nvPr>
        </p:nvSpPr>
        <p:spPr/>
        <p:txBody>
          <a:bodyPr/>
          <a:lstStyle/>
          <a:p>
            <a:pPr marL="0" indent="0">
              <a:buNone/>
            </a:pPr>
            <a:r>
              <a:rPr lang="en-US" dirty="0">
                <a:solidFill>
                  <a:schemeClr val="tx1"/>
                </a:solidFill>
              </a:rPr>
              <a:t>Committee Secretary and Chair should consult with City Attorney’s Office in advance to ensure compliance with Brown Act/Sunshine Ordinance.</a:t>
            </a:r>
          </a:p>
          <a:p>
            <a:pPr marL="0" indent="0">
              <a:buNone/>
            </a:pPr>
            <a:r>
              <a:rPr lang="en-US" dirty="0">
                <a:solidFill>
                  <a:schemeClr val="tx1"/>
                </a:solidFill>
              </a:rPr>
              <a:t>Closed-door meetings may be held under limited exceptions. (Real estate negotiations, existing or anticipated litigation, personnel matters, labor negotiations, security matters, etc.)</a:t>
            </a:r>
          </a:p>
          <a:p>
            <a:pPr marL="0" indent="0">
              <a:buNone/>
            </a:pPr>
            <a:r>
              <a:rPr lang="en-US" dirty="0">
                <a:solidFill>
                  <a:schemeClr val="tx1"/>
                </a:solidFill>
              </a:rPr>
              <a:t>Closed sessions must be properly noticed on the agenda and any action taken must be publicly reported at the end of the session.</a:t>
            </a:r>
          </a:p>
          <a:p>
            <a:pPr marL="0" indent="0">
              <a:buNone/>
            </a:pPr>
            <a:r>
              <a:rPr lang="en-US" dirty="0">
                <a:solidFill>
                  <a:schemeClr val="tx1"/>
                </a:solidFill>
              </a:rPr>
              <a:t>Individual members of legislative bodies may not disclose information discussed in closed session.</a:t>
            </a:r>
          </a:p>
          <a:p>
            <a:pPr marL="0" indent="0">
              <a:buNone/>
            </a:pPr>
            <a:r>
              <a:rPr lang="en-US" dirty="0">
                <a:solidFill>
                  <a:schemeClr val="tx1"/>
                </a:solidFill>
              </a:rPr>
              <a:t>During closed session: stay on topic and conduct yourself as though the discussion could later be disclosed, record the session and keep indefinitely, and restrict attendance to members and necessary staff and employees.</a:t>
            </a:r>
          </a:p>
          <a:p>
            <a:endParaRPr lang="en-US" dirty="0"/>
          </a:p>
        </p:txBody>
      </p:sp>
      <p:sp>
        <p:nvSpPr>
          <p:cNvPr id="4" name="Date Placeholder 3">
            <a:extLst>
              <a:ext uri="{FF2B5EF4-FFF2-40B4-BE49-F238E27FC236}">
                <a16:creationId xmlns:a16="http://schemas.microsoft.com/office/drawing/2014/main" id="{BE0B3AE9-777B-4FB0-BC70-1134CADF007F}"/>
              </a:ext>
            </a:extLst>
          </p:cNvPr>
          <p:cNvSpPr>
            <a:spLocks noGrp="1"/>
          </p:cNvSpPr>
          <p:nvPr>
            <p:ph type="dt" sz="half" idx="10"/>
          </p:nvPr>
        </p:nvSpPr>
        <p:spPr/>
        <p:txBody>
          <a:bodyPr/>
          <a:lstStyle/>
          <a:p>
            <a:r>
              <a:rPr lang="en-US" dirty="0"/>
              <a:t>08/21/2024</a:t>
            </a:r>
          </a:p>
        </p:txBody>
      </p:sp>
      <p:sp>
        <p:nvSpPr>
          <p:cNvPr id="5" name="Footer Placeholder 4">
            <a:extLst>
              <a:ext uri="{FF2B5EF4-FFF2-40B4-BE49-F238E27FC236}">
                <a16:creationId xmlns:a16="http://schemas.microsoft.com/office/drawing/2014/main" id="{D0DC7143-D17B-4E92-A004-0AA4750390B4}"/>
              </a:ext>
            </a:extLst>
          </p:cNvPr>
          <p:cNvSpPr>
            <a:spLocks noGrp="1"/>
          </p:cNvSpPr>
          <p:nvPr>
            <p:ph type="ftr" sz="quarter" idx="11"/>
          </p:nvPr>
        </p:nvSpPr>
        <p:spPr/>
        <p:txBody>
          <a:bodyPr/>
          <a:lstStyle/>
          <a:p>
            <a:pPr algn="l">
              <a:tabLst>
                <a:tab pos="3425825" algn="ctr"/>
                <a:tab pos="7940675" algn="r"/>
              </a:tabLst>
            </a:pPr>
            <a:r>
              <a:rPr lang="en-US" dirty="0">
                <a:latin typeface="Corbel" panose="020B0503020204020204"/>
              </a:rPr>
              <a:t>		San Francisco City Attorney’s Office</a:t>
            </a:r>
          </a:p>
        </p:txBody>
      </p:sp>
      <p:sp>
        <p:nvSpPr>
          <p:cNvPr id="6" name="Slide Number Placeholder 5">
            <a:extLst>
              <a:ext uri="{FF2B5EF4-FFF2-40B4-BE49-F238E27FC236}">
                <a16:creationId xmlns:a16="http://schemas.microsoft.com/office/drawing/2014/main" id="{9732F37C-7383-49FE-BD14-6157D25BE1C4}"/>
              </a:ext>
            </a:extLst>
          </p:cNvPr>
          <p:cNvSpPr>
            <a:spLocks noGrp="1"/>
          </p:cNvSpPr>
          <p:nvPr>
            <p:ph type="sldNum" sz="quarter" idx="12"/>
          </p:nvPr>
        </p:nvSpPr>
        <p:spPr/>
        <p:txBody>
          <a:bodyPr/>
          <a:lstStyle/>
          <a:p>
            <a:fld id="{A47A88CB-4DC4-4D4C-AC22-EC6D5E9F3AE5}" type="slidenum">
              <a:rPr lang="en-US" smtClean="0"/>
              <a:t>8</a:t>
            </a:fld>
            <a:endParaRPr lang="en-US"/>
          </a:p>
        </p:txBody>
      </p:sp>
    </p:spTree>
    <p:extLst>
      <p:ext uri="{BB962C8B-B14F-4D97-AF65-F5344CB8AC3E}">
        <p14:creationId xmlns:p14="http://schemas.microsoft.com/office/powerpoint/2010/main" val="1412761233"/>
      </p:ext>
    </p:extLst>
  </p:cSld>
  <p:clrMapOvr>
    <a:masterClrMapping/>
  </p:clrMapOvr>
</p:sld>
</file>

<file path=ppt/theme/theme1.xml><?xml version="1.0" encoding="utf-8"?>
<a:theme xmlns:a="http://schemas.openxmlformats.org/drawingml/2006/main" name="Retrospect">
  <a:themeElements>
    <a:clrScheme name="Retrospect Blue">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Blue.potx" id="{5248E7A1-31D7-40D3-8BBA-701DC135CBD9}" vid="{D55D00FA-C9ED-4E69-B916-B9FE4828DA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 Blue</Template>
  <TotalTime>286</TotalTime>
  <Words>1924</Words>
  <Application>Microsoft Office PowerPoint</Application>
  <PresentationFormat>Widescreen</PresentationFormat>
  <Paragraphs>140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Adobe Heiti Std R</vt:lpstr>
      <vt:lpstr>Arial</vt:lpstr>
      <vt:lpstr>Ariel</vt:lpstr>
      <vt:lpstr>Calibri</vt:lpstr>
      <vt:lpstr>Calibri Light</vt:lpstr>
      <vt:lpstr>Corbel</vt:lpstr>
      <vt:lpstr>Retrospect</vt:lpstr>
      <vt:lpstr>The San Francisco Sunshine Ordinance, the Brown Act, &amp; Public Records Act Meetings and Public Records Requests</vt:lpstr>
      <vt:lpstr>The Brown Act &amp; Sunshine Ordinance </vt:lpstr>
      <vt:lpstr>Meeting Defined</vt:lpstr>
      <vt:lpstr>Policy Bodies</vt:lpstr>
      <vt:lpstr>Open Meeting Basics</vt:lpstr>
      <vt:lpstr>Agenda Requirements</vt:lpstr>
      <vt:lpstr>Do’s: Conduct of Meeting</vt:lpstr>
      <vt:lpstr>Don’ts: Conduct of Meetings</vt:lpstr>
      <vt:lpstr>Closed Session </vt:lpstr>
      <vt:lpstr>Public Attendance and Comment</vt:lpstr>
      <vt:lpstr>Checklist for Chair re: Public Comment</vt:lpstr>
      <vt:lpstr>Sunshine Ordinance &amp; Public Records Act</vt:lpstr>
      <vt:lpstr>Information on personal communications devices</vt:lpstr>
      <vt:lpstr>You do not have to remember all of this information!</vt:lpstr>
    </vt:vector>
  </TitlesOfParts>
  <Company>CCSF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Brown Act and  The San Francisco Sunshine Ordinance Meetings and Public Records Requests</dc:title>
  <dc:creator>Radtke, Adam (CAT)</dc:creator>
  <cp:lastModifiedBy>Hill, Robert (HOM)</cp:lastModifiedBy>
  <cp:revision>38</cp:revision>
  <dcterms:created xsi:type="dcterms:W3CDTF">2023-05-01T20:12:09Z</dcterms:created>
  <dcterms:modified xsi:type="dcterms:W3CDTF">2024-08-19T18:30:50Z</dcterms:modified>
</cp:coreProperties>
</file>