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3" r:id="rId2"/>
    <p:sldId id="270" r:id="rId3"/>
    <p:sldId id="272" r:id="rId4"/>
    <p:sldId id="271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1"/>
    <p:restoredTop sz="95964"/>
  </p:normalViewPr>
  <p:slideViewPr>
    <p:cSldViewPr snapToGrid="0">
      <p:cViewPr varScale="1">
        <p:scale>
          <a:sx n="60" d="100"/>
          <a:sy n="60" d="100"/>
        </p:scale>
        <p:origin x="208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7C477-1A01-4C4B-9ED7-2C4D6556E219}" type="datetimeFigureOut">
              <a:rPr lang="en-US" smtClean="0"/>
              <a:t>4/10/24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0C1EE-D58D-F740-BD7B-4758BB0DF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03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fa286ddca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fa286ddca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060761dac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060761dac6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3303632" y="554200"/>
            <a:ext cx="83256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3303632" y="6320000"/>
            <a:ext cx="83256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566931" y="554200"/>
            <a:ext cx="2444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162300" y="840300"/>
            <a:ext cx="8442000" cy="20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3187023" y="4317933"/>
            <a:ext cx="8442000" cy="165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0089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Google Shape;59;p11"/>
          <p:cNvCxnSpPr/>
          <p:nvPr/>
        </p:nvCxnSpPr>
        <p:spPr>
          <a:xfrm>
            <a:off x="566933" y="6320000"/>
            <a:ext cx="11062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0" name="Google Shape;60;p11"/>
          <p:cNvCxnSpPr/>
          <p:nvPr/>
        </p:nvCxnSpPr>
        <p:spPr>
          <a:xfrm>
            <a:off x="566933" y="554200"/>
            <a:ext cx="110624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1" name="Google Shape;61;p11"/>
          <p:cNvSpPr txBox="1">
            <a:spLocks noGrp="1"/>
          </p:cNvSpPr>
          <p:nvPr>
            <p:ph type="title" hasCustomPrompt="1"/>
          </p:nvPr>
        </p:nvSpPr>
        <p:spPr>
          <a:xfrm>
            <a:off x="1138600" y="1739800"/>
            <a:ext cx="9914800" cy="20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12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12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12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12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12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12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12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12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12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1138600" y="3892600"/>
            <a:ext cx="9914800" cy="14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4360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45700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566933" y="554200"/>
            <a:ext cx="11062400" cy="0"/>
          </a:xfrm>
          <a:prstGeom prst="straightConnector1">
            <a:avLst/>
          </a:prstGeom>
          <a:noFill/>
          <a:ln w="38100" cap="flat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566933" y="6320000"/>
            <a:ext cx="11062400" cy="0"/>
          </a:xfrm>
          <a:prstGeom prst="straightConnector1">
            <a:avLst/>
          </a:prstGeom>
          <a:noFill/>
          <a:ln w="19050" cap="flat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541900" y="2409100"/>
            <a:ext cx="11062400" cy="205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bg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9364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3303632" y="554200"/>
            <a:ext cx="83256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3303632" y="6320000"/>
            <a:ext cx="83256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566931" y="554200"/>
            <a:ext cx="244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3200333" y="767933"/>
            <a:ext cx="8428800" cy="84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3213483" y="2127701"/>
            <a:ext cx="8428800" cy="40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0722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- wide" type="twoColTx">
  <p:cSld name="Title and body - w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754793" y="554200"/>
            <a:ext cx="107484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754793" y="6319989"/>
            <a:ext cx="1074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621433" y="767933"/>
            <a:ext cx="10881600" cy="84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621543" y="2136900"/>
            <a:ext cx="10881600" cy="40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11117765" y="6251668"/>
            <a:ext cx="9444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1299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404400" y="548767"/>
            <a:ext cx="11360800" cy="8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4112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Google Shape;38;p7"/>
          <p:cNvCxnSpPr/>
          <p:nvPr/>
        </p:nvCxnSpPr>
        <p:spPr>
          <a:xfrm>
            <a:off x="566931" y="554200"/>
            <a:ext cx="244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426000" y="1248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426000" y="2462405"/>
            <a:ext cx="3744000" cy="37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2511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lt2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Google Shape;43;p8"/>
          <p:cNvCxnSpPr/>
          <p:nvPr/>
        </p:nvCxnSpPr>
        <p:spPr>
          <a:xfrm>
            <a:off x="566931" y="554200"/>
            <a:ext cx="2444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377471" y="949521"/>
            <a:ext cx="8325600" cy="511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6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3708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6096000" y="167"/>
            <a:ext cx="6096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cxnSp>
        <p:nvCxnSpPr>
          <p:cNvPr id="48" name="Google Shape;48;p9"/>
          <p:cNvCxnSpPr/>
          <p:nvPr/>
        </p:nvCxnSpPr>
        <p:spPr>
          <a:xfrm>
            <a:off x="6706233" y="5994000"/>
            <a:ext cx="6244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354000" y="1863133"/>
            <a:ext cx="5393600" cy="175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48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48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48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48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48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48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48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48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ubTitle" idx="1"/>
          </p:nvPr>
        </p:nvSpPr>
        <p:spPr>
          <a:xfrm>
            <a:off x="354000" y="3647161"/>
            <a:ext cx="5393600" cy="17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2"/>
          </p:nvPr>
        </p:nvSpPr>
        <p:spPr>
          <a:xfrm>
            <a:off x="6586000" y="965600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0896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0"/>
          <p:cNvCxnSpPr/>
          <p:nvPr/>
        </p:nvCxnSpPr>
        <p:spPr>
          <a:xfrm>
            <a:off x="566933" y="6320000"/>
            <a:ext cx="11062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5" name="Google Shape;55;p10"/>
          <p:cNvCxnSpPr/>
          <p:nvPr/>
        </p:nvCxnSpPr>
        <p:spPr>
          <a:xfrm>
            <a:off x="566931" y="554200"/>
            <a:ext cx="244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37356" y="5634700"/>
            <a:ext cx="111848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9591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200333" y="767933"/>
            <a:ext cx="8428800" cy="8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213483" y="2127701"/>
            <a:ext cx="8428800" cy="40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33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33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33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33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33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33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33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33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33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2107807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TMT-6_cnUaU&amp;t=4610s" TargetMode="External"/><Relationship Id="rId3" Type="http://schemas.openxmlformats.org/officeDocument/2006/relationships/hyperlink" Target="https://sfgov.org/electionscommission/sites/default/files/Documents/meetings/2022/2022-10-19-commission/SFEC%20-%20Land%20Acknowledgment%20Draft%20-%20Final.pdf" TargetMode="External"/><Relationship Id="rId7" Type="http://schemas.openxmlformats.org/officeDocument/2006/relationships/hyperlink" Target="https://sfgov.org/electionscommission/sites/default/files/Documents/meetings/2022/2022-10-19-commission/Commissioner_Compensation_Research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sf.gov/sites/default/files/2023-04/Email_Correspondence_Jonah_Lamb.pdf" TargetMode="External"/><Relationship Id="rId5" Type="http://schemas.openxmlformats.org/officeDocument/2006/relationships/hyperlink" Target="https://sf.gov/sites/default/files/2023-04/Commission%20Racial%20Equity%20Initiatives%20Discussed%20-%20032223.pdf" TargetMode="External"/><Relationship Id="rId4" Type="http://schemas.openxmlformats.org/officeDocument/2006/relationships/hyperlink" Target="https://sfgov.org/electionscommission/sites/default/files/Documents/meetings/2022/2022-10-19-commission/SFEC%20-%20Land%20Acknowledgment%20Memo%20-%20Final.pdf" TargetMode="External"/><Relationship Id="rId9" Type="http://schemas.openxmlformats.org/officeDocument/2006/relationships/hyperlink" Target="https://wayback.archive-it.org/20565/20230120183810/https:/sfgov.org/electionscommission/sites/default/files/Documents/meetings/2022/2022-08-10-bopec/2022_08_10_BOPEC_Agenda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91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>
            <a:spLocks noGrp="1"/>
          </p:cNvSpPr>
          <p:nvPr>
            <p:ph type="title"/>
          </p:nvPr>
        </p:nvSpPr>
        <p:spPr>
          <a:xfrm>
            <a:off x="541900" y="1505527"/>
            <a:ext cx="11062400" cy="3666837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/>
          <a:p>
            <a:r>
              <a:rPr lang="en" sz="8000" dirty="0"/>
              <a:t>Elections C</a:t>
            </a:r>
            <a:r>
              <a:rPr lang="en-US" sz="8000" dirty="0"/>
              <a:t>o</a:t>
            </a:r>
            <a:r>
              <a:rPr lang="en" sz="8000" dirty="0" err="1"/>
              <a:t>mmission</a:t>
            </a:r>
            <a:endParaRPr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B7CCC-5566-6059-82BA-FCBD07711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Priorities &amp; Progress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1B45D9-DC47-8E28-1530-72B7004BB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1543" y="2136900"/>
            <a:ext cx="10881600" cy="4506788"/>
          </a:xfrm>
        </p:spPr>
        <p:txBody>
          <a:bodyPr>
            <a:normAutofit/>
          </a:bodyPr>
          <a:lstStyle/>
          <a:p>
            <a:r>
              <a:rPr lang="en-US" dirty="0"/>
              <a:t>Internal:</a:t>
            </a:r>
          </a:p>
          <a:p>
            <a:pPr lvl="1"/>
            <a:r>
              <a:rPr lang="en-US" dirty="0"/>
              <a:t>Conducted both an internal assessment of existing initiatives and also a strategic planning session focused heavily on diversity, equity, inclusion, justice, belonging (DEIBJ) initiatives the Commission could undertake, including exploration of:</a:t>
            </a:r>
          </a:p>
          <a:p>
            <a:pPr lvl="2"/>
            <a:r>
              <a:rPr lang="en-US" dirty="0"/>
              <a:t>Commissioner compensation to increase appointment access for lower-income communities</a:t>
            </a:r>
          </a:p>
          <a:p>
            <a:pPr lvl="2"/>
            <a:r>
              <a:rPr lang="en-US" dirty="0"/>
              <a:t>Commissioner demographic data transparency</a:t>
            </a:r>
          </a:p>
          <a:p>
            <a:pPr lvl="2"/>
            <a:r>
              <a:rPr lang="en-US" dirty="0"/>
              <a:t>Referencing the ORE’s ”Organizational Culture of Belonging and Inclusion” to uphold an inclusive Commission culture</a:t>
            </a:r>
          </a:p>
          <a:p>
            <a:pPr lvl="1"/>
            <a:r>
              <a:rPr lang="en-US" dirty="0"/>
              <a:t>Established commitment to apply a racial justice lens for at least one agenda item every month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119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B7CCC-5566-6059-82BA-FCBD07711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Priorities &amp; Progress, cont.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1B45D9-DC47-8E28-1530-72B7004BB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1543" y="2136900"/>
            <a:ext cx="10881600" cy="4506788"/>
          </a:xfrm>
        </p:spPr>
        <p:txBody>
          <a:bodyPr>
            <a:normAutofit/>
          </a:bodyPr>
          <a:lstStyle/>
          <a:p>
            <a:r>
              <a:rPr lang="en-US" dirty="0"/>
              <a:t>External / Policies:</a:t>
            </a:r>
          </a:p>
          <a:p>
            <a:pPr lvl="1"/>
            <a:r>
              <a:rPr lang="en-US" dirty="0"/>
              <a:t>Voted 4-2 to open a competitive selection process for Director of Elections in part to advance the City’s racial equity goals and offer a diverse pool of candidates access and opportunity to compete for a leadership position</a:t>
            </a:r>
          </a:p>
          <a:p>
            <a:pPr lvl="1"/>
            <a:r>
              <a:rPr lang="en-US" dirty="0"/>
              <a:t>Passed resolution to permanently recite an Elections Commission-specific Land Acknowledgment at the opening of every Commission meeting, designed based on the Human Rights Commission </a:t>
            </a:r>
          </a:p>
          <a:p>
            <a:pPr lvl="1"/>
            <a:r>
              <a:rPr lang="en-US" dirty="0"/>
              <a:t>Established new relationship with the American Indian Cultural District to better incorporate community feedback into Commission policies</a:t>
            </a:r>
          </a:p>
          <a:p>
            <a:pPr lvl="1"/>
            <a:r>
              <a:rPr lang="en-US" dirty="0"/>
              <a:t>Initiated redistricting process reform as a strategic Commission priority to ensure fairness in local electoral representation </a:t>
            </a:r>
          </a:p>
          <a:p>
            <a:pPr lvl="1"/>
            <a:r>
              <a:rPr lang="en-US" dirty="0"/>
              <a:t>Drafted and submitted letter to relevant appointing authorities seeking diverse and more-representative candidates to fill Commission vacancies</a:t>
            </a:r>
          </a:p>
          <a:p>
            <a:pPr lvl="1"/>
            <a:r>
              <a:rPr lang="en-US" dirty="0"/>
              <a:t>Passed a motion to include Commissioner pronouns on the body’s website page</a:t>
            </a:r>
          </a:p>
          <a:p>
            <a:pPr lvl="1"/>
            <a:r>
              <a:rPr lang="en-US" dirty="0"/>
              <a:t>Advocated for increased support for historically under-resourced and under-represented voting communities,  including formerly incarcerated and in-jail voters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41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B9232-2489-2ADE-DA3E-739F2894F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Goals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46EAD-B1EA-A400-D730-4B5A15556F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Identify actionable and realistic short and long-term DEIBJ goals for the Commission, including:</a:t>
            </a:r>
          </a:p>
          <a:p>
            <a:pPr lvl="1"/>
            <a:r>
              <a:rPr lang="en-US" dirty="0"/>
              <a:t>Continued strategic planning sessions in the Budget &amp; Oversight Committee</a:t>
            </a:r>
          </a:p>
          <a:p>
            <a:pPr lvl="1"/>
            <a:r>
              <a:rPr lang="en-US" dirty="0"/>
              <a:t>Remaining accountable to applying a racial equity lens for every Elections Commission meeting agenda</a:t>
            </a:r>
          </a:p>
          <a:p>
            <a:r>
              <a:rPr lang="en-US" dirty="0"/>
              <a:t>Establish a timely, transparent, and equitable competitive selection process for the Director of Elections position</a:t>
            </a:r>
          </a:p>
          <a:p>
            <a:r>
              <a:rPr lang="en-US" dirty="0"/>
              <a:t>Recommend that all appointing authorities consider racial diversity when there is an opening on the Commission, which is in the best interest of San Francisco residents . The Commission believes it is essential that individuals from under-represented communities have access to the opportunities to serve as members of the Elections Commission.</a:t>
            </a:r>
          </a:p>
          <a:p>
            <a:r>
              <a:rPr lang="en-US" dirty="0"/>
              <a:t>Complete redistricting reform initiative</a:t>
            </a:r>
          </a:p>
          <a:p>
            <a:r>
              <a:rPr lang="en-US" dirty="0"/>
              <a:t>Augment existing community partnerships to elevate under-represented constituent voices in Commission discussions, policies, and priorities</a:t>
            </a:r>
          </a:p>
          <a:p>
            <a:r>
              <a:rPr lang="en-US" dirty="0"/>
              <a:t>Provide better access &amp; transparency on Commission website, including:</a:t>
            </a:r>
          </a:p>
          <a:p>
            <a:pPr lvl="1"/>
            <a:r>
              <a:rPr lang="en-US" dirty="0"/>
              <a:t>Commissioner demographics (self-identified &amp; aggregated) </a:t>
            </a:r>
          </a:p>
          <a:p>
            <a:pPr lvl="1"/>
            <a:r>
              <a:rPr lang="en-US" dirty="0"/>
              <a:t>Ongoing Racial Equity / DEIBJ initiatives</a:t>
            </a:r>
          </a:p>
          <a:p>
            <a:pPr lvl="1"/>
            <a:r>
              <a:rPr lang="en-US" dirty="0"/>
              <a:t>Multi-lingual access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949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5"/>
          <p:cNvSpPr txBox="1">
            <a:spLocks noGrp="1"/>
          </p:cNvSpPr>
          <p:nvPr>
            <p:ph type="title"/>
          </p:nvPr>
        </p:nvSpPr>
        <p:spPr>
          <a:xfrm>
            <a:off x="621433" y="767933"/>
            <a:ext cx="10881600" cy="847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r>
              <a:rPr lang="en"/>
              <a:t>Resources</a:t>
            </a:r>
            <a:endParaRPr/>
          </a:p>
        </p:txBody>
      </p:sp>
      <p:sp>
        <p:nvSpPr>
          <p:cNvPr id="145" name="Google Shape;145;p25"/>
          <p:cNvSpPr txBox="1">
            <a:spLocks noGrp="1"/>
          </p:cNvSpPr>
          <p:nvPr>
            <p:ph type="body" idx="1"/>
          </p:nvPr>
        </p:nvSpPr>
        <p:spPr>
          <a:xfrm>
            <a:off x="621543" y="2136900"/>
            <a:ext cx="10881600" cy="4003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indent="-431789">
              <a:buSzPts val="1500"/>
            </a:pPr>
            <a:r>
              <a:rPr lang="en-US" sz="2000" dirty="0">
                <a:solidFill>
                  <a:schemeClr val="bg2"/>
                </a:solidFill>
              </a:rPr>
              <a:t>Elections Commission Land Acknowledgment </a:t>
            </a:r>
            <a:r>
              <a:rPr lang="en-US" sz="2000" dirty="0">
                <a:solidFill>
                  <a:schemeClr val="bg2"/>
                </a:solidFill>
                <a:hlinkClick r:id="rId3"/>
              </a:rPr>
              <a:t>Resolution</a:t>
            </a:r>
            <a:r>
              <a:rPr lang="en-US" sz="2000" dirty="0">
                <a:solidFill>
                  <a:schemeClr val="bg2"/>
                </a:solidFill>
              </a:rPr>
              <a:t> &amp; </a:t>
            </a:r>
            <a:r>
              <a:rPr lang="en-US" sz="2000" dirty="0">
                <a:solidFill>
                  <a:schemeClr val="bg2"/>
                </a:solidFill>
                <a:hlinkClick r:id="rId4"/>
              </a:rPr>
              <a:t>Memo</a:t>
            </a:r>
            <a:endParaRPr lang="en-US" sz="2000" dirty="0">
              <a:solidFill>
                <a:schemeClr val="bg2"/>
              </a:solidFill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indent="-431789">
              <a:buSzPts val="1500"/>
            </a:pPr>
            <a:r>
              <a:rPr lang="en-US" sz="2000" dirty="0">
                <a:solidFill>
                  <a:srgbClr val="0277BD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2022 Review: Elections Commission Racial Equity Discussion Lookback </a:t>
            </a:r>
            <a:endParaRPr lang="en-US" sz="2000" dirty="0"/>
          </a:p>
          <a:p>
            <a:pPr indent="-431789">
              <a:buSzPts val="1500"/>
            </a:pPr>
            <a:r>
              <a:rPr lang="en-US" sz="2000" dirty="0">
                <a:hlinkClick r:id="rId6"/>
              </a:rPr>
              <a:t>Correspondance with Reporter Jonah Lamb on Elections Commission Racial Equity Progress</a:t>
            </a:r>
            <a:endParaRPr lang="en-US" sz="2000" dirty="0"/>
          </a:p>
          <a:p>
            <a:pPr indent="-431789">
              <a:buSzPts val="1500"/>
            </a:pPr>
            <a:r>
              <a:rPr lang="en-US" sz="2000" dirty="0">
                <a:hlinkClick r:id="rId7"/>
              </a:rPr>
              <a:t>Racial Equity Action Item: Commissioner Compensation Research Memo</a:t>
            </a:r>
            <a:endParaRPr lang="en-US" sz="2000" dirty="0"/>
          </a:p>
          <a:p>
            <a:pPr indent="-431789">
              <a:buSzPts val="1500"/>
            </a:pPr>
            <a:r>
              <a:rPr lang="en-US" sz="2000" dirty="0">
                <a:hlinkClick r:id="rId8"/>
              </a:rPr>
              <a:t>Elections Commission Budget &amp; Oversight Committee Meeting – 2022 Racial Equity Discussion </a:t>
            </a:r>
            <a:r>
              <a:rPr lang="en-US" sz="2000" dirty="0"/>
              <a:t>(begins at 15:28)</a:t>
            </a:r>
          </a:p>
          <a:p>
            <a:pPr lvl="1" indent="-431789">
              <a:buSzPts val="1500"/>
            </a:pPr>
            <a:r>
              <a:rPr lang="en-US" sz="1733" dirty="0">
                <a:hlinkClick r:id="rId9"/>
              </a:rPr>
              <a:t>Meeting Agenda Item #5</a:t>
            </a:r>
            <a:endParaRPr lang="en-US" sz="1733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465</Words>
  <Application>Microsoft Macintosh PowerPoint</Application>
  <PresentationFormat>Widescreen</PresentationFormat>
  <Paragraphs>36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Lato</vt:lpstr>
      <vt:lpstr>Raleway</vt:lpstr>
      <vt:lpstr>Swiss</vt:lpstr>
      <vt:lpstr>Elections Commission</vt:lpstr>
      <vt:lpstr>2022 Priorities &amp; Progress</vt:lpstr>
      <vt:lpstr>2022 Priorities &amp; Progress, cont.</vt:lpstr>
      <vt:lpstr>2023 Goals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Elections Commission</dc:title>
  <dc:creator>Michael Stone</dc:creator>
  <cp:lastModifiedBy>Microsoft Office User</cp:lastModifiedBy>
  <cp:revision>4</cp:revision>
  <dcterms:created xsi:type="dcterms:W3CDTF">2023-03-31T21:36:29Z</dcterms:created>
  <dcterms:modified xsi:type="dcterms:W3CDTF">2024-04-11T00:19:31Z</dcterms:modified>
</cp:coreProperties>
</file>