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88" r:id="rId3"/>
    <p:sldId id="275" r:id="rId4"/>
    <p:sldId id="257" r:id="rId5"/>
    <p:sldId id="258" r:id="rId6"/>
    <p:sldId id="263" r:id="rId7"/>
    <p:sldId id="259" r:id="rId8"/>
    <p:sldId id="264" r:id="rId9"/>
    <p:sldId id="261" r:id="rId10"/>
    <p:sldId id="265" r:id="rId11"/>
    <p:sldId id="262" r:id="rId12"/>
    <p:sldId id="266" r:id="rId13"/>
    <p:sldId id="267" r:id="rId14"/>
    <p:sldId id="279" r:id="rId15"/>
    <p:sldId id="280" r:id="rId16"/>
    <p:sldId id="281"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83" d="100"/>
          <a:sy n="83" d="100"/>
        </p:scale>
        <p:origin x="92" y="6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9B2E6-B762-4029-8CD0-C38B339E75E8}"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BAFD7-0E14-4DE5-852F-49C9C2400C05}" type="slidenum">
              <a:rPr lang="en-US" smtClean="0"/>
              <a:t>‹#›</a:t>
            </a:fld>
            <a:endParaRPr lang="en-US"/>
          </a:p>
        </p:txBody>
      </p:sp>
    </p:spTree>
    <p:extLst>
      <p:ext uri="{BB962C8B-B14F-4D97-AF65-F5344CB8AC3E}">
        <p14:creationId xmlns:p14="http://schemas.microsoft.com/office/powerpoint/2010/main" val="391910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498B4E64-AA0A-41FF-B704-2EEE4C72C60C}" type="datetime1">
              <a:rPr lang="en-US" smtClean="0"/>
              <a:t>7/18/2023</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a:t>Attorney Work Product</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72AC97B8-0B08-4239-A105-37D9651D7F61}" type="slidenum">
              <a:rPr lang="en-US" smtClean="0"/>
              <a:t>‹#›</a:t>
            </a:fld>
            <a:endParaRPr lang="en-US"/>
          </a:p>
        </p:txBody>
      </p:sp>
    </p:spTree>
    <p:extLst>
      <p:ext uri="{BB962C8B-B14F-4D97-AF65-F5344CB8AC3E}">
        <p14:creationId xmlns:p14="http://schemas.microsoft.com/office/powerpoint/2010/main" val="142028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C36ED4-EEF6-4A17-94DC-3079D3609533}" type="datetime1">
              <a:rPr lang="en-US" smtClean="0"/>
              <a:t>7/18/2023</a:t>
            </a:fld>
            <a:endParaRPr lang="en-US"/>
          </a:p>
        </p:txBody>
      </p:sp>
      <p:sp>
        <p:nvSpPr>
          <p:cNvPr id="6" name="Footer Placeholder 5"/>
          <p:cNvSpPr>
            <a:spLocks noGrp="1"/>
          </p:cNvSpPr>
          <p:nvPr>
            <p:ph type="ftr" sz="quarter" idx="11"/>
          </p:nvPr>
        </p:nvSpPr>
        <p:spPr/>
        <p:txBody>
          <a:bodyPr/>
          <a:lstStyle/>
          <a:p>
            <a:r>
              <a:rPr lang="en-US"/>
              <a:t>Attorney Work Product</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73467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797852C-2A67-4697-ACB2-1741BF19FCC5}"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599431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723AC26-0A7E-4C7B-A546-084251975152}"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34804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06B0B-A8A3-43AF-AAC8-2EBA2C627657}"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033204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9758BA-CBB4-4D61-BF9C-6732945E9A40}" type="datetime1">
              <a:rPr lang="en-US" smtClean="0"/>
              <a:t>7/18/2023</a:t>
            </a:fld>
            <a:endParaRPr lang="en-US"/>
          </a:p>
        </p:txBody>
      </p:sp>
      <p:sp>
        <p:nvSpPr>
          <p:cNvPr id="8" name="Footer Placeholder 7"/>
          <p:cNvSpPr>
            <a:spLocks noGrp="1"/>
          </p:cNvSpPr>
          <p:nvPr>
            <p:ph type="ftr" sz="quarter" idx="11"/>
          </p:nvPr>
        </p:nvSpPr>
        <p:spPr/>
        <p:txBody>
          <a:bodyPr/>
          <a:lstStyle/>
          <a:p>
            <a:r>
              <a:rPr lang="en-US"/>
              <a:t>Attorney Work Product</a:t>
            </a:r>
          </a:p>
        </p:txBody>
      </p:sp>
      <p:sp>
        <p:nvSpPr>
          <p:cNvPr id="9" name="Slide Number Placeholder 8"/>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206193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E1BAEF-2087-4EA4-BE11-B66156EBDD9B}" type="datetime1">
              <a:rPr lang="en-US" smtClean="0"/>
              <a:t>7/18/2023</a:t>
            </a:fld>
            <a:endParaRPr lang="en-US"/>
          </a:p>
        </p:txBody>
      </p:sp>
      <p:sp>
        <p:nvSpPr>
          <p:cNvPr id="8" name="Footer Placeholder 7"/>
          <p:cNvSpPr>
            <a:spLocks noGrp="1"/>
          </p:cNvSpPr>
          <p:nvPr>
            <p:ph type="ftr" sz="quarter" idx="11"/>
          </p:nvPr>
        </p:nvSpPr>
        <p:spPr/>
        <p:txBody>
          <a:bodyPr/>
          <a:lstStyle/>
          <a:p>
            <a:r>
              <a:rPr lang="en-US"/>
              <a:t>Attorney Work Product</a:t>
            </a:r>
          </a:p>
        </p:txBody>
      </p:sp>
      <p:sp>
        <p:nvSpPr>
          <p:cNvPr id="9" name="Slide Number Placeholder 8"/>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77421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40954-42A2-4A42-A7A4-D9B20A87214F}"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871772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B66C4E-1822-464B-B673-5A9BF038A719}"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339631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488AF-D954-4072-AD31-FC8CE9B5E03D}"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24662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E55E2F-CF1F-4BAF-B20B-8A0997D0B483}" type="datetime1">
              <a:rPr lang="en-US" smtClean="0"/>
              <a:t>7/18/2023</a:t>
            </a:fld>
            <a:endParaRPr lang="en-US"/>
          </a:p>
        </p:txBody>
      </p:sp>
      <p:sp>
        <p:nvSpPr>
          <p:cNvPr id="5" name="Footer Placeholder 4"/>
          <p:cNvSpPr>
            <a:spLocks noGrp="1"/>
          </p:cNvSpPr>
          <p:nvPr>
            <p:ph type="ftr" sz="quarter" idx="11"/>
          </p:nvPr>
        </p:nvSpPr>
        <p:spPr/>
        <p:txBody>
          <a:bodyPr/>
          <a:lstStyle/>
          <a:p>
            <a:r>
              <a:rPr lang="en-US"/>
              <a:t>Attorney Work Product</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389086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F50339-242E-4F0B-9453-9B4FE1AEF835}" type="datetime1">
              <a:rPr lang="en-US" smtClean="0"/>
              <a:t>7/18/2023</a:t>
            </a:fld>
            <a:endParaRPr lang="en-US"/>
          </a:p>
        </p:txBody>
      </p:sp>
      <p:sp>
        <p:nvSpPr>
          <p:cNvPr id="6" name="Footer Placeholder 5"/>
          <p:cNvSpPr>
            <a:spLocks noGrp="1"/>
          </p:cNvSpPr>
          <p:nvPr>
            <p:ph type="ftr" sz="quarter" idx="11"/>
          </p:nvPr>
        </p:nvSpPr>
        <p:spPr/>
        <p:txBody>
          <a:bodyPr/>
          <a:lstStyle/>
          <a:p>
            <a:r>
              <a:rPr lang="en-US"/>
              <a:t>Attorney Work Product</a:t>
            </a:r>
          </a:p>
        </p:txBody>
      </p:sp>
      <p:sp>
        <p:nvSpPr>
          <p:cNvPr id="7" name="Slide Number Placeholder 6"/>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380584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AEB27-60B7-4DEE-9AD6-089E641F6728}" type="datetime1">
              <a:rPr lang="en-US" smtClean="0"/>
              <a:t>7/18/2023</a:t>
            </a:fld>
            <a:endParaRPr lang="en-US"/>
          </a:p>
        </p:txBody>
      </p:sp>
      <p:sp>
        <p:nvSpPr>
          <p:cNvPr id="8" name="Footer Placeholder 7"/>
          <p:cNvSpPr>
            <a:spLocks noGrp="1"/>
          </p:cNvSpPr>
          <p:nvPr>
            <p:ph type="ftr" sz="quarter" idx="11"/>
          </p:nvPr>
        </p:nvSpPr>
        <p:spPr/>
        <p:txBody>
          <a:bodyPr/>
          <a:lstStyle/>
          <a:p>
            <a:r>
              <a:rPr lang="en-US"/>
              <a:t>Attorney Work Product</a:t>
            </a:r>
          </a:p>
        </p:txBody>
      </p:sp>
      <p:sp>
        <p:nvSpPr>
          <p:cNvPr id="9" name="Slide Number Placeholder 8"/>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2988008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E7C2EF-5CB0-4ADD-9D80-FBE9975D4A64}" type="datetime1">
              <a:rPr lang="en-US" smtClean="0"/>
              <a:t>7/18/2023</a:t>
            </a:fld>
            <a:endParaRPr lang="en-US"/>
          </a:p>
        </p:txBody>
      </p:sp>
      <p:sp>
        <p:nvSpPr>
          <p:cNvPr id="4" name="Footer Placeholder 3"/>
          <p:cNvSpPr>
            <a:spLocks noGrp="1"/>
          </p:cNvSpPr>
          <p:nvPr>
            <p:ph type="ftr" sz="quarter" idx="11"/>
          </p:nvPr>
        </p:nvSpPr>
        <p:spPr/>
        <p:txBody>
          <a:bodyPr/>
          <a:lstStyle/>
          <a:p>
            <a:r>
              <a:rPr lang="en-US"/>
              <a:t>Attorney Work Product</a:t>
            </a:r>
          </a:p>
        </p:txBody>
      </p:sp>
      <p:sp>
        <p:nvSpPr>
          <p:cNvPr id="5" name="Slide Number Placeholder 4"/>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30063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0E8E7-3A24-4EDD-BFD5-8D7F6B533ACF}" type="datetime1">
              <a:rPr lang="en-US" smtClean="0"/>
              <a:t>7/18/2023</a:t>
            </a:fld>
            <a:endParaRPr lang="en-US"/>
          </a:p>
        </p:txBody>
      </p:sp>
      <p:sp>
        <p:nvSpPr>
          <p:cNvPr id="3" name="Footer Placeholder 2"/>
          <p:cNvSpPr>
            <a:spLocks noGrp="1"/>
          </p:cNvSpPr>
          <p:nvPr>
            <p:ph type="ftr" sz="quarter" idx="11"/>
          </p:nvPr>
        </p:nvSpPr>
        <p:spPr/>
        <p:txBody>
          <a:bodyPr/>
          <a:lstStyle/>
          <a:p>
            <a:r>
              <a:rPr lang="en-US"/>
              <a:t>Attorney Work Product</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386636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44F44E-C0B4-41AE-9925-FDF39EE9459E}" type="datetime1">
              <a:rPr lang="en-US" smtClean="0"/>
              <a:t>7/18/2023</a:t>
            </a:fld>
            <a:endParaRPr lang="en-US"/>
          </a:p>
        </p:txBody>
      </p:sp>
      <p:sp>
        <p:nvSpPr>
          <p:cNvPr id="6" name="Footer Placeholder 5"/>
          <p:cNvSpPr>
            <a:spLocks noGrp="1"/>
          </p:cNvSpPr>
          <p:nvPr>
            <p:ph type="ftr" sz="quarter" idx="11"/>
          </p:nvPr>
        </p:nvSpPr>
        <p:spPr/>
        <p:txBody>
          <a:bodyPr/>
          <a:lstStyle/>
          <a:p>
            <a:r>
              <a:rPr lang="en-US"/>
              <a:t>Attorney Work Product</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191154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F8F0B4D-23CB-45AD-9D09-4CA74FDE780E}" type="datetime1">
              <a:rPr lang="en-US" smtClean="0"/>
              <a:t>7/18/2023</a:t>
            </a:fld>
            <a:endParaRPr lang="en-US"/>
          </a:p>
        </p:txBody>
      </p:sp>
      <p:sp>
        <p:nvSpPr>
          <p:cNvPr id="6" name="Footer Placeholder 5"/>
          <p:cNvSpPr>
            <a:spLocks noGrp="1"/>
          </p:cNvSpPr>
          <p:nvPr>
            <p:ph type="ftr" sz="quarter" idx="11"/>
          </p:nvPr>
        </p:nvSpPr>
        <p:spPr/>
        <p:txBody>
          <a:bodyPr/>
          <a:lstStyle/>
          <a:p>
            <a:r>
              <a:rPr lang="en-US"/>
              <a:t>Attorney Work Product</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2AC97B8-0B08-4239-A105-37D9651D7F61}" type="slidenum">
              <a:rPr lang="en-US" smtClean="0"/>
              <a:t>‹#›</a:t>
            </a:fld>
            <a:endParaRPr lang="en-US"/>
          </a:p>
        </p:txBody>
      </p:sp>
    </p:spTree>
    <p:extLst>
      <p:ext uri="{BB962C8B-B14F-4D97-AF65-F5344CB8AC3E}">
        <p14:creationId xmlns:p14="http://schemas.microsoft.com/office/powerpoint/2010/main" val="26921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36325C0F-7D60-4BB7-99D8-9620AD3C66E8}" type="datetime1">
              <a:rPr lang="en-US" smtClean="0"/>
              <a:t>7/18/2023</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a:t>Attorney Work Product</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72AC97B8-0B08-4239-A105-37D9651D7F61}" type="slidenum">
              <a:rPr lang="en-US" smtClean="0"/>
              <a:t>‹#›</a:t>
            </a:fld>
            <a:endParaRPr lang="en-US"/>
          </a:p>
        </p:txBody>
      </p:sp>
    </p:spTree>
    <p:extLst>
      <p:ext uri="{BB962C8B-B14F-4D97-AF65-F5344CB8AC3E}">
        <p14:creationId xmlns:p14="http://schemas.microsoft.com/office/powerpoint/2010/main" val="31161391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F3170-D651-45F9-8D31-E790464FA471}"/>
              </a:ext>
            </a:extLst>
          </p:cNvPr>
          <p:cNvSpPr>
            <a:spLocks noGrp="1"/>
          </p:cNvSpPr>
          <p:nvPr>
            <p:ph type="ctrTitle"/>
          </p:nvPr>
        </p:nvSpPr>
        <p:spPr/>
        <p:txBody>
          <a:bodyPr/>
          <a:lstStyle/>
          <a:p>
            <a:r>
              <a:rPr lang="en-US" dirty="0" err="1"/>
              <a:t>Behested</a:t>
            </a:r>
            <a:r>
              <a:rPr lang="en-US" dirty="0"/>
              <a:t> Payments</a:t>
            </a:r>
          </a:p>
        </p:txBody>
      </p:sp>
      <p:sp>
        <p:nvSpPr>
          <p:cNvPr id="3" name="Subtitle 2">
            <a:extLst>
              <a:ext uri="{FF2B5EF4-FFF2-40B4-BE49-F238E27FC236}">
                <a16:creationId xmlns:a16="http://schemas.microsoft.com/office/drawing/2014/main" id="{1208DACE-611D-4C57-BDC0-086F47FB862E}"/>
              </a:ext>
            </a:extLst>
          </p:cNvPr>
          <p:cNvSpPr>
            <a:spLocks noGrp="1"/>
          </p:cNvSpPr>
          <p:nvPr>
            <p:ph type="subTitle" idx="1"/>
          </p:nvPr>
        </p:nvSpPr>
        <p:spPr/>
        <p:txBody>
          <a:bodyPr/>
          <a:lstStyle/>
          <a:p>
            <a:pPr algn="r"/>
            <a:endParaRPr lang="en-US" dirty="0"/>
          </a:p>
          <a:p>
            <a:pPr algn="r"/>
            <a:r>
              <a:rPr lang="en-US" dirty="0"/>
              <a:t>July 24, 2023</a:t>
            </a:r>
          </a:p>
          <a:p>
            <a:pPr algn="r"/>
            <a:r>
              <a:rPr lang="en-US" dirty="0"/>
              <a:t>Deputy City Attorneys </a:t>
            </a:r>
          </a:p>
          <a:p>
            <a:pPr algn="r"/>
            <a:r>
              <a:rPr lang="en-US" dirty="0"/>
              <a:t>Lauren Curry &amp; Brad Russi</a:t>
            </a:r>
          </a:p>
        </p:txBody>
      </p:sp>
    </p:spTree>
    <p:extLst>
      <p:ext uri="{BB962C8B-B14F-4D97-AF65-F5344CB8AC3E}">
        <p14:creationId xmlns:p14="http://schemas.microsoft.com/office/powerpoint/2010/main" val="261538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3384-36F9-4880-B5D6-EA5D737C8825}"/>
              </a:ext>
            </a:extLst>
          </p:cNvPr>
          <p:cNvSpPr>
            <a:spLocks noGrp="1"/>
          </p:cNvSpPr>
          <p:nvPr>
            <p:ph type="title"/>
          </p:nvPr>
        </p:nvSpPr>
        <p:spPr/>
        <p:txBody>
          <a:bodyPr/>
          <a:lstStyle/>
          <a:p>
            <a:r>
              <a:rPr lang="en-US" sz="2800" dirty="0" err="1"/>
              <a:t>Behested</a:t>
            </a:r>
            <a:r>
              <a:rPr lang="en-US" sz="2800" dirty="0"/>
              <a:t> Payments Ordinance</a:t>
            </a:r>
            <a:br>
              <a:rPr lang="en-US" sz="2800" dirty="0"/>
            </a:br>
            <a:r>
              <a:rPr lang="en-US" sz="2800" dirty="0"/>
              <a:t>Interested Parties – Administrative Proceedings</a:t>
            </a:r>
          </a:p>
        </p:txBody>
      </p:sp>
      <p:sp>
        <p:nvSpPr>
          <p:cNvPr id="3" name="Content Placeholder 2">
            <a:extLst>
              <a:ext uri="{FF2B5EF4-FFF2-40B4-BE49-F238E27FC236}">
                <a16:creationId xmlns:a16="http://schemas.microsoft.com/office/drawing/2014/main" id="{AA110291-E40D-4BEE-B2EB-A715EC9AAB4C}"/>
              </a:ext>
            </a:extLst>
          </p:cNvPr>
          <p:cNvSpPr>
            <a:spLocks noGrp="1"/>
          </p:cNvSpPr>
          <p:nvPr>
            <p:ph idx="1"/>
          </p:nvPr>
        </p:nvSpPr>
        <p:spPr>
          <a:xfrm>
            <a:off x="1154954" y="2380476"/>
            <a:ext cx="8761412" cy="3416300"/>
          </a:xfrm>
        </p:spPr>
        <p:txBody>
          <a:bodyPr/>
          <a:lstStyle/>
          <a:p>
            <a:pPr marL="457200" lvl="1" indent="-457200">
              <a:buNone/>
            </a:pPr>
            <a:r>
              <a:rPr lang="en-US" sz="2000" b="1" dirty="0"/>
              <a:t>Who is an interested party?</a:t>
            </a:r>
          </a:p>
          <a:p>
            <a:r>
              <a:rPr lang="en-US" dirty="0"/>
              <a:t>Administrative proceedings</a:t>
            </a:r>
          </a:p>
          <a:p>
            <a:pPr lvl="1"/>
            <a:r>
              <a:rPr lang="en-US" dirty="0"/>
              <a:t>License, permit, or other entitlement for use – land use permits and decisions, or other entitlements to use property or engage in business, issued in the discretion of the administering agency</a:t>
            </a:r>
          </a:p>
          <a:p>
            <a:pPr lvl="1"/>
            <a:r>
              <a:rPr lang="en-US" dirty="0"/>
              <a:t>Party - any person who files an application for, or is the subject of, a proceeding</a:t>
            </a:r>
          </a:p>
          <a:p>
            <a:pPr lvl="1"/>
            <a:r>
              <a:rPr lang="en-US" dirty="0"/>
              <a:t>Participant - any person who is not a party but who actively supports or opposes (by lobbying in person, testifying in person, or otherwise acting to influence) a particular decision </a:t>
            </a:r>
            <a:r>
              <a:rPr lang="en-US" u="sng" dirty="0"/>
              <a:t>and who has a financial interest in the decision</a:t>
            </a:r>
          </a:p>
          <a:p>
            <a:pPr lvl="1"/>
            <a:r>
              <a:rPr lang="en-US" dirty="0"/>
              <a:t>Agent - any person who represents a party in connection with a proceeding</a:t>
            </a:r>
          </a:p>
          <a:p>
            <a:r>
              <a:rPr lang="en-US" dirty="0"/>
              <a:t>EXCLUDED – ministerial permits, where issued by checking boxes, little to no discretion, first come first serve – e.g., picnic table permits</a:t>
            </a:r>
          </a:p>
          <a:p>
            <a:endParaRPr lang="en-US" dirty="0"/>
          </a:p>
        </p:txBody>
      </p:sp>
    </p:spTree>
    <p:extLst>
      <p:ext uri="{BB962C8B-B14F-4D97-AF65-F5344CB8AC3E}">
        <p14:creationId xmlns:p14="http://schemas.microsoft.com/office/powerpoint/2010/main" val="2338927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6D4BC-11A1-4794-ADCF-A00FC8FD90E0}"/>
              </a:ext>
            </a:extLst>
          </p:cNvPr>
          <p:cNvSpPr>
            <a:spLocks noGrp="1"/>
          </p:cNvSpPr>
          <p:nvPr>
            <p:ph type="title"/>
          </p:nvPr>
        </p:nvSpPr>
        <p:spPr/>
        <p:txBody>
          <a:bodyPr/>
          <a:lstStyle/>
          <a:p>
            <a:r>
              <a:rPr lang="en-US" sz="2800" dirty="0" err="1"/>
              <a:t>Behested</a:t>
            </a:r>
            <a:r>
              <a:rPr lang="en-US" sz="2800" dirty="0"/>
              <a:t> Payments Ordinance</a:t>
            </a:r>
            <a:br>
              <a:rPr lang="en-US" sz="2800" dirty="0"/>
            </a:br>
            <a:r>
              <a:rPr lang="en-US" sz="2800" dirty="0"/>
              <a:t>Interested Parties – Lobbyists &amp; Permit Consultants</a:t>
            </a:r>
          </a:p>
        </p:txBody>
      </p:sp>
      <p:sp>
        <p:nvSpPr>
          <p:cNvPr id="3" name="Content Placeholder 2">
            <a:extLst>
              <a:ext uri="{FF2B5EF4-FFF2-40B4-BE49-F238E27FC236}">
                <a16:creationId xmlns:a16="http://schemas.microsoft.com/office/drawing/2014/main" id="{D4336457-9C54-4B15-8D85-94F61B368925}"/>
              </a:ext>
            </a:extLst>
          </p:cNvPr>
          <p:cNvSpPr>
            <a:spLocks noGrp="1"/>
          </p:cNvSpPr>
          <p:nvPr>
            <p:ph idx="1"/>
          </p:nvPr>
        </p:nvSpPr>
        <p:spPr>
          <a:xfrm>
            <a:off x="1143804" y="2603500"/>
            <a:ext cx="8761412" cy="3416300"/>
          </a:xfrm>
        </p:spPr>
        <p:txBody>
          <a:bodyPr/>
          <a:lstStyle/>
          <a:p>
            <a:pPr marL="0" indent="0">
              <a:buNone/>
            </a:pPr>
            <a:r>
              <a:rPr lang="en-US" sz="2000" b="1" dirty="0"/>
              <a:t>Who is an interested party?</a:t>
            </a:r>
          </a:p>
          <a:p>
            <a:r>
              <a:rPr lang="en-US" dirty="0"/>
              <a:t>Lobbyists</a:t>
            </a:r>
          </a:p>
          <a:p>
            <a:pPr lvl="1"/>
            <a:r>
              <a:rPr lang="en-US" dirty="0"/>
              <a:t>Lobbyists registered to lobby department </a:t>
            </a:r>
          </a:p>
          <a:p>
            <a:pPr lvl="1"/>
            <a:r>
              <a:rPr lang="en-US" dirty="0"/>
              <a:t>Any client of a lobbyist on whose behalf the lobbyist contacted the department in the past 12 months – includes “affiliates” of clients (members of their board and officers)</a:t>
            </a:r>
          </a:p>
          <a:p>
            <a:r>
              <a:rPr lang="en-US" dirty="0"/>
              <a:t>Permit consultants registered to the department</a:t>
            </a:r>
          </a:p>
          <a:p>
            <a:endParaRPr lang="en-US" dirty="0"/>
          </a:p>
        </p:txBody>
      </p:sp>
    </p:spTree>
    <p:extLst>
      <p:ext uri="{BB962C8B-B14F-4D97-AF65-F5344CB8AC3E}">
        <p14:creationId xmlns:p14="http://schemas.microsoft.com/office/powerpoint/2010/main" val="86832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42D7-75DC-400E-8A26-5EF0F6683ED8}"/>
              </a:ext>
            </a:extLst>
          </p:cNvPr>
          <p:cNvSpPr>
            <a:spLocks noGrp="1"/>
          </p:cNvSpPr>
          <p:nvPr>
            <p:ph type="title"/>
          </p:nvPr>
        </p:nvSpPr>
        <p:spPr/>
        <p:txBody>
          <a:bodyPr/>
          <a:lstStyle/>
          <a:p>
            <a:r>
              <a:rPr lang="en-US" dirty="0" err="1"/>
              <a:t>Behested</a:t>
            </a:r>
            <a:r>
              <a:rPr lang="en-US" dirty="0"/>
              <a:t> Payments Ordinance</a:t>
            </a:r>
            <a:br>
              <a:rPr lang="en-US" dirty="0"/>
            </a:br>
            <a:r>
              <a:rPr lang="en-US" dirty="0"/>
              <a:t>Exceptions – Solicitations	</a:t>
            </a:r>
          </a:p>
        </p:txBody>
      </p:sp>
      <p:sp>
        <p:nvSpPr>
          <p:cNvPr id="3" name="Content Placeholder 2">
            <a:extLst>
              <a:ext uri="{FF2B5EF4-FFF2-40B4-BE49-F238E27FC236}">
                <a16:creationId xmlns:a16="http://schemas.microsoft.com/office/drawing/2014/main" id="{0F8D3294-3DFE-44B4-B0E5-A92D1A7C4B91}"/>
              </a:ext>
            </a:extLst>
          </p:cNvPr>
          <p:cNvSpPr>
            <a:spLocks noGrp="1"/>
          </p:cNvSpPr>
          <p:nvPr>
            <p:ph idx="1"/>
          </p:nvPr>
        </p:nvSpPr>
        <p:spPr>
          <a:xfrm>
            <a:off x="1154953" y="2324719"/>
            <a:ext cx="8761412" cy="3416300"/>
          </a:xfrm>
        </p:spPr>
        <p:txBody>
          <a:bodyPr/>
          <a:lstStyle/>
          <a:p>
            <a:r>
              <a:rPr lang="en-US" b="1" dirty="0"/>
              <a:t>The following types of solicitations are exempt</a:t>
            </a:r>
          </a:p>
          <a:p>
            <a:pPr lvl="1"/>
            <a:r>
              <a:rPr lang="en-US" dirty="0"/>
              <a:t>Solicitations for donations of less than $1,000 (but may only ask for up to $1,000 total in a 12-month period, even if the donation doesn’t happen)</a:t>
            </a:r>
          </a:p>
          <a:p>
            <a:pPr lvl="1"/>
            <a:r>
              <a:rPr lang="en-US" dirty="0"/>
              <a:t>Public appeals - television, radio, billboard, a public message on an online platform, the distribution of 200 or more identical pieces of printed material, the distribution of a single email to 200 or more recipients, or a speech to a group of 20 or more individuals</a:t>
            </a:r>
          </a:p>
          <a:p>
            <a:pPr lvl="1"/>
            <a:r>
              <a:rPr lang="en-US" dirty="0"/>
              <a:t>Waivers – BOS can waive for particular purpose </a:t>
            </a:r>
            <a:r>
              <a:rPr lang="en-US" u="sng" dirty="0"/>
              <a:t>prospectively</a:t>
            </a:r>
            <a:r>
              <a:rPr lang="en-US" dirty="0"/>
              <a:t>; only up to 6 months at a time</a:t>
            </a:r>
          </a:p>
          <a:p>
            <a:pPr lvl="1"/>
            <a:endParaRPr lang="en-US" dirty="0"/>
          </a:p>
        </p:txBody>
      </p:sp>
    </p:spTree>
    <p:extLst>
      <p:ext uri="{BB962C8B-B14F-4D97-AF65-F5344CB8AC3E}">
        <p14:creationId xmlns:p14="http://schemas.microsoft.com/office/powerpoint/2010/main" val="315642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721D-34B6-4848-85F3-CCDEBBA645FD}"/>
              </a:ext>
            </a:extLst>
          </p:cNvPr>
          <p:cNvSpPr>
            <a:spLocks noGrp="1"/>
          </p:cNvSpPr>
          <p:nvPr>
            <p:ph type="title"/>
          </p:nvPr>
        </p:nvSpPr>
        <p:spPr/>
        <p:txBody>
          <a:bodyPr/>
          <a:lstStyle/>
          <a:p>
            <a:r>
              <a:rPr lang="en-US" dirty="0"/>
              <a:t>Hypothetical #1</a:t>
            </a:r>
          </a:p>
        </p:txBody>
      </p:sp>
      <p:sp>
        <p:nvSpPr>
          <p:cNvPr id="3" name="Content Placeholder 2">
            <a:extLst>
              <a:ext uri="{FF2B5EF4-FFF2-40B4-BE49-F238E27FC236}">
                <a16:creationId xmlns:a16="http://schemas.microsoft.com/office/drawing/2014/main" id="{0451B70B-9882-4233-B87E-D90FE536F8C0}"/>
              </a:ext>
            </a:extLst>
          </p:cNvPr>
          <p:cNvSpPr>
            <a:spLocks noGrp="1"/>
          </p:cNvSpPr>
          <p:nvPr>
            <p:ph idx="1"/>
          </p:nvPr>
        </p:nvSpPr>
        <p:spPr>
          <a:xfrm>
            <a:off x="735981" y="2267310"/>
            <a:ext cx="9902283" cy="3416300"/>
          </a:xfrm>
        </p:spPr>
        <p:txBody>
          <a:bodyPr/>
          <a:lstStyle/>
          <a:p>
            <a:pPr marL="0" indent="0">
              <a:buNone/>
            </a:pPr>
            <a:endParaRPr lang="en-US" dirty="0"/>
          </a:p>
          <a:p>
            <a:pPr marL="0" indent="0">
              <a:buNone/>
            </a:pPr>
            <a:r>
              <a:rPr lang="en-US" dirty="0"/>
              <a:t>Q.  Jim works at DBI and is required to file a Form 700.  He happens to get assigned to review a permit application from his friend, Mirabelle. </a:t>
            </a:r>
            <a:r>
              <a:rPr lang="en-US" b="1" dirty="0"/>
              <a:t>Can Jim ask Mirabelle to donate to Jim’s favorite charity?  </a:t>
            </a:r>
            <a:endParaRPr lang="en-US" dirty="0"/>
          </a:p>
        </p:txBody>
      </p:sp>
    </p:spTree>
    <p:extLst>
      <p:ext uri="{BB962C8B-B14F-4D97-AF65-F5344CB8AC3E}">
        <p14:creationId xmlns:p14="http://schemas.microsoft.com/office/powerpoint/2010/main" val="1116645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721D-34B6-4848-85F3-CCDEBBA645FD}"/>
              </a:ext>
            </a:extLst>
          </p:cNvPr>
          <p:cNvSpPr>
            <a:spLocks noGrp="1"/>
          </p:cNvSpPr>
          <p:nvPr>
            <p:ph type="title"/>
          </p:nvPr>
        </p:nvSpPr>
        <p:spPr/>
        <p:txBody>
          <a:bodyPr/>
          <a:lstStyle/>
          <a:p>
            <a:r>
              <a:rPr lang="en-US" dirty="0"/>
              <a:t>Hypothetical #1</a:t>
            </a:r>
          </a:p>
        </p:txBody>
      </p:sp>
      <p:sp>
        <p:nvSpPr>
          <p:cNvPr id="3" name="Content Placeholder 2">
            <a:extLst>
              <a:ext uri="{FF2B5EF4-FFF2-40B4-BE49-F238E27FC236}">
                <a16:creationId xmlns:a16="http://schemas.microsoft.com/office/drawing/2014/main" id="{0451B70B-9882-4233-B87E-D90FE536F8C0}"/>
              </a:ext>
            </a:extLst>
          </p:cNvPr>
          <p:cNvSpPr>
            <a:spLocks noGrp="1"/>
          </p:cNvSpPr>
          <p:nvPr>
            <p:ph idx="1"/>
          </p:nvPr>
        </p:nvSpPr>
        <p:spPr>
          <a:xfrm>
            <a:off x="735981" y="2267310"/>
            <a:ext cx="9902283" cy="3416300"/>
          </a:xfrm>
        </p:spPr>
        <p:txBody>
          <a:bodyPr/>
          <a:lstStyle/>
          <a:p>
            <a:pPr marL="0" indent="0">
              <a:buNone/>
            </a:pPr>
            <a:endParaRPr lang="en-US" dirty="0"/>
          </a:p>
          <a:p>
            <a:pPr marL="0" indent="0">
              <a:buNone/>
            </a:pPr>
            <a:r>
              <a:rPr lang="en-US" dirty="0"/>
              <a:t>Q.  Jim works at DBI and is required to file a Form 700.  He happens to get assigned to review a permit application from his friend, Mirabelle. </a:t>
            </a:r>
            <a:r>
              <a:rPr lang="en-US" b="1" dirty="0"/>
              <a:t>Can Jim ask Mirabelle to donate to Jim’s favorite charity?  </a:t>
            </a:r>
            <a:endParaRPr lang="en-US" dirty="0"/>
          </a:p>
          <a:p>
            <a:pPr marL="0" indent="0">
              <a:buNone/>
            </a:pPr>
            <a:r>
              <a:rPr lang="en-US" dirty="0"/>
              <a:t>A.  No.  Jim was personally involved in reviewing the permit, so for the next 12 months, Mirabelle is an interested party to him and he may not solicit any payments from her. </a:t>
            </a:r>
          </a:p>
          <a:p>
            <a:pPr lvl="2"/>
            <a:r>
              <a:rPr lang="en-US" sz="1600" dirty="0"/>
              <a:t>The ordinance exempts payments less than $1,000, but note that other laws regulating “quid pro quos” could apply.</a:t>
            </a:r>
          </a:p>
          <a:p>
            <a:pPr lvl="2"/>
            <a:r>
              <a:rPr lang="en-US" sz="1600" dirty="0"/>
              <a:t>The ordinance exempts purely “ministerial” permits, but this exception is narrow.</a:t>
            </a:r>
          </a:p>
          <a:p>
            <a:pPr lvl="1">
              <a:buAutoNum type="alphaUcPeriod"/>
            </a:pPr>
            <a:endParaRPr lang="en-US" dirty="0"/>
          </a:p>
          <a:p>
            <a:pPr lvl="1">
              <a:buAutoNum type="alphaUcPeriod"/>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461970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721D-34B6-4848-85F3-CCDEBBA645FD}"/>
              </a:ext>
            </a:extLst>
          </p:cNvPr>
          <p:cNvSpPr>
            <a:spLocks noGrp="1"/>
          </p:cNvSpPr>
          <p:nvPr>
            <p:ph type="title"/>
          </p:nvPr>
        </p:nvSpPr>
        <p:spPr/>
        <p:txBody>
          <a:bodyPr/>
          <a:lstStyle/>
          <a:p>
            <a:r>
              <a:rPr lang="en-US" dirty="0"/>
              <a:t>Hypothetical #2</a:t>
            </a:r>
          </a:p>
        </p:txBody>
      </p:sp>
      <p:sp>
        <p:nvSpPr>
          <p:cNvPr id="3" name="Content Placeholder 2">
            <a:extLst>
              <a:ext uri="{FF2B5EF4-FFF2-40B4-BE49-F238E27FC236}">
                <a16:creationId xmlns:a16="http://schemas.microsoft.com/office/drawing/2014/main" id="{0451B70B-9882-4233-B87E-D90FE536F8C0}"/>
              </a:ext>
            </a:extLst>
          </p:cNvPr>
          <p:cNvSpPr>
            <a:spLocks noGrp="1"/>
          </p:cNvSpPr>
          <p:nvPr>
            <p:ph idx="1"/>
          </p:nvPr>
        </p:nvSpPr>
        <p:spPr>
          <a:xfrm>
            <a:off x="735981" y="2267310"/>
            <a:ext cx="9902283" cy="3416300"/>
          </a:xfrm>
        </p:spPr>
        <p:txBody>
          <a:bodyPr/>
          <a:lstStyle/>
          <a:p>
            <a:pPr marL="0" indent="0">
              <a:buNone/>
            </a:pPr>
            <a:endParaRPr lang="en-US" dirty="0"/>
          </a:p>
          <a:p>
            <a:pPr marL="0" indent="0">
              <a:buNone/>
            </a:pPr>
            <a:r>
              <a:rPr lang="en-US" dirty="0"/>
              <a:t>Q.  Jim works at DBI and is required to file a Form 700.  He does not review permits, but he learns that his friend, Mirabelle, just filed for one. </a:t>
            </a:r>
            <a:r>
              <a:rPr lang="en-US" b="1" dirty="0"/>
              <a:t>Can Jim ask Mirabelle to donate to Jim’s favorite charity? </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639506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721D-34B6-4848-85F3-CCDEBBA645FD}"/>
              </a:ext>
            </a:extLst>
          </p:cNvPr>
          <p:cNvSpPr>
            <a:spLocks noGrp="1"/>
          </p:cNvSpPr>
          <p:nvPr>
            <p:ph type="title"/>
          </p:nvPr>
        </p:nvSpPr>
        <p:spPr/>
        <p:txBody>
          <a:bodyPr/>
          <a:lstStyle/>
          <a:p>
            <a:r>
              <a:rPr lang="en-US" dirty="0"/>
              <a:t>Hypothetical #2</a:t>
            </a:r>
          </a:p>
        </p:txBody>
      </p:sp>
      <p:sp>
        <p:nvSpPr>
          <p:cNvPr id="3" name="Content Placeholder 2">
            <a:extLst>
              <a:ext uri="{FF2B5EF4-FFF2-40B4-BE49-F238E27FC236}">
                <a16:creationId xmlns:a16="http://schemas.microsoft.com/office/drawing/2014/main" id="{0451B70B-9882-4233-B87E-D90FE536F8C0}"/>
              </a:ext>
            </a:extLst>
          </p:cNvPr>
          <p:cNvSpPr>
            <a:spLocks noGrp="1"/>
          </p:cNvSpPr>
          <p:nvPr>
            <p:ph idx="1"/>
          </p:nvPr>
        </p:nvSpPr>
        <p:spPr>
          <a:xfrm>
            <a:off x="735981" y="2267310"/>
            <a:ext cx="9902283" cy="3416300"/>
          </a:xfrm>
        </p:spPr>
        <p:txBody>
          <a:bodyPr/>
          <a:lstStyle/>
          <a:p>
            <a:pPr marL="0" indent="0">
              <a:buNone/>
            </a:pPr>
            <a:endParaRPr lang="en-US" dirty="0"/>
          </a:p>
          <a:p>
            <a:pPr marL="0" indent="0">
              <a:buNone/>
            </a:pPr>
            <a:r>
              <a:rPr lang="en-US" dirty="0"/>
              <a:t>Q.  Jim works at DBI and is required to file a Form 700.  He does not review permits, but he learns that his friend, Mirabelle, just filed for one. </a:t>
            </a:r>
            <a:r>
              <a:rPr lang="en-US" b="1" dirty="0"/>
              <a:t>Can Jim ask Mirabelle to donate to Jim’s favorite charity? </a:t>
            </a:r>
          </a:p>
          <a:p>
            <a:pPr marL="0" indent="0">
              <a:buNone/>
            </a:pPr>
            <a:r>
              <a:rPr lang="en-US" dirty="0"/>
              <a:t>A. It depends.  Mirabelle could be an interested party to Jim if the department head or commission will need to approve the permit.  But if Mirabelle’s permit application will be handled at the staff level, then Mirabelle will not be an interested party to Jim, because he was not personally and substantially involved.</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702140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0436-BF74-40AD-B099-A3C13CFCD86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7C76C9F-00C7-4507-B01C-824D2F8C9A10}"/>
              </a:ext>
            </a:extLst>
          </p:cNvPr>
          <p:cNvSpPr>
            <a:spLocks noGrp="1"/>
          </p:cNvSpPr>
          <p:nvPr>
            <p:ph idx="1"/>
          </p:nvPr>
        </p:nvSpPr>
        <p:spPr>
          <a:xfrm>
            <a:off x="1154955" y="2577374"/>
            <a:ext cx="8761412" cy="3416300"/>
          </a:xfrm>
        </p:spPr>
        <p:txBody>
          <a:bodyPr/>
          <a:lstStyle/>
          <a:p>
            <a:r>
              <a:rPr lang="en-US" dirty="0"/>
              <a:t>Future questions – feel free to reach out </a:t>
            </a:r>
          </a:p>
          <a:p>
            <a:r>
              <a:rPr lang="en-US" dirty="0"/>
              <a:t>Ethics Commission website is a good resource</a:t>
            </a:r>
          </a:p>
        </p:txBody>
      </p:sp>
    </p:spTree>
    <p:extLst>
      <p:ext uri="{BB962C8B-B14F-4D97-AF65-F5344CB8AC3E}">
        <p14:creationId xmlns:p14="http://schemas.microsoft.com/office/powerpoint/2010/main" val="137490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982AF-7108-4437-95C7-EC2539BFE786}"/>
              </a:ext>
            </a:extLst>
          </p:cNvPr>
          <p:cNvSpPr>
            <a:spLocks noGrp="1"/>
          </p:cNvSpPr>
          <p:nvPr>
            <p:ph type="title"/>
          </p:nvPr>
        </p:nvSpPr>
        <p:spPr/>
        <p:txBody>
          <a:bodyPr/>
          <a:lstStyle/>
          <a:p>
            <a:r>
              <a:rPr lang="en-US" dirty="0" err="1"/>
              <a:t>Behested</a:t>
            </a:r>
            <a:r>
              <a:rPr lang="en-US" dirty="0"/>
              <a:t> Payments</a:t>
            </a:r>
          </a:p>
        </p:txBody>
      </p:sp>
      <p:sp>
        <p:nvSpPr>
          <p:cNvPr id="3" name="Content Placeholder 2">
            <a:extLst>
              <a:ext uri="{FF2B5EF4-FFF2-40B4-BE49-F238E27FC236}">
                <a16:creationId xmlns:a16="http://schemas.microsoft.com/office/drawing/2014/main" id="{0BC0A5AB-1F14-4026-B1AF-D038F76C04DB}"/>
              </a:ext>
            </a:extLst>
          </p:cNvPr>
          <p:cNvSpPr>
            <a:spLocks noGrp="1"/>
          </p:cNvSpPr>
          <p:nvPr>
            <p:ph idx="1"/>
          </p:nvPr>
        </p:nvSpPr>
        <p:spPr/>
        <p:txBody>
          <a:bodyPr/>
          <a:lstStyle/>
          <a:p>
            <a:pPr>
              <a:buAutoNum type="arabicPeriod"/>
            </a:pPr>
            <a:r>
              <a:rPr lang="en-US" dirty="0"/>
              <a:t>Background on </a:t>
            </a:r>
            <a:r>
              <a:rPr lang="en-US" dirty="0" err="1"/>
              <a:t>behested</a:t>
            </a:r>
            <a:r>
              <a:rPr lang="en-US" dirty="0"/>
              <a:t> payments</a:t>
            </a:r>
          </a:p>
          <a:p>
            <a:pPr>
              <a:buAutoNum type="arabicPeriod"/>
            </a:pPr>
            <a:r>
              <a:rPr lang="en-US" dirty="0"/>
              <a:t>Discussion of current </a:t>
            </a:r>
            <a:r>
              <a:rPr lang="en-US" dirty="0" err="1"/>
              <a:t>behested</a:t>
            </a:r>
            <a:r>
              <a:rPr lang="en-US" dirty="0"/>
              <a:t> payment ordinance </a:t>
            </a:r>
          </a:p>
          <a:p>
            <a:pPr>
              <a:buAutoNum type="arabicPeriod"/>
            </a:pPr>
            <a:r>
              <a:rPr lang="en-US" dirty="0"/>
              <a:t>Hypothetical scenarios</a:t>
            </a:r>
          </a:p>
          <a:p>
            <a:pPr>
              <a:buAutoNum type="arabicPeriod"/>
            </a:pPr>
            <a:r>
              <a:rPr lang="en-US" dirty="0"/>
              <a:t>Questions</a:t>
            </a:r>
          </a:p>
        </p:txBody>
      </p:sp>
    </p:spTree>
    <p:extLst>
      <p:ext uri="{BB962C8B-B14F-4D97-AF65-F5344CB8AC3E}">
        <p14:creationId xmlns:p14="http://schemas.microsoft.com/office/powerpoint/2010/main" val="284041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573F-81E9-4D98-B3E4-8A50B324EBAB}"/>
              </a:ext>
            </a:extLst>
          </p:cNvPr>
          <p:cNvSpPr>
            <a:spLocks noGrp="1"/>
          </p:cNvSpPr>
          <p:nvPr>
            <p:ph type="title"/>
          </p:nvPr>
        </p:nvSpPr>
        <p:spPr/>
        <p:txBody>
          <a:bodyPr/>
          <a:lstStyle/>
          <a:p>
            <a:r>
              <a:rPr lang="en-US" dirty="0" err="1"/>
              <a:t>Behested</a:t>
            </a:r>
            <a:r>
              <a:rPr lang="en-US" dirty="0"/>
              <a:t> Payments - Background</a:t>
            </a:r>
          </a:p>
        </p:txBody>
      </p:sp>
      <p:sp>
        <p:nvSpPr>
          <p:cNvPr id="3" name="Content Placeholder 2">
            <a:extLst>
              <a:ext uri="{FF2B5EF4-FFF2-40B4-BE49-F238E27FC236}">
                <a16:creationId xmlns:a16="http://schemas.microsoft.com/office/drawing/2014/main" id="{BBDF4A23-BAB2-4B72-A957-25062D47C521}"/>
              </a:ext>
            </a:extLst>
          </p:cNvPr>
          <p:cNvSpPr>
            <a:spLocks noGrp="1"/>
          </p:cNvSpPr>
          <p:nvPr>
            <p:ph idx="1"/>
          </p:nvPr>
        </p:nvSpPr>
        <p:spPr>
          <a:xfrm>
            <a:off x="1154954" y="2284033"/>
            <a:ext cx="8761412" cy="3416300"/>
          </a:xfrm>
        </p:spPr>
        <p:txBody>
          <a:bodyPr/>
          <a:lstStyle/>
          <a:p>
            <a:r>
              <a:rPr lang="en-US" sz="2800" dirty="0"/>
              <a:t>What is a </a:t>
            </a:r>
            <a:r>
              <a:rPr lang="en-US" sz="2800" dirty="0" err="1"/>
              <a:t>behested</a:t>
            </a:r>
            <a:r>
              <a:rPr lang="en-US" sz="2800" dirty="0"/>
              <a:t> payment?</a:t>
            </a:r>
          </a:p>
          <a:p>
            <a:pPr lvl="1"/>
            <a:r>
              <a:rPr lang="en-US" sz="2400" dirty="0"/>
              <a:t>A payment made at the behest of an officer, or an agent thereof, and that is made principally for a legislative, governmental, or charitable purpose </a:t>
            </a:r>
          </a:p>
          <a:p>
            <a:pPr lvl="1"/>
            <a:r>
              <a:rPr lang="en-US" sz="2400" dirty="0"/>
              <a:t>Generally – donations to non-profits or the City</a:t>
            </a:r>
          </a:p>
          <a:p>
            <a:pPr lvl="1"/>
            <a:endParaRPr lang="en-US" sz="1800" dirty="0"/>
          </a:p>
        </p:txBody>
      </p:sp>
    </p:spTree>
    <p:extLst>
      <p:ext uri="{BB962C8B-B14F-4D97-AF65-F5344CB8AC3E}">
        <p14:creationId xmlns:p14="http://schemas.microsoft.com/office/powerpoint/2010/main" val="23255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F573F-81E9-4D98-B3E4-8A50B324EBAB}"/>
              </a:ext>
            </a:extLst>
          </p:cNvPr>
          <p:cNvSpPr>
            <a:spLocks noGrp="1"/>
          </p:cNvSpPr>
          <p:nvPr>
            <p:ph type="title"/>
          </p:nvPr>
        </p:nvSpPr>
        <p:spPr/>
        <p:txBody>
          <a:bodyPr/>
          <a:lstStyle/>
          <a:p>
            <a:r>
              <a:rPr lang="en-US" dirty="0" err="1"/>
              <a:t>Behested</a:t>
            </a:r>
            <a:r>
              <a:rPr lang="en-US" dirty="0"/>
              <a:t> Payments - Background</a:t>
            </a:r>
          </a:p>
        </p:txBody>
      </p:sp>
      <p:sp>
        <p:nvSpPr>
          <p:cNvPr id="3" name="Content Placeholder 2">
            <a:extLst>
              <a:ext uri="{FF2B5EF4-FFF2-40B4-BE49-F238E27FC236}">
                <a16:creationId xmlns:a16="http://schemas.microsoft.com/office/drawing/2014/main" id="{BBDF4A23-BAB2-4B72-A957-25062D47C521}"/>
              </a:ext>
            </a:extLst>
          </p:cNvPr>
          <p:cNvSpPr>
            <a:spLocks noGrp="1"/>
          </p:cNvSpPr>
          <p:nvPr>
            <p:ph idx="1"/>
          </p:nvPr>
        </p:nvSpPr>
        <p:spPr>
          <a:xfrm>
            <a:off x="1154954" y="2284033"/>
            <a:ext cx="8761412" cy="3416300"/>
          </a:xfrm>
        </p:spPr>
        <p:txBody>
          <a:bodyPr/>
          <a:lstStyle/>
          <a:p>
            <a:r>
              <a:rPr lang="en-US" sz="2000" dirty="0"/>
              <a:t>Local law - Campaign &amp; Governmental Conduct Code Section 3.600, et seq</a:t>
            </a:r>
          </a:p>
          <a:p>
            <a:pPr lvl="1"/>
            <a:r>
              <a:rPr lang="en-US" sz="1800" dirty="0"/>
              <a:t>Initially, a more demanding disclosure requirement than State law. </a:t>
            </a:r>
          </a:p>
          <a:p>
            <a:pPr lvl="2"/>
            <a:r>
              <a:rPr lang="en-US" sz="1600" dirty="0"/>
              <a:t>Required commissioners and elected officials to report soliciting payments of $1,000 or more from “interested parties” </a:t>
            </a:r>
          </a:p>
          <a:p>
            <a:pPr lvl="1"/>
            <a:r>
              <a:rPr lang="en-US" sz="1800" dirty="0"/>
              <a:t>BOS passes Ordinance No. 232-21 - tightens the ordinance; a </a:t>
            </a:r>
            <a:r>
              <a:rPr lang="en-US" sz="1800" b="1" u="sng" dirty="0"/>
              <a:t>prohibition</a:t>
            </a:r>
            <a:endParaRPr lang="en-US" sz="1800" dirty="0"/>
          </a:p>
          <a:p>
            <a:pPr lvl="1"/>
            <a:r>
              <a:rPr lang="en-US" sz="1800" dirty="0"/>
              <a:t>Proposition E - June 2022 ballot measure to protect the ordinance</a:t>
            </a:r>
          </a:p>
          <a:p>
            <a:pPr lvl="1"/>
            <a:r>
              <a:rPr lang="en-US" sz="1800" dirty="0"/>
              <a:t>Ordinance No. 204-22</a:t>
            </a:r>
          </a:p>
          <a:p>
            <a:pPr lvl="2"/>
            <a:r>
              <a:rPr lang="en-US" sz="1600" dirty="0"/>
              <a:t>Main concern was “attempt to influence” prong of interested party definition</a:t>
            </a:r>
          </a:p>
          <a:p>
            <a:pPr lvl="1"/>
            <a:r>
              <a:rPr lang="en-US" sz="1800" dirty="0"/>
              <a:t>Ethics Regulations in February 2023 to help implement the ordinance.</a:t>
            </a:r>
          </a:p>
          <a:p>
            <a:pPr lvl="2"/>
            <a:endParaRPr lang="en-US" sz="1600" dirty="0"/>
          </a:p>
        </p:txBody>
      </p:sp>
    </p:spTree>
    <p:extLst>
      <p:ext uri="{BB962C8B-B14F-4D97-AF65-F5344CB8AC3E}">
        <p14:creationId xmlns:p14="http://schemas.microsoft.com/office/powerpoint/2010/main" val="67412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5DFB-5C19-4BCA-8FE4-F1B56FA6E682}"/>
              </a:ext>
            </a:extLst>
          </p:cNvPr>
          <p:cNvSpPr>
            <a:spLocks noGrp="1"/>
          </p:cNvSpPr>
          <p:nvPr>
            <p:ph type="title"/>
          </p:nvPr>
        </p:nvSpPr>
        <p:spPr>
          <a:xfrm>
            <a:off x="1154953" y="973668"/>
            <a:ext cx="8959203" cy="706964"/>
          </a:xfrm>
        </p:spPr>
        <p:txBody>
          <a:bodyPr/>
          <a:lstStyle/>
          <a:p>
            <a:r>
              <a:rPr lang="en-US" dirty="0" err="1"/>
              <a:t>Behested</a:t>
            </a:r>
            <a:r>
              <a:rPr lang="en-US" dirty="0"/>
              <a:t> Payments Ordinance - Basics</a:t>
            </a:r>
          </a:p>
        </p:txBody>
      </p:sp>
      <p:sp>
        <p:nvSpPr>
          <p:cNvPr id="3" name="Content Placeholder 2">
            <a:extLst>
              <a:ext uri="{FF2B5EF4-FFF2-40B4-BE49-F238E27FC236}">
                <a16:creationId xmlns:a16="http://schemas.microsoft.com/office/drawing/2014/main" id="{27A24772-D7F8-467D-9C5D-BDB06C6D3A6E}"/>
              </a:ext>
            </a:extLst>
          </p:cNvPr>
          <p:cNvSpPr>
            <a:spLocks noGrp="1"/>
          </p:cNvSpPr>
          <p:nvPr>
            <p:ph idx="1"/>
          </p:nvPr>
        </p:nvSpPr>
        <p:spPr>
          <a:xfrm>
            <a:off x="944101" y="2220684"/>
            <a:ext cx="9506185" cy="4180115"/>
          </a:xfrm>
        </p:spPr>
        <p:txBody>
          <a:bodyPr/>
          <a:lstStyle/>
          <a:p>
            <a:r>
              <a:rPr lang="en-US" sz="2000" dirty="0"/>
              <a:t>Who is subject to the behested payments ordinance?</a:t>
            </a:r>
          </a:p>
          <a:p>
            <a:pPr lvl="1"/>
            <a:r>
              <a:rPr lang="en-US" sz="1800" dirty="0"/>
              <a:t>All Form 700 filers – includes elected officials, department heads, commissioners, and all employees who file </a:t>
            </a:r>
          </a:p>
          <a:p>
            <a:r>
              <a:rPr lang="en-US" sz="2000" dirty="0"/>
              <a:t>What does the ordinance require? </a:t>
            </a:r>
          </a:p>
          <a:p>
            <a:pPr lvl="1"/>
            <a:r>
              <a:rPr lang="en-US" sz="1800" dirty="0"/>
              <a:t>Covered City officers and employees </a:t>
            </a:r>
            <a:r>
              <a:rPr lang="en-US" sz="1800" b="1" dirty="0"/>
              <a:t>may not solicit </a:t>
            </a:r>
            <a:r>
              <a:rPr lang="en-US" sz="1800" b="1" dirty="0" err="1"/>
              <a:t>behested</a:t>
            </a:r>
            <a:r>
              <a:rPr lang="en-US" sz="1800" b="1" dirty="0"/>
              <a:t> payments from “interested parties”</a:t>
            </a:r>
            <a:r>
              <a:rPr lang="en-US" sz="1800" dirty="0"/>
              <a:t> </a:t>
            </a:r>
          </a:p>
          <a:p>
            <a:pPr lvl="1"/>
            <a:r>
              <a:rPr lang="en-US" sz="1800" dirty="0"/>
              <a:t>Analysis focuses on </a:t>
            </a:r>
            <a:r>
              <a:rPr lang="en-US" sz="1800" b="1" dirty="0"/>
              <a:t>who</a:t>
            </a:r>
            <a:r>
              <a:rPr lang="en-US" sz="1800" dirty="0"/>
              <a:t> the official is asking, not </a:t>
            </a:r>
            <a:r>
              <a:rPr lang="en-US" sz="1800" b="1" dirty="0"/>
              <a:t>where</a:t>
            </a:r>
            <a:r>
              <a:rPr lang="en-US" sz="1800" dirty="0"/>
              <a:t> the donation is going. </a:t>
            </a:r>
          </a:p>
        </p:txBody>
      </p:sp>
    </p:spTree>
    <p:extLst>
      <p:ext uri="{BB962C8B-B14F-4D97-AF65-F5344CB8AC3E}">
        <p14:creationId xmlns:p14="http://schemas.microsoft.com/office/powerpoint/2010/main" val="127533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B5A53-DBBF-457B-A209-7E3A78DC70FE}"/>
              </a:ext>
            </a:extLst>
          </p:cNvPr>
          <p:cNvSpPr>
            <a:spLocks noGrp="1"/>
          </p:cNvSpPr>
          <p:nvPr>
            <p:ph type="title"/>
          </p:nvPr>
        </p:nvSpPr>
        <p:spPr/>
        <p:txBody>
          <a:bodyPr/>
          <a:lstStyle/>
          <a:p>
            <a:r>
              <a:rPr lang="en-US" dirty="0" err="1"/>
              <a:t>Behested</a:t>
            </a:r>
            <a:r>
              <a:rPr lang="en-US" dirty="0"/>
              <a:t> Payments Ordinance - Basics</a:t>
            </a:r>
          </a:p>
        </p:txBody>
      </p:sp>
      <p:sp>
        <p:nvSpPr>
          <p:cNvPr id="3" name="Content Placeholder 2">
            <a:extLst>
              <a:ext uri="{FF2B5EF4-FFF2-40B4-BE49-F238E27FC236}">
                <a16:creationId xmlns:a16="http://schemas.microsoft.com/office/drawing/2014/main" id="{F3696752-FB55-4ACC-B34F-B044FDC6CC76}"/>
              </a:ext>
            </a:extLst>
          </p:cNvPr>
          <p:cNvSpPr>
            <a:spLocks noGrp="1"/>
          </p:cNvSpPr>
          <p:nvPr>
            <p:ph idx="1"/>
          </p:nvPr>
        </p:nvSpPr>
        <p:spPr/>
        <p:txBody>
          <a:bodyPr/>
          <a:lstStyle/>
          <a:p>
            <a:r>
              <a:rPr lang="en-US" sz="2400" b="1" dirty="0"/>
              <a:t>Who is an interested party? </a:t>
            </a:r>
          </a:p>
          <a:p>
            <a:pPr lvl="1"/>
            <a:r>
              <a:rPr lang="en-US" sz="2000" dirty="0"/>
              <a:t>Department contractors</a:t>
            </a:r>
          </a:p>
          <a:p>
            <a:pPr lvl="1"/>
            <a:r>
              <a:rPr lang="en-US" sz="2000" dirty="0"/>
              <a:t>Persons who have attempted to influence the official regarding contracting decisions</a:t>
            </a:r>
          </a:p>
          <a:p>
            <a:pPr lvl="1"/>
            <a:r>
              <a:rPr lang="en-US" sz="2000" dirty="0"/>
              <a:t>Parties, participants, and agents involved in administrative enforcement and permitting/entitlement proceedings</a:t>
            </a:r>
          </a:p>
          <a:p>
            <a:pPr lvl="1"/>
            <a:r>
              <a:rPr lang="en-US" sz="2000" dirty="0"/>
              <a:t>Lobbyists and their clients</a:t>
            </a:r>
          </a:p>
          <a:p>
            <a:pPr lvl="1"/>
            <a:r>
              <a:rPr lang="en-US" sz="2000" dirty="0"/>
              <a:t>Permit consultants</a:t>
            </a:r>
          </a:p>
        </p:txBody>
      </p:sp>
    </p:spTree>
    <p:extLst>
      <p:ext uri="{BB962C8B-B14F-4D97-AF65-F5344CB8AC3E}">
        <p14:creationId xmlns:p14="http://schemas.microsoft.com/office/powerpoint/2010/main" val="3131142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7E94-05B0-4EFF-B1F9-264B677CD9EE}"/>
              </a:ext>
            </a:extLst>
          </p:cNvPr>
          <p:cNvSpPr>
            <a:spLocks noGrp="1"/>
          </p:cNvSpPr>
          <p:nvPr>
            <p:ph type="title"/>
          </p:nvPr>
        </p:nvSpPr>
        <p:spPr/>
        <p:txBody>
          <a:bodyPr/>
          <a:lstStyle/>
          <a:p>
            <a:r>
              <a:rPr lang="en-US" dirty="0" err="1"/>
              <a:t>Behested</a:t>
            </a:r>
            <a:r>
              <a:rPr lang="en-US" dirty="0"/>
              <a:t> Payments Ordinance</a:t>
            </a:r>
            <a:br>
              <a:rPr lang="en-US" dirty="0"/>
            </a:br>
            <a:r>
              <a:rPr lang="en-US" dirty="0"/>
              <a:t>Interested Parties - Contractors</a:t>
            </a:r>
          </a:p>
        </p:txBody>
      </p:sp>
      <p:sp>
        <p:nvSpPr>
          <p:cNvPr id="3" name="Content Placeholder 2">
            <a:extLst>
              <a:ext uri="{FF2B5EF4-FFF2-40B4-BE49-F238E27FC236}">
                <a16:creationId xmlns:a16="http://schemas.microsoft.com/office/drawing/2014/main" id="{0D3308FE-B230-4139-BE31-2D384FBA767B}"/>
              </a:ext>
            </a:extLst>
          </p:cNvPr>
          <p:cNvSpPr>
            <a:spLocks noGrp="1"/>
          </p:cNvSpPr>
          <p:nvPr>
            <p:ph idx="1"/>
          </p:nvPr>
        </p:nvSpPr>
        <p:spPr>
          <a:xfrm>
            <a:off x="1154953" y="2302418"/>
            <a:ext cx="8761412" cy="3416300"/>
          </a:xfrm>
        </p:spPr>
        <p:txBody>
          <a:bodyPr/>
          <a:lstStyle/>
          <a:p>
            <a:pPr marL="0" indent="0">
              <a:buNone/>
            </a:pPr>
            <a:r>
              <a:rPr lang="en-US" b="1" dirty="0"/>
              <a:t>Who is an interested party?</a:t>
            </a:r>
          </a:p>
          <a:p>
            <a:r>
              <a:rPr lang="en-US" dirty="0"/>
              <a:t>Contractors</a:t>
            </a:r>
          </a:p>
          <a:p>
            <a:pPr lvl="1"/>
            <a:r>
              <a:rPr lang="en-US" dirty="0"/>
              <a:t>Department contractors or parties seeking department contracts, including affiliates of contractors – applies to the entire department</a:t>
            </a:r>
          </a:p>
          <a:p>
            <a:pPr lvl="1"/>
            <a:r>
              <a:rPr lang="en-US" dirty="0"/>
              <a:t>Applies to contracts valued over $100,000/FY</a:t>
            </a:r>
          </a:p>
          <a:p>
            <a:pPr lvl="1"/>
            <a:r>
              <a:rPr lang="en-US" dirty="0"/>
              <a:t>Affiliates of contractors are: </a:t>
            </a:r>
          </a:p>
          <a:p>
            <a:pPr lvl="2"/>
            <a:r>
              <a:rPr lang="en-US" dirty="0"/>
              <a:t>Members of an entity’s board of directors and entity’s principal officers, including its chairperson, CEO, CFO, COO, any person with an ownership interest of more than 10% in the entity, and any subcontractor listed in the entity’s bid or contract.</a:t>
            </a:r>
          </a:p>
          <a:p>
            <a:pPr lvl="1"/>
            <a:r>
              <a:rPr lang="en-US" dirty="0"/>
              <a:t>Applies from the submission of a proposal until the termination of negotiations for the contract; or, in the case of the party that has received a contract, 12 months after the end of the contract’s term unless five years have elapsed since the execution of the contract or any contract amendment.</a:t>
            </a:r>
          </a:p>
          <a:p>
            <a:pPr lvl="1"/>
            <a:r>
              <a:rPr lang="en-US" dirty="0"/>
              <a:t>EXCLUDED – Grants to the City; MOUs with Friends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0205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35AB-3142-4033-86DE-4EB0A620F107}"/>
              </a:ext>
            </a:extLst>
          </p:cNvPr>
          <p:cNvSpPr>
            <a:spLocks noGrp="1"/>
          </p:cNvSpPr>
          <p:nvPr>
            <p:ph type="title"/>
          </p:nvPr>
        </p:nvSpPr>
        <p:spPr>
          <a:xfrm>
            <a:off x="1154953" y="973668"/>
            <a:ext cx="8970354" cy="706964"/>
          </a:xfrm>
        </p:spPr>
        <p:txBody>
          <a:bodyPr/>
          <a:lstStyle/>
          <a:p>
            <a:r>
              <a:rPr lang="en-US" sz="2800" dirty="0" err="1"/>
              <a:t>Behested</a:t>
            </a:r>
            <a:r>
              <a:rPr lang="en-US" sz="2800" dirty="0"/>
              <a:t> Payments Ordinance</a:t>
            </a:r>
            <a:br>
              <a:rPr lang="en-US" sz="2800" dirty="0"/>
            </a:br>
            <a:r>
              <a:rPr lang="en-US" sz="2800" dirty="0"/>
              <a:t>Interested Parties – Influencing Contracts </a:t>
            </a:r>
          </a:p>
        </p:txBody>
      </p:sp>
      <p:sp>
        <p:nvSpPr>
          <p:cNvPr id="3" name="Content Placeholder 2">
            <a:extLst>
              <a:ext uri="{FF2B5EF4-FFF2-40B4-BE49-F238E27FC236}">
                <a16:creationId xmlns:a16="http://schemas.microsoft.com/office/drawing/2014/main" id="{D8A4609E-0880-46C5-936E-203399C0CA57}"/>
              </a:ext>
            </a:extLst>
          </p:cNvPr>
          <p:cNvSpPr>
            <a:spLocks noGrp="1"/>
          </p:cNvSpPr>
          <p:nvPr>
            <p:ph idx="1"/>
          </p:nvPr>
        </p:nvSpPr>
        <p:spPr>
          <a:xfrm>
            <a:off x="646771" y="2107580"/>
            <a:ext cx="9269594" cy="3678044"/>
          </a:xfrm>
        </p:spPr>
        <p:txBody>
          <a:bodyPr/>
          <a:lstStyle/>
          <a:p>
            <a:pPr marL="0" indent="0">
              <a:buNone/>
            </a:pPr>
            <a:endParaRPr lang="en-US" b="1" dirty="0"/>
          </a:p>
          <a:p>
            <a:pPr marL="0" indent="0">
              <a:buNone/>
            </a:pPr>
            <a:endParaRPr lang="en-US" b="1" dirty="0"/>
          </a:p>
          <a:p>
            <a:pPr marL="0" indent="0">
              <a:buNone/>
            </a:pPr>
            <a:r>
              <a:rPr lang="en-US" b="1" dirty="0"/>
              <a:t>Who is an interested party?</a:t>
            </a:r>
          </a:p>
          <a:p>
            <a:r>
              <a:rPr lang="en-US" dirty="0"/>
              <a:t>Any person who attempted to influence </a:t>
            </a:r>
            <a:r>
              <a:rPr lang="en-US" u="sng" dirty="0"/>
              <a:t>the official</a:t>
            </a:r>
            <a:r>
              <a:rPr lang="en-US" dirty="0"/>
              <a:t> regarding a contracting decision within the past 12 months</a:t>
            </a:r>
          </a:p>
          <a:p>
            <a:endParaRPr lang="en-US" dirty="0"/>
          </a:p>
        </p:txBody>
      </p:sp>
    </p:spTree>
    <p:extLst>
      <p:ext uri="{BB962C8B-B14F-4D97-AF65-F5344CB8AC3E}">
        <p14:creationId xmlns:p14="http://schemas.microsoft.com/office/powerpoint/2010/main" val="412133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3384-36F9-4880-B5D6-EA5D737C8825}"/>
              </a:ext>
            </a:extLst>
          </p:cNvPr>
          <p:cNvSpPr>
            <a:spLocks noGrp="1"/>
          </p:cNvSpPr>
          <p:nvPr>
            <p:ph type="title"/>
          </p:nvPr>
        </p:nvSpPr>
        <p:spPr/>
        <p:txBody>
          <a:bodyPr/>
          <a:lstStyle/>
          <a:p>
            <a:r>
              <a:rPr lang="en-US" sz="2800" dirty="0" err="1"/>
              <a:t>Behested</a:t>
            </a:r>
            <a:r>
              <a:rPr lang="en-US" sz="2800" dirty="0"/>
              <a:t> Payments Ordinance</a:t>
            </a:r>
            <a:br>
              <a:rPr lang="en-US" sz="2800" dirty="0"/>
            </a:br>
            <a:r>
              <a:rPr lang="en-US" sz="2800" dirty="0"/>
              <a:t>Interested Parties – Administrative Proceedings</a:t>
            </a:r>
          </a:p>
        </p:txBody>
      </p:sp>
      <p:sp>
        <p:nvSpPr>
          <p:cNvPr id="3" name="Content Placeholder 2">
            <a:extLst>
              <a:ext uri="{FF2B5EF4-FFF2-40B4-BE49-F238E27FC236}">
                <a16:creationId xmlns:a16="http://schemas.microsoft.com/office/drawing/2014/main" id="{AA110291-E40D-4BEE-B2EB-A715EC9AAB4C}"/>
              </a:ext>
            </a:extLst>
          </p:cNvPr>
          <p:cNvSpPr>
            <a:spLocks noGrp="1"/>
          </p:cNvSpPr>
          <p:nvPr>
            <p:ph idx="1"/>
          </p:nvPr>
        </p:nvSpPr>
        <p:spPr>
          <a:xfrm>
            <a:off x="927463" y="2338251"/>
            <a:ext cx="8988904" cy="3681549"/>
          </a:xfrm>
        </p:spPr>
        <p:txBody>
          <a:bodyPr/>
          <a:lstStyle/>
          <a:p>
            <a:pPr marL="457200" lvl="1" indent="-457200">
              <a:buNone/>
            </a:pPr>
            <a:r>
              <a:rPr lang="en-US" sz="2000" b="1" dirty="0"/>
              <a:t>Who is an interested party?</a:t>
            </a:r>
          </a:p>
          <a:p>
            <a:r>
              <a:rPr lang="en-US" dirty="0"/>
              <a:t>Administrative proceedings</a:t>
            </a:r>
          </a:p>
          <a:p>
            <a:pPr lvl="1"/>
            <a:r>
              <a:rPr lang="en-US" dirty="0"/>
              <a:t>Party, participant, or agent involved in a proceeding regarding administrative enforcement, a license, permit, or other entitlement for use, </a:t>
            </a:r>
            <a:r>
              <a:rPr lang="en-US" u="sng" dirty="0"/>
              <a:t>pending before the department head or commission</a:t>
            </a:r>
          </a:p>
          <a:p>
            <a:pPr lvl="2"/>
            <a:r>
              <a:rPr lang="en-US" sz="1800" dirty="0"/>
              <a:t>Interested parties for entire department</a:t>
            </a:r>
          </a:p>
          <a:p>
            <a:pPr lvl="1"/>
            <a:r>
              <a:rPr lang="en-US" dirty="0"/>
              <a:t>Party, participant, or agent involved in a proceeding regarding administrative enforcement, a license, permit, or other entitlement for use, </a:t>
            </a:r>
            <a:r>
              <a:rPr lang="en-US" u="sng" dirty="0"/>
              <a:t>in which the officer or employee was personally or substantially involved</a:t>
            </a:r>
          </a:p>
          <a:p>
            <a:pPr lvl="2"/>
            <a:r>
              <a:rPr lang="en-US" sz="1800" dirty="0"/>
              <a:t>Interested parties for the employees involved in the matter</a:t>
            </a:r>
          </a:p>
          <a:p>
            <a:endParaRPr lang="en-US" dirty="0"/>
          </a:p>
          <a:p>
            <a:endParaRPr lang="en-US" dirty="0"/>
          </a:p>
        </p:txBody>
      </p:sp>
    </p:spTree>
    <p:extLst>
      <p:ext uri="{BB962C8B-B14F-4D97-AF65-F5344CB8AC3E}">
        <p14:creationId xmlns:p14="http://schemas.microsoft.com/office/powerpoint/2010/main" val="1453915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1473</TotalTime>
  <Words>1252</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Behested Payments</vt:lpstr>
      <vt:lpstr>Behested Payments</vt:lpstr>
      <vt:lpstr>Behested Payments - Background</vt:lpstr>
      <vt:lpstr>Behested Payments - Background</vt:lpstr>
      <vt:lpstr>Behested Payments Ordinance - Basics</vt:lpstr>
      <vt:lpstr>Behested Payments Ordinance - Basics</vt:lpstr>
      <vt:lpstr>Behested Payments Ordinance Interested Parties - Contractors</vt:lpstr>
      <vt:lpstr>Behested Payments Ordinance Interested Parties – Influencing Contracts </vt:lpstr>
      <vt:lpstr>Behested Payments Ordinance Interested Parties – Administrative Proceedings</vt:lpstr>
      <vt:lpstr>Behested Payments Ordinance Interested Parties – Administrative Proceedings</vt:lpstr>
      <vt:lpstr>Behested Payments Ordinance Interested Parties – Lobbyists &amp; Permit Consultants</vt:lpstr>
      <vt:lpstr>Behested Payments Ordinance Exceptions – Solicitations </vt:lpstr>
      <vt:lpstr>Hypothetical #1</vt:lpstr>
      <vt:lpstr>Hypothetical #1</vt:lpstr>
      <vt:lpstr>Hypothetical #2</vt:lpstr>
      <vt:lpstr>Hypothetical #2</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Behested Payments</dc:title>
  <dc:creator>Russi, Brad (CAT)</dc:creator>
  <cp:lastModifiedBy>Russi, Brad (CAT)</cp:lastModifiedBy>
  <cp:revision>73</cp:revision>
  <dcterms:created xsi:type="dcterms:W3CDTF">2023-01-23T22:39:17Z</dcterms:created>
  <dcterms:modified xsi:type="dcterms:W3CDTF">2023-07-19T00:51:22Z</dcterms:modified>
</cp:coreProperties>
</file>