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86" r:id="rId2"/>
    <p:sldId id="285" r:id="rId3"/>
    <p:sldId id="295" r:id="rId4"/>
    <p:sldId id="296" r:id="rId5"/>
  </p:sldIdLst>
  <p:sldSz cx="12192000" cy="6858000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EFF7"/>
    <a:srgbClr val="D2DEEF"/>
    <a:srgbClr val="B9BCC1"/>
    <a:srgbClr val="E1E1E1"/>
    <a:srgbClr val="F0F0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82447" autoAdjust="0"/>
  </p:normalViewPr>
  <p:slideViewPr>
    <p:cSldViewPr snapToGrid="0">
      <p:cViewPr varScale="1">
        <p:scale>
          <a:sx n="104" d="100"/>
          <a:sy n="104" d="100"/>
        </p:scale>
        <p:origin x="75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D005A06-03CC-424F-85D8-2D1A034016EA}" type="datetimeFigureOut">
              <a:rPr lang="en-US" smtClean="0"/>
              <a:t>9/27/2022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8"/>
            <a:ext cx="297180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8"/>
            <a:ext cx="297180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81233AA5-5A1D-4C54-B477-98DD1A71592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19423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72421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027" y="1"/>
            <a:ext cx="2972421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F210B2-F1BD-4F4F-A4BD-FA042C1AB603}" type="datetimeFigureOut">
              <a:rPr lang="en-US" smtClean="0"/>
              <a:t>9/27/2022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413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6421" y="4473576"/>
            <a:ext cx="5485158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676"/>
            <a:ext cx="2972421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027" y="8829676"/>
            <a:ext cx="2972421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303922-7803-4612-9D1E-F2775367EC0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66591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303922-7803-4612-9D1E-F2775367EC00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06392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303922-7803-4612-9D1E-F2775367EC00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82515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6DC06-8837-4660-8E2C-688BF6388DA5}" type="datetime1">
              <a:rPr lang="en-US" smtClean="0"/>
              <a:t>9/27/2022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9AC4D-D6BF-451F-884A-7D628FB14410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3EE4392-BEB0-4191-AC4B-A8F8C0F04E5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0" y="6278336"/>
            <a:ext cx="12192000" cy="579664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Footer Placeholder 4"/>
          <p:cNvSpPr txBox="1">
            <a:spLocks/>
          </p:cNvSpPr>
          <p:nvPr userDrawn="1"/>
        </p:nvSpPr>
        <p:spPr>
          <a:xfrm>
            <a:off x="351064" y="6332764"/>
            <a:ext cx="7802336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dirty="0"/>
              <a:t>Mayor’s Office of Public Policy and Finance</a:t>
            </a:r>
          </a:p>
          <a:p>
            <a:r>
              <a:rPr lang="en-US" sz="1200" i="1" dirty="0"/>
              <a:t>City and County of San Francisco</a:t>
            </a: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972801" y="87842"/>
            <a:ext cx="1157244" cy="1151003"/>
          </a:xfrm>
          <a:prstGeom prst="rect">
            <a:avLst/>
          </a:prstGeom>
        </p:spPr>
      </p:pic>
      <p:sp>
        <p:nvSpPr>
          <p:cNvPr id="13" name="Rectangle 12"/>
          <p:cNvSpPr/>
          <p:nvPr userDrawn="1"/>
        </p:nvSpPr>
        <p:spPr>
          <a:xfrm>
            <a:off x="0" y="1345907"/>
            <a:ext cx="12192000" cy="91440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88047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D6397-EE60-4C48-9742-2ABDB15B1228}" type="datetime1">
              <a:rPr lang="en-US" smtClean="0"/>
              <a:t>9/27/2022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9AC4D-D6BF-451F-884A-7D628FB1441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57707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FF54D-7371-44B5-A4D6-2014D0B4E457}" type="datetime1">
              <a:rPr lang="en-US" smtClean="0"/>
              <a:t>9/27/2022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9AC4D-D6BF-451F-884A-7D628FB1441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66933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CD16B-93EC-4925-806D-558CBE45F07B}" type="datetime1">
              <a:rPr lang="en-US" smtClean="0"/>
              <a:t>9/27/2022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9AC4D-D6BF-451F-884A-7D628FB1441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96962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1CB12-06B1-442A-92AA-95546CE9B32E}" type="datetime1">
              <a:rPr lang="en-US" smtClean="0"/>
              <a:t>9/27/2022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9AC4D-D6BF-451F-884A-7D628FB1441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4517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9A09F-2744-494C-B403-E97624E7C518}" type="datetime1">
              <a:rPr lang="en-US" smtClean="0"/>
              <a:t>9/27/2022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9AC4D-D6BF-451F-884A-7D628FB1441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06298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24CC6-943B-47FF-855A-A629017E2A68}" type="datetime1">
              <a:rPr lang="en-US" smtClean="0"/>
              <a:t>9/27/2022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9AC4D-D6BF-451F-884A-7D628FB1441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98483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C0B69-FC5B-4956-9610-8A94FFA199D2}" type="datetime1">
              <a:rPr lang="en-US" smtClean="0"/>
              <a:t>9/27/2022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9AC4D-D6BF-451F-884A-7D628FB1441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91351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67BEE-70B7-4510-A233-D96AB048BAE8}" type="datetime1">
              <a:rPr lang="en-US" smtClean="0"/>
              <a:t>9/27/2022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9AC4D-D6BF-451F-884A-7D628FB1441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52274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50EDA-C4D1-48F3-9A88-E2CD6D9975A4}" type="datetime1">
              <a:rPr lang="en-US" smtClean="0"/>
              <a:t>9/27/2022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9AC4D-D6BF-451F-884A-7D628FB1441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83370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F5C1E-D0B5-4DA2-AD99-2B0318C0D61E}" type="datetime1">
              <a:rPr lang="en-US" smtClean="0"/>
              <a:t>9/27/2022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9AC4D-D6BF-451F-884A-7D628FB1441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4836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70BE57-C4E7-4FCD-8F50-FF6D600573E3}" type="datetime1">
              <a:rPr lang="en-US" smtClean="0"/>
              <a:t>9/27/2022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49AC4D-D6BF-451F-884A-7D628FB14410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Date Placeholder 3"/>
          <p:cNvSpPr txBox="1">
            <a:spLocks/>
          </p:cNvSpPr>
          <p:nvPr userDrawn="1"/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CA05B60-29B7-4A98-AC17-A7DD384E9197}" type="datetimeFigureOut">
              <a:rPr lang="en-US" smtClean="0"/>
              <a:pPr/>
              <a:t>9/27/2022</a:t>
            </a:fld>
            <a:endParaRPr lang="en-US" dirty="0"/>
          </a:p>
        </p:txBody>
      </p:sp>
      <p:sp>
        <p:nvSpPr>
          <p:cNvPr id="8" name="Slide Number Placeholder 5"/>
          <p:cNvSpPr txBox="1">
            <a:spLocks/>
          </p:cNvSpPr>
          <p:nvPr userDrawn="1"/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749AC4D-D6BF-451F-884A-7D628FB1441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3EE4392-BEB0-4191-AC4B-A8F8C0F04E5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0" y="6278336"/>
            <a:ext cx="12192000" cy="579664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Footer Placeholder 4"/>
          <p:cNvSpPr txBox="1">
            <a:spLocks/>
          </p:cNvSpPr>
          <p:nvPr userDrawn="1"/>
        </p:nvSpPr>
        <p:spPr>
          <a:xfrm>
            <a:off x="351064" y="6332764"/>
            <a:ext cx="7802336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dirty="0"/>
              <a:t>Mayor’s Office of Public Policy and Finance</a:t>
            </a:r>
          </a:p>
          <a:p>
            <a:r>
              <a:rPr lang="en-US" sz="1200" i="1" dirty="0"/>
              <a:t>City and County of San Francisco</a:t>
            </a: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0972801" y="87842"/>
            <a:ext cx="1157244" cy="1151003"/>
          </a:xfrm>
          <a:prstGeom prst="rect">
            <a:avLst/>
          </a:prstGeom>
        </p:spPr>
      </p:pic>
      <p:sp>
        <p:nvSpPr>
          <p:cNvPr id="13" name="Rectangle 12"/>
          <p:cNvSpPr/>
          <p:nvPr userDrawn="1"/>
        </p:nvSpPr>
        <p:spPr>
          <a:xfrm>
            <a:off x="0" y="1345907"/>
            <a:ext cx="12192000" cy="91440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32805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1524000" y="1263039"/>
            <a:ext cx="9144000" cy="2387600"/>
          </a:xfrm>
        </p:spPr>
        <p:txBody>
          <a:bodyPr/>
          <a:lstStyle/>
          <a:p>
            <a:r>
              <a:rPr lang="en-US" dirty="0">
                <a:latin typeface="Century Gothic" panose="020B0502020202020204" pitchFamily="34" charset="0"/>
              </a:rPr>
              <a:t>Sheriff Department of Accountability</a:t>
            </a:r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>
          <a:xfrm>
            <a:off x="1524000" y="4175613"/>
            <a:ext cx="9144000" cy="1655762"/>
          </a:xfrm>
        </p:spPr>
        <p:txBody>
          <a:bodyPr/>
          <a:lstStyle/>
          <a:p>
            <a:r>
              <a:rPr lang="en-US" sz="2800" dirty="0">
                <a:latin typeface="Century Gothic" panose="020B0502020202020204" pitchFamily="34" charset="0"/>
              </a:rPr>
              <a:t>Mayor’s Budget Office Presentation to the Sheriff’s Department Oversight Board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9AC4D-D6BF-451F-884A-7D628FB14410}" type="slidenum">
              <a:rPr lang="en-US" b="1" smtClean="0">
                <a:solidFill>
                  <a:schemeClr val="bg1"/>
                </a:solidFill>
              </a:rPr>
              <a:t>1</a:t>
            </a:fld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00483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27441" y="2766218"/>
            <a:ext cx="10515600" cy="1325563"/>
          </a:xfrm>
        </p:spPr>
        <p:txBody>
          <a:bodyPr/>
          <a:lstStyle/>
          <a:p>
            <a:r>
              <a:rPr lang="en-US" dirty="0"/>
              <a:t>Budget Cycle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9AC4D-D6BF-451F-884A-7D628FB14410}" type="slidenum">
              <a:rPr lang="en-US" b="1" smtClean="0">
                <a:solidFill>
                  <a:schemeClr val="bg1"/>
                </a:solidFill>
              </a:rPr>
              <a:t>2</a:t>
            </a:fld>
            <a:endParaRPr lang="en-US" b="1" dirty="0">
              <a:solidFill>
                <a:schemeClr val="bg1"/>
              </a:solidFill>
            </a:endParaRPr>
          </a:p>
        </p:txBody>
      </p:sp>
      <p:pic>
        <p:nvPicPr>
          <p:cNvPr id="10" name="Content Placeholder 3">
            <a:extLst>
              <a:ext uri="{FF2B5EF4-FFF2-40B4-BE49-F238E27FC236}">
                <a16:creationId xmlns:a16="http://schemas.microsoft.com/office/drawing/2014/main" id="{EBDC965F-23D4-49DA-85C2-A1D5EC138D3C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-1" y="608986"/>
            <a:ext cx="7075055" cy="56717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85725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SDA Budget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9AC4D-D6BF-451F-884A-7D628FB14410}" type="slidenum">
              <a:rPr lang="en-US" b="1" smtClean="0">
                <a:solidFill>
                  <a:schemeClr val="bg1"/>
                </a:solidFill>
              </a:rPr>
              <a:t>3</a:t>
            </a:fld>
            <a:endParaRPr lang="en-US" b="1" dirty="0">
              <a:solidFill>
                <a:schemeClr val="bg1"/>
              </a:solidFill>
            </a:endParaRPr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54FC657F-719D-457F-8B0C-C33A024B573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19454902"/>
              </p:ext>
            </p:extLst>
          </p:nvPr>
        </p:nvGraphicFramePr>
        <p:xfrm>
          <a:off x="596153" y="1834123"/>
          <a:ext cx="8198223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56412">
                  <a:extLst>
                    <a:ext uri="{9D8B030D-6E8A-4147-A177-3AD203B41FA5}">
                      <a16:colId xmlns:a16="http://schemas.microsoft.com/office/drawing/2014/main" val="850890592"/>
                    </a:ext>
                  </a:extLst>
                </a:gridCol>
                <a:gridCol w="1308847">
                  <a:extLst>
                    <a:ext uri="{9D8B030D-6E8A-4147-A177-3AD203B41FA5}">
                      <a16:colId xmlns:a16="http://schemas.microsoft.com/office/drawing/2014/main" val="360427335"/>
                    </a:ext>
                  </a:extLst>
                </a:gridCol>
                <a:gridCol w="1532964">
                  <a:extLst>
                    <a:ext uri="{9D8B030D-6E8A-4147-A177-3AD203B41FA5}">
                      <a16:colId xmlns:a16="http://schemas.microsoft.com/office/drawing/2014/main" val="100041237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Item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FY23 (M)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FY24 (M)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13274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Salaries and Benefits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1.6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2.1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31568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Professional Services and Contracts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8005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Materials and Supplies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0.005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0.005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30759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Work Orders to Other City Departments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6075350"/>
                  </a:ext>
                </a:extLst>
              </a:tr>
            </a:tbl>
          </a:graphicData>
        </a:graphic>
      </p:graphicFrame>
      <p:graphicFrame>
        <p:nvGraphicFramePr>
          <p:cNvPr id="9" name="Content Placeholder 7">
            <a:extLst>
              <a:ext uri="{FF2B5EF4-FFF2-40B4-BE49-F238E27FC236}">
                <a16:creationId xmlns:a16="http://schemas.microsoft.com/office/drawing/2014/main" id="{AF4B02DC-F717-4DA5-91DD-78930D0C60B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13249255"/>
              </p:ext>
            </p:extLst>
          </p:nvPr>
        </p:nvGraphicFramePr>
        <p:xfrm>
          <a:off x="596153" y="4543381"/>
          <a:ext cx="8198223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56412">
                  <a:extLst>
                    <a:ext uri="{9D8B030D-6E8A-4147-A177-3AD203B41FA5}">
                      <a16:colId xmlns:a16="http://schemas.microsoft.com/office/drawing/2014/main" val="850890592"/>
                    </a:ext>
                  </a:extLst>
                </a:gridCol>
                <a:gridCol w="1308847">
                  <a:extLst>
                    <a:ext uri="{9D8B030D-6E8A-4147-A177-3AD203B41FA5}">
                      <a16:colId xmlns:a16="http://schemas.microsoft.com/office/drawing/2014/main" val="360427335"/>
                    </a:ext>
                  </a:extLst>
                </a:gridCol>
                <a:gridCol w="1532964">
                  <a:extLst>
                    <a:ext uri="{9D8B030D-6E8A-4147-A177-3AD203B41FA5}">
                      <a16:colId xmlns:a16="http://schemas.microsoft.com/office/drawing/2014/main" val="100041237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Item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FY23 (M)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FY24 (M)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13274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Salaries and Benefits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31568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Professional Services and Contracts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0.06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800537"/>
                  </a:ext>
                </a:extLst>
              </a:tr>
            </a:tbl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7D28062D-DD28-4CAE-8B42-918B76412BAE}"/>
              </a:ext>
            </a:extLst>
          </p:cNvPr>
          <p:cNvSpPr txBox="1"/>
          <p:nvPr/>
        </p:nvSpPr>
        <p:spPr>
          <a:xfrm>
            <a:off x="596153" y="1506022"/>
            <a:ext cx="4370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Office of the Inspector General (OIG)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44F471D-B779-44B8-A5D2-3043A69619A2}"/>
              </a:ext>
            </a:extLst>
          </p:cNvPr>
          <p:cNvSpPr txBox="1"/>
          <p:nvPr/>
        </p:nvSpPr>
        <p:spPr>
          <a:xfrm>
            <a:off x="596153" y="4115125"/>
            <a:ext cx="19768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Oversight Board</a:t>
            </a:r>
          </a:p>
        </p:txBody>
      </p:sp>
    </p:spTree>
    <p:extLst>
      <p:ext uri="{BB962C8B-B14F-4D97-AF65-F5344CB8AC3E}">
        <p14:creationId xmlns:p14="http://schemas.microsoft.com/office/powerpoint/2010/main" val="24439441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SDA Staffing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9AC4D-D6BF-451F-884A-7D628FB14410}" type="slidenum">
              <a:rPr lang="en-US" b="1" smtClean="0">
                <a:solidFill>
                  <a:schemeClr val="bg1"/>
                </a:solidFill>
              </a:rPr>
              <a:t>4</a:t>
            </a:fld>
            <a:endParaRPr lang="en-US" b="1" dirty="0">
              <a:solidFill>
                <a:schemeClr val="bg1"/>
              </a:solidFill>
            </a:endParaRPr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54FC657F-719D-457F-8B0C-C33A024B573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93582634"/>
              </p:ext>
            </p:extLst>
          </p:nvPr>
        </p:nvGraphicFramePr>
        <p:xfrm>
          <a:off x="596153" y="1778629"/>
          <a:ext cx="8198223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56412">
                  <a:extLst>
                    <a:ext uri="{9D8B030D-6E8A-4147-A177-3AD203B41FA5}">
                      <a16:colId xmlns:a16="http://schemas.microsoft.com/office/drawing/2014/main" val="850890592"/>
                    </a:ext>
                  </a:extLst>
                </a:gridCol>
                <a:gridCol w="1308847">
                  <a:extLst>
                    <a:ext uri="{9D8B030D-6E8A-4147-A177-3AD203B41FA5}">
                      <a16:colId xmlns:a16="http://schemas.microsoft.com/office/drawing/2014/main" val="360427335"/>
                    </a:ext>
                  </a:extLst>
                </a:gridCol>
                <a:gridCol w="1532964">
                  <a:extLst>
                    <a:ext uri="{9D8B030D-6E8A-4147-A177-3AD203B41FA5}">
                      <a16:colId xmlns:a16="http://schemas.microsoft.com/office/drawing/2014/main" val="100041237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Item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FY23 (qty)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FY24 (qty)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13274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Inspector General (Department Head)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29499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Investigator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31568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Senior Investigators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8005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Attorney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30759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TOTAL Employees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6075350"/>
                  </a:ext>
                </a:extLst>
              </a:tr>
            </a:tbl>
          </a:graphicData>
        </a:graphic>
      </p:graphicFrame>
      <p:graphicFrame>
        <p:nvGraphicFramePr>
          <p:cNvPr id="9" name="Content Placeholder 7">
            <a:extLst>
              <a:ext uri="{FF2B5EF4-FFF2-40B4-BE49-F238E27FC236}">
                <a16:creationId xmlns:a16="http://schemas.microsoft.com/office/drawing/2014/main" id="{AF4B02DC-F717-4DA5-91DD-78930D0C60B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84996279"/>
              </p:ext>
            </p:extLst>
          </p:nvPr>
        </p:nvGraphicFramePr>
        <p:xfrm>
          <a:off x="596153" y="4363754"/>
          <a:ext cx="8198223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56412">
                  <a:extLst>
                    <a:ext uri="{9D8B030D-6E8A-4147-A177-3AD203B41FA5}">
                      <a16:colId xmlns:a16="http://schemas.microsoft.com/office/drawing/2014/main" val="850890592"/>
                    </a:ext>
                  </a:extLst>
                </a:gridCol>
                <a:gridCol w="1308847">
                  <a:extLst>
                    <a:ext uri="{9D8B030D-6E8A-4147-A177-3AD203B41FA5}">
                      <a16:colId xmlns:a16="http://schemas.microsoft.com/office/drawing/2014/main" val="360427335"/>
                    </a:ext>
                  </a:extLst>
                </a:gridCol>
                <a:gridCol w="1532964">
                  <a:extLst>
                    <a:ext uri="{9D8B030D-6E8A-4147-A177-3AD203B41FA5}">
                      <a16:colId xmlns:a16="http://schemas.microsoft.com/office/drawing/2014/main" val="100041237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Item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FY23 (M)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FY24 (M)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13274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Board Members (stipends only)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7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31568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Management Assistant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87449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Sr. Administrative Analyst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8005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TOTAL Employees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8118057"/>
                  </a:ext>
                </a:extLst>
              </a:tr>
            </a:tbl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7D28062D-DD28-4CAE-8B42-918B76412BAE}"/>
              </a:ext>
            </a:extLst>
          </p:cNvPr>
          <p:cNvSpPr txBox="1"/>
          <p:nvPr/>
        </p:nvSpPr>
        <p:spPr>
          <a:xfrm>
            <a:off x="596153" y="1458860"/>
            <a:ext cx="389722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Office of the Inspector General (OIG)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44F471D-B779-44B8-A5D2-3043A69619A2}"/>
              </a:ext>
            </a:extLst>
          </p:cNvPr>
          <p:cNvSpPr txBox="1"/>
          <p:nvPr/>
        </p:nvSpPr>
        <p:spPr>
          <a:xfrm>
            <a:off x="596153" y="4036240"/>
            <a:ext cx="177805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Oversight Board</a:t>
            </a:r>
          </a:p>
        </p:txBody>
      </p:sp>
    </p:spTree>
    <p:extLst>
      <p:ext uri="{BB962C8B-B14F-4D97-AF65-F5344CB8AC3E}">
        <p14:creationId xmlns:p14="http://schemas.microsoft.com/office/powerpoint/2010/main" val="36873758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8727</TotalTime>
  <Words>161</Words>
  <Application>Microsoft Office PowerPoint</Application>
  <PresentationFormat>Widescreen</PresentationFormat>
  <Paragraphs>72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Century Gothic</vt:lpstr>
      <vt:lpstr>Office Theme</vt:lpstr>
      <vt:lpstr>Sheriff Department of Accountability</vt:lpstr>
      <vt:lpstr>Budget Cycle</vt:lpstr>
      <vt:lpstr>SDA Budget</vt:lpstr>
      <vt:lpstr>SDA Staffing</vt:lpstr>
    </vt:vector>
  </TitlesOfParts>
  <Company>CCSF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Department of Public Health – Budget Proposal Overview</dc:title>
  <dc:creator>Ashley Groffenberger</dc:creator>
  <cp:lastModifiedBy>Leung, Dan (SDA)</cp:lastModifiedBy>
  <cp:revision>189</cp:revision>
  <cp:lastPrinted>2022-09-26T17:01:13Z</cp:lastPrinted>
  <dcterms:created xsi:type="dcterms:W3CDTF">2019-04-16T18:20:33Z</dcterms:created>
  <dcterms:modified xsi:type="dcterms:W3CDTF">2022-09-27T19:26:51Z</dcterms:modified>
</cp:coreProperties>
</file>